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32918400" cy="21945600"/>
  <p:notesSz cx="7010400" cy="9296400"/>
  <p:defaultText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881" autoAdjust="0"/>
  </p:normalViewPr>
  <p:slideViewPr>
    <p:cSldViewPr showGuides="1">
      <p:cViewPr>
        <p:scale>
          <a:sx n="28" d="100"/>
          <a:sy n="28" d="100"/>
        </p:scale>
        <p:origin x="-306" y="-510"/>
      </p:cViewPr>
      <p:guideLst>
        <p:guide orient="horz" pos="6912"/>
        <p:guide pos="2073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2"/>
            <a:ext cx="27980640" cy="470408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5840" y="878843"/>
            <a:ext cx="7406640" cy="18724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45920" y="878843"/>
            <a:ext cx="21671280" cy="18724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14102082"/>
            <a:ext cx="27980640" cy="4358640"/>
          </a:xfrm>
        </p:spPr>
        <p:txBody>
          <a:bodyPr anchor="t"/>
          <a:lstStyle>
            <a:lvl1pPr algn="l">
              <a:defRPr sz="13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9301483"/>
            <a:ext cx="27980640" cy="4800598"/>
          </a:xfrm>
        </p:spPr>
        <p:txBody>
          <a:bodyPr anchor="b"/>
          <a:lstStyle>
            <a:lvl1pPr marL="0" indent="0">
              <a:buNone/>
              <a:defRPr sz="6900">
                <a:solidFill>
                  <a:schemeClr val="tx1">
                    <a:tint val="75000"/>
                  </a:schemeClr>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45920" y="5120641"/>
            <a:ext cx="14538960" cy="14483082"/>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733520" y="5120641"/>
            <a:ext cx="14538960" cy="14483082"/>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4912362"/>
            <a:ext cx="14544677" cy="2047238"/>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4" name="Content Placeholder 3"/>
          <p:cNvSpPr>
            <a:spLocks noGrp="1"/>
          </p:cNvSpPr>
          <p:nvPr>
            <p:ph sz="half" idx="2"/>
          </p:nvPr>
        </p:nvSpPr>
        <p:spPr>
          <a:xfrm>
            <a:off x="1645920" y="6959600"/>
            <a:ext cx="14544677" cy="1264412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4912362"/>
            <a:ext cx="14550390" cy="2047238"/>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6" name="Content Placeholder 5"/>
          <p:cNvSpPr>
            <a:spLocks noGrp="1"/>
          </p:cNvSpPr>
          <p:nvPr>
            <p:ph sz="quarter" idx="4"/>
          </p:nvPr>
        </p:nvSpPr>
        <p:spPr>
          <a:xfrm>
            <a:off x="16722092" y="6959600"/>
            <a:ext cx="14550390" cy="1264412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900" b="1"/>
            </a:lvl1pPr>
          </a:lstStyle>
          <a:p>
            <a:r>
              <a:rPr lang="en-US" smtClean="0"/>
              <a:t>Click to edit Master title style</a:t>
            </a:r>
            <a:endParaRPr lang="en-US"/>
          </a:p>
        </p:txBody>
      </p:sp>
      <p:sp>
        <p:nvSpPr>
          <p:cNvPr id="3" name="Content Placeholder 2"/>
          <p:cNvSpPr>
            <a:spLocks noGrp="1"/>
          </p:cNvSpPr>
          <p:nvPr>
            <p:ph idx="1"/>
          </p:nvPr>
        </p:nvSpPr>
        <p:spPr>
          <a:xfrm>
            <a:off x="12870180" y="873761"/>
            <a:ext cx="18402300" cy="18729962"/>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4592321"/>
            <a:ext cx="10829927" cy="15011402"/>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2"/>
          </a:xfrm>
        </p:spPr>
        <p:txBody>
          <a:bodyPr anchor="b"/>
          <a:lstStyle>
            <a:lvl1pPr algn="l">
              <a:defRPr sz="6900" b="1"/>
            </a:lvl1pPr>
          </a:lstStyle>
          <a:p>
            <a:r>
              <a:rPr lang="en-US" smtClean="0"/>
              <a:t>Click to edit Master title style</a:t>
            </a:r>
            <a:endParaRPr lang="en-US"/>
          </a:p>
        </p:txBody>
      </p:sp>
      <p:sp>
        <p:nvSpPr>
          <p:cNvPr id="3" name="Picture Placeholder 2"/>
          <p:cNvSpPr>
            <a:spLocks noGrp="1"/>
          </p:cNvSpPr>
          <p:nvPr>
            <p:ph type="pic" idx="1"/>
          </p:nvPr>
        </p:nvSpPr>
        <p:spPr>
          <a:xfrm>
            <a:off x="6452237" y="1960880"/>
            <a:ext cx="19751040" cy="13167360"/>
          </a:xfrm>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endParaRPr lang="en-US" dirty="0"/>
          </a:p>
        </p:txBody>
      </p:sp>
      <p:sp>
        <p:nvSpPr>
          <p:cNvPr id="4" name="Text Placeholder 3"/>
          <p:cNvSpPr>
            <a:spLocks noGrp="1"/>
          </p:cNvSpPr>
          <p:nvPr>
            <p:ph type="body" sz="half" idx="2"/>
          </p:nvPr>
        </p:nvSpPr>
        <p:spPr>
          <a:xfrm>
            <a:off x="6452237" y="17175482"/>
            <a:ext cx="19751040" cy="2575558"/>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6BB58-841D-4E3D-AF41-F9991C89783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A5F19-96C4-4224-BB8B-312D64483FB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2"/>
            <a:ext cx="29626560" cy="3657600"/>
          </a:xfrm>
          <a:prstGeom prst="rect">
            <a:avLst/>
          </a:prstGeom>
        </p:spPr>
        <p:txBody>
          <a:bodyPr vert="horz" lIns="313502" tIns="156751" rIns="313502" bIns="15675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645920" y="5120641"/>
            <a:ext cx="29626560" cy="14483082"/>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645920" y="20340322"/>
            <a:ext cx="7680960" cy="1168400"/>
          </a:xfrm>
          <a:prstGeom prst="rect">
            <a:avLst/>
          </a:prstGeom>
        </p:spPr>
        <p:txBody>
          <a:bodyPr vert="horz" lIns="313502" tIns="156751" rIns="313502" bIns="156751" rtlCol="0" anchor="ctr"/>
          <a:lstStyle>
            <a:lvl1pPr algn="l">
              <a:defRPr sz="4100">
                <a:solidFill>
                  <a:schemeClr val="tx1">
                    <a:tint val="75000"/>
                  </a:schemeClr>
                </a:solidFill>
              </a:defRPr>
            </a:lvl1pPr>
          </a:lstStyle>
          <a:p>
            <a:fld id="{E446BB58-841D-4E3D-AF41-F9991C89783C}" type="datetimeFigureOut">
              <a:rPr lang="en-US" smtClean="0"/>
              <a:pPr/>
              <a:t>6/3/2014</a:t>
            </a:fld>
            <a:endParaRPr lang="en-US" dirty="0"/>
          </a:p>
        </p:txBody>
      </p:sp>
      <p:sp>
        <p:nvSpPr>
          <p:cNvPr id="5" name="Footer Placeholder 4"/>
          <p:cNvSpPr>
            <a:spLocks noGrp="1"/>
          </p:cNvSpPr>
          <p:nvPr>
            <p:ph type="ftr" sz="quarter" idx="3"/>
          </p:nvPr>
        </p:nvSpPr>
        <p:spPr>
          <a:xfrm>
            <a:off x="11247120" y="20340322"/>
            <a:ext cx="10424160" cy="1168400"/>
          </a:xfrm>
          <a:prstGeom prst="rect">
            <a:avLst/>
          </a:prstGeom>
        </p:spPr>
        <p:txBody>
          <a:bodyPr vert="horz" lIns="313502" tIns="156751" rIns="313502" bIns="156751" rtlCol="0" anchor="ctr"/>
          <a:lstStyle>
            <a:lvl1pPr algn="ctr">
              <a:defRPr sz="41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20340322"/>
            <a:ext cx="7680960" cy="1168400"/>
          </a:xfrm>
          <a:prstGeom prst="rect">
            <a:avLst/>
          </a:prstGeom>
        </p:spPr>
        <p:txBody>
          <a:bodyPr vert="horz" lIns="313502" tIns="156751" rIns="313502" bIns="156751" rtlCol="0" anchor="ctr"/>
          <a:lstStyle>
            <a:lvl1pPr algn="r">
              <a:defRPr sz="4100">
                <a:solidFill>
                  <a:schemeClr val="tx1">
                    <a:tint val="75000"/>
                  </a:schemeClr>
                </a:solidFill>
              </a:defRPr>
            </a:lvl1pPr>
          </a:lstStyle>
          <a:p>
            <a:fld id="{5BBA5F19-96C4-4224-BB8B-312D64483FB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135020" rtl="0" eaLnBrk="1" latinLnBrk="0" hangingPunct="1">
        <a:spcBef>
          <a:spcPct val="0"/>
        </a:spcBef>
        <a:buNone/>
        <a:defRPr sz="15100" kern="1200">
          <a:solidFill>
            <a:schemeClr val="tx1"/>
          </a:solidFill>
          <a:latin typeface="+mj-lt"/>
          <a:ea typeface="+mj-ea"/>
          <a:cs typeface="+mj-cs"/>
        </a:defRPr>
      </a:lvl1pPr>
    </p:titleStyle>
    <p:bodyStyle>
      <a:lvl1pPr marL="1175633" indent="-1175633" algn="l" defTabSz="3135020"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7204" indent="-979694" algn="l" defTabSz="3135020"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776" indent="-783755" algn="l" defTabSz="3135020" rtl="0" eaLnBrk="1" latinLnBrk="0" hangingPunct="1">
        <a:spcBef>
          <a:spcPct val="20000"/>
        </a:spcBef>
        <a:buFont typeface="Arial" pitchFamily="34" charset="0"/>
        <a:buChar char="•"/>
        <a:defRPr sz="8200" kern="1200">
          <a:solidFill>
            <a:schemeClr val="tx1"/>
          </a:solidFill>
          <a:latin typeface="+mn-lt"/>
          <a:ea typeface="+mn-ea"/>
          <a:cs typeface="+mn-cs"/>
        </a:defRPr>
      </a:lvl3pPr>
      <a:lvl4pPr marL="548628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379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130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881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632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383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9.gif"/><Relationship Id="rId4" Type="http://schemas.openxmlformats.org/officeDocument/2006/relationships/image" Target="../media/image3.pn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4688800" y="4389120"/>
            <a:ext cx="8229600" cy="1146048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dirty="0"/>
          </a:p>
        </p:txBody>
      </p:sp>
      <p:pic>
        <p:nvPicPr>
          <p:cNvPr id="43" name="Picture 42" descr="Mango team labgroup2013.jpg"/>
          <p:cNvPicPr>
            <a:picLocks noChangeAspect="1"/>
          </p:cNvPicPr>
          <p:nvPr/>
        </p:nvPicPr>
        <p:blipFill>
          <a:blip r:embed="rId2" cstate="print"/>
          <a:srcRect t="7803" b="5715"/>
          <a:stretch>
            <a:fillRect/>
          </a:stretch>
        </p:blipFill>
        <p:spPr>
          <a:xfrm>
            <a:off x="24688800" y="9656890"/>
            <a:ext cx="8223250" cy="6649910"/>
          </a:xfrm>
          <a:prstGeom prst="rect">
            <a:avLst/>
          </a:prstGeom>
        </p:spPr>
      </p:pic>
      <p:sp>
        <p:nvSpPr>
          <p:cNvPr id="23" name="Rectangle 22"/>
          <p:cNvSpPr/>
          <p:nvPr/>
        </p:nvSpPr>
        <p:spPr>
          <a:xfrm>
            <a:off x="16459200" y="4632960"/>
            <a:ext cx="8229600" cy="17312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dirty="0"/>
          </a:p>
        </p:txBody>
      </p:sp>
      <p:pic>
        <p:nvPicPr>
          <p:cNvPr id="49" name="Picture 48" descr="AlterG Image1.jpg"/>
          <p:cNvPicPr>
            <a:picLocks noChangeAspect="1"/>
          </p:cNvPicPr>
          <p:nvPr/>
        </p:nvPicPr>
        <p:blipFill>
          <a:blip r:embed="rId3" cstate="print"/>
          <a:srcRect t="17778" b="18889"/>
          <a:stretch>
            <a:fillRect/>
          </a:stretch>
        </p:blipFill>
        <p:spPr>
          <a:xfrm>
            <a:off x="16459200" y="11094720"/>
            <a:ext cx="8229600" cy="6949440"/>
          </a:xfrm>
          <a:prstGeom prst="rect">
            <a:avLst/>
          </a:prstGeom>
        </p:spPr>
      </p:pic>
      <p:sp>
        <p:nvSpPr>
          <p:cNvPr id="42" name="Rectangle 41"/>
          <p:cNvSpPr/>
          <p:nvPr/>
        </p:nvSpPr>
        <p:spPr>
          <a:xfrm>
            <a:off x="0" y="0"/>
            <a:ext cx="24688800" cy="4876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dirty="0"/>
          </a:p>
        </p:txBody>
      </p:sp>
      <p:sp>
        <p:nvSpPr>
          <p:cNvPr id="4" name="Rectangle 3"/>
          <p:cNvSpPr/>
          <p:nvPr/>
        </p:nvSpPr>
        <p:spPr>
          <a:xfrm>
            <a:off x="0" y="4389120"/>
            <a:ext cx="8229600" cy="1755648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dirty="0"/>
          </a:p>
        </p:txBody>
      </p:sp>
      <p:sp>
        <p:nvSpPr>
          <p:cNvPr id="15" name="Rectangle 14"/>
          <p:cNvSpPr/>
          <p:nvPr/>
        </p:nvSpPr>
        <p:spPr>
          <a:xfrm>
            <a:off x="8229600" y="4389120"/>
            <a:ext cx="8229600" cy="51206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dirty="0"/>
          </a:p>
        </p:txBody>
      </p:sp>
      <p:pic>
        <p:nvPicPr>
          <p:cNvPr id="30" name="Picture 29"/>
          <p:cNvPicPr>
            <a:picLocks noChangeAspect="1"/>
          </p:cNvPicPr>
          <p:nvPr/>
        </p:nvPicPr>
        <p:blipFill>
          <a:blip r:embed="rId4" cstate="print"/>
          <a:srcRect l="19354" r="6457"/>
          <a:stretch>
            <a:fillRect/>
          </a:stretch>
        </p:blipFill>
        <p:spPr>
          <a:xfrm>
            <a:off x="0" y="5163213"/>
            <a:ext cx="8229600" cy="6297267"/>
          </a:xfrm>
          <a:prstGeom prst="rect">
            <a:avLst/>
          </a:prstGeom>
        </p:spPr>
      </p:pic>
      <p:sp>
        <p:nvSpPr>
          <p:cNvPr id="20" name="Flowchart: Delay 19"/>
          <p:cNvSpPr/>
          <p:nvPr/>
        </p:nvSpPr>
        <p:spPr>
          <a:xfrm rot="16200000">
            <a:off x="3261360" y="13192698"/>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vert="vert" lIns="313502" tIns="156751" rIns="313502" bIns="156751" rtlCol="0" anchor="ctr"/>
          <a:lstStyle/>
          <a:p>
            <a:pPr algn="ctr"/>
            <a:r>
              <a:rPr lang="en-US" sz="4800" dirty="0" smtClean="0"/>
              <a:t>Network Vision</a:t>
            </a:r>
          </a:p>
        </p:txBody>
      </p:sp>
      <p:sp>
        <p:nvSpPr>
          <p:cNvPr id="21" name="Flowchart: Delay 20"/>
          <p:cNvSpPr/>
          <p:nvPr/>
        </p:nvSpPr>
        <p:spPr>
          <a:xfrm rot="16200000">
            <a:off x="11490960" y="4815841"/>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vert="vert" lIns="313502" tIns="156751" rIns="313502" bIns="156751" rtlCol="0" anchor="ctr"/>
          <a:lstStyle/>
          <a:p>
            <a:pPr algn="ctr"/>
            <a:r>
              <a:rPr lang="en-US" sz="4800" dirty="0" smtClean="0"/>
              <a:t>Project Activities</a:t>
            </a:r>
            <a:endParaRPr lang="en-US" sz="4800" dirty="0"/>
          </a:p>
        </p:txBody>
      </p:sp>
      <p:sp>
        <p:nvSpPr>
          <p:cNvPr id="29" name="Flowchart: Delay 28"/>
          <p:cNvSpPr/>
          <p:nvPr/>
        </p:nvSpPr>
        <p:spPr>
          <a:xfrm rot="16200000">
            <a:off x="19720560" y="14051283"/>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vert="vert" lIns="313502" tIns="156751" rIns="313502" bIns="156751" rtlCol="0" anchor="ctr"/>
          <a:lstStyle/>
          <a:p>
            <a:pPr algn="ctr"/>
            <a:r>
              <a:rPr lang="en-US" sz="4800" dirty="0" smtClean="0"/>
              <a:t>Challenges and Lessons Learned</a:t>
            </a:r>
            <a:endParaRPr lang="en-US" sz="4800" dirty="0"/>
          </a:p>
        </p:txBody>
      </p:sp>
      <p:sp>
        <p:nvSpPr>
          <p:cNvPr id="14" name="Flowchart: Delay 13"/>
          <p:cNvSpPr/>
          <p:nvPr/>
        </p:nvSpPr>
        <p:spPr>
          <a:xfrm rot="16200000">
            <a:off x="3261360" y="152400"/>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vert="vert" lIns="313502" tIns="156751" rIns="313502" bIns="156751" rtlCol="0" anchor="ctr"/>
          <a:lstStyle/>
          <a:p>
            <a:pPr algn="ctr"/>
            <a:r>
              <a:rPr lang="en-US" sz="4800" dirty="0" smtClean="0"/>
              <a:t>Network Description</a:t>
            </a:r>
            <a:endParaRPr lang="en-US" sz="4800" dirty="0"/>
          </a:p>
        </p:txBody>
      </p:sp>
      <p:sp>
        <p:nvSpPr>
          <p:cNvPr id="33" name="Rectangle 32"/>
          <p:cNvSpPr/>
          <p:nvPr/>
        </p:nvSpPr>
        <p:spPr>
          <a:xfrm>
            <a:off x="1005840" y="423112"/>
            <a:ext cx="15910560" cy="2624888"/>
          </a:xfrm>
          <a:prstGeom prst="rect">
            <a:avLst/>
          </a:prstGeom>
        </p:spPr>
        <p:txBody>
          <a:bodyPr wrap="square" lIns="313502" tIns="156751" rIns="313502" bIns="156751">
            <a:spAutoFit/>
          </a:bodyPr>
          <a:lstStyle/>
          <a:p>
            <a:pPr>
              <a:lnSpc>
                <a:spcPts val="9000"/>
              </a:lnSpc>
            </a:pPr>
            <a:r>
              <a:rPr lang="en-US" sz="8800" b="1" dirty="0" smtClean="0">
                <a:solidFill>
                  <a:schemeClr val="accent1">
                    <a:lumMod val="75000"/>
                  </a:schemeClr>
                </a:solidFill>
                <a:latin typeface="Calibri" pitchFamily="34" charset="0"/>
              </a:rPr>
              <a:t>East Bay Biomedical Manufacturing Network</a:t>
            </a:r>
            <a:endParaRPr lang="en-US" sz="8800" b="1" dirty="0">
              <a:solidFill>
                <a:schemeClr val="accent1">
                  <a:lumMod val="75000"/>
                </a:schemeClr>
              </a:solidFill>
              <a:latin typeface="Rockwell Extra Bold" pitchFamily="18" charset="0"/>
            </a:endParaRPr>
          </a:p>
        </p:txBody>
      </p:sp>
      <p:sp>
        <p:nvSpPr>
          <p:cNvPr id="36" name="Rectangle 35"/>
          <p:cNvSpPr/>
          <p:nvPr/>
        </p:nvSpPr>
        <p:spPr>
          <a:xfrm>
            <a:off x="274320" y="11614595"/>
            <a:ext cx="7955280" cy="4887045"/>
          </a:xfrm>
          <a:prstGeom prst="rect">
            <a:avLst/>
          </a:prstGeom>
        </p:spPr>
        <p:txBody>
          <a:bodyPr wrap="square" lIns="313502" tIns="156751" rIns="313502" bIns="156751">
            <a:spAutoFit/>
          </a:bodyPr>
          <a:lstStyle/>
          <a:p>
            <a:r>
              <a:rPr lang="en-US" sz="2700" dirty="0" smtClean="0">
                <a:solidFill>
                  <a:schemeClr val="tx2">
                    <a:lumMod val="75000"/>
                  </a:schemeClr>
                </a:solidFill>
              </a:rPr>
              <a:t>1,200+ biomedical companies in the San Francisco Bay Area employ 50,000+ workers and  generate approximately $31 billion in annual revenue. 400+ of these companies are in the East Bay. Part of the larger</a:t>
            </a:r>
            <a:r>
              <a:rPr lang="en-US" sz="2700" dirty="0">
                <a:solidFill>
                  <a:schemeClr val="tx2">
                    <a:lumMod val="75000"/>
                  </a:schemeClr>
                </a:solidFill>
              </a:rPr>
              <a:t> </a:t>
            </a:r>
            <a:r>
              <a:rPr lang="en-US" sz="2700" dirty="0" smtClean="0">
                <a:solidFill>
                  <a:schemeClr val="tx2">
                    <a:lumMod val="75000"/>
                  </a:schemeClr>
                </a:solidFill>
              </a:rPr>
              <a:t>the San Francisco Bay Area biomedical cluster – the largest in the world – East Bay companies cover technologies from medical devices to drugs to genomics. The East Bay contributes a full range of resources and capabilities including manufacturing, innovation, and capital, as well as education and labor.</a:t>
            </a:r>
            <a:endParaRPr lang="en-US" sz="2700" dirty="0">
              <a:solidFill>
                <a:schemeClr val="tx2">
                  <a:lumMod val="75000"/>
                </a:schemeClr>
              </a:solidFill>
            </a:endParaRPr>
          </a:p>
        </p:txBody>
      </p:sp>
      <p:pic>
        <p:nvPicPr>
          <p:cNvPr id="40" name="Picture 39" descr="logo.jpg"/>
          <p:cNvPicPr>
            <a:picLocks noChangeAspect="1"/>
          </p:cNvPicPr>
          <p:nvPr/>
        </p:nvPicPr>
        <p:blipFill>
          <a:blip r:embed="rId5" cstate="print"/>
          <a:stretch>
            <a:fillRect/>
          </a:stretch>
        </p:blipFill>
        <p:spPr>
          <a:xfrm>
            <a:off x="25603200" y="990600"/>
            <a:ext cx="5932883" cy="1676400"/>
          </a:xfrm>
          <a:prstGeom prst="rect">
            <a:avLst/>
          </a:prstGeom>
        </p:spPr>
      </p:pic>
      <p:sp>
        <p:nvSpPr>
          <p:cNvPr id="19" name="Flowchart: Delay 18"/>
          <p:cNvSpPr/>
          <p:nvPr/>
        </p:nvSpPr>
        <p:spPr>
          <a:xfrm rot="16200000">
            <a:off x="11490960" y="152397"/>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vert="vert" lIns="313502" tIns="156751" rIns="313502" bIns="156751" rtlCol="0" anchor="ctr"/>
          <a:lstStyle/>
          <a:p>
            <a:pPr algn="ctr"/>
            <a:r>
              <a:rPr lang="en-US" sz="4800" dirty="0" smtClean="0"/>
              <a:t>Key Objectives</a:t>
            </a:r>
            <a:endParaRPr lang="en-US" sz="4800" dirty="0"/>
          </a:p>
        </p:txBody>
      </p:sp>
      <p:sp>
        <p:nvSpPr>
          <p:cNvPr id="25" name="Flowchart: Delay 24"/>
          <p:cNvSpPr/>
          <p:nvPr/>
        </p:nvSpPr>
        <p:spPr>
          <a:xfrm rot="16200000">
            <a:off x="19720560" y="152400"/>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vert="vert" lIns="313502" tIns="156751" rIns="313502" bIns="156751" rtlCol="0" anchor="ctr"/>
          <a:lstStyle/>
          <a:p>
            <a:pPr algn="ctr"/>
            <a:r>
              <a:rPr lang="en-US" sz="4800" dirty="0" smtClean="0"/>
              <a:t>Impact and Outcomes</a:t>
            </a:r>
            <a:endParaRPr lang="en-US" sz="4800" dirty="0"/>
          </a:p>
        </p:txBody>
      </p:sp>
      <p:sp>
        <p:nvSpPr>
          <p:cNvPr id="26" name="Flowchart: Delay 25"/>
          <p:cNvSpPr/>
          <p:nvPr/>
        </p:nvSpPr>
        <p:spPr>
          <a:xfrm rot="16200000">
            <a:off x="27950160" y="152397"/>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vert="vert" lIns="313502" tIns="156751" rIns="313502" bIns="156751" rtlCol="0" anchor="ctr"/>
          <a:lstStyle/>
          <a:p>
            <a:pPr algn="ctr"/>
            <a:r>
              <a:rPr lang="en-US" sz="4800" dirty="0" smtClean="0"/>
              <a:t>Continuity Plans</a:t>
            </a:r>
            <a:endParaRPr lang="en-US" sz="4800" dirty="0"/>
          </a:p>
        </p:txBody>
      </p:sp>
      <p:sp>
        <p:nvSpPr>
          <p:cNvPr id="41" name="Rectangle 40"/>
          <p:cNvSpPr/>
          <p:nvPr/>
        </p:nvSpPr>
        <p:spPr>
          <a:xfrm>
            <a:off x="16459200" y="414624"/>
            <a:ext cx="8229600" cy="2694137"/>
          </a:xfrm>
          <a:prstGeom prst="rect">
            <a:avLst/>
          </a:prstGeom>
        </p:spPr>
        <p:txBody>
          <a:bodyPr wrap="square" lIns="313502" tIns="156751" rIns="313502" bIns="156751">
            <a:spAutoFit/>
          </a:bodyPr>
          <a:lstStyle/>
          <a:p>
            <a:pPr algn="ctr">
              <a:lnSpc>
                <a:spcPct val="150000"/>
              </a:lnSpc>
            </a:pPr>
            <a:r>
              <a:rPr lang="en-US" sz="4800" dirty="0" smtClean="0">
                <a:solidFill>
                  <a:schemeClr val="tx1">
                    <a:lumMod val="50000"/>
                    <a:lumOff val="50000"/>
                  </a:schemeClr>
                </a:solidFill>
              </a:rPr>
              <a:t>DOE, DOL, SBA, EDA, NIST</a:t>
            </a:r>
          </a:p>
          <a:p>
            <a:pPr algn="ctr">
              <a:lnSpc>
                <a:spcPct val="150000"/>
              </a:lnSpc>
            </a:pPr>
            <a:r>
              <a:rPr lang="en-US" sz="5500" dirty="0" smtClean="0">
                <a:solidFill>
                  <a:schemeClr val="tx1">
                    <a:lumMod val="50000"/>
                    <a:lumOff val="50000"/>
                  </a:schemeClr>
                </a:solidFill>
              </a:rPr>
              <a:t>San Francisco East Bay</a:t>
            </a:r>
            <a:endParaRPr lang="en-US" sz="5500" dirty="0">
              <a:solidFill>
                <a:schemeClr val="tx1">
                  <a:lumMod val="50000"/>
                  <a:lumOff val="50000"/>
                </a:schemeClr>
              </a:solidFill>
            </a:endParaRPr>
          </a:p>
        </p:txBody>
      </p:sp>
      <p:pic>
        <p:nvPicPr>
          <p:cNvPr id="46" name="Picture 45" descr="Logo.Laney (med res).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34406" y="19576915"/>
            <a:ext cx="1371600" cy="1581315"/>
          </a:xfrm>
          <a:prstGeom prst="rect">
            <a:avLst/>
          </a:prstGeom>
        </p:spPr>
      </p:pic>
      <p:sp>
        <p:nvSpPr>
          <p:cNvPr id="59" name="Rectangle 58"/>
          <p:cNvSpPr/>
          <p:nvPr/>
        </p:nvSpPr>
        <p:spPr>
          <a:xfrm>
            <a:off x="16733520" y="5257800"/>
            <a:ext cx="7955280" cy="5718042"/>
          </a:xfrm>
          <a:prstGeom prst="rect">
            <a:avLst/>
          </a:prstGeom>
        </p:spPr>
        <p:txBody>
          <a:bodyPr wrap="square" lIns="313502" tIns="156751" rIns="313502" bIns="156751">
            <a:spAutoFit/>
          </a:bodyPr>
          <a:lstStyle/>
          <a:p>
            <a:pPr>
              <a:buFont typeface="Calibri" pitchFamily="34" charset="0"/>
              <a:buChar char="–"/>
            </a:pPr>
            <a:r>
              <a:rPr lang="en-US" sz="2700" dirty="0" smtClean="0">
                <a:solidFill>
                  <a:schemeClr val="tx2">
                    <a:lumMod val="75000"/>
                  </a:schemeClr>
                </a:solidFill>
              </a:rPr>
              <a:t> Connected with 400+ biomedical manufacturing companies in the East Bay</a:t>
            </a:r>
          </a:p>
          <a:p>
            <a:pPr>
              <a:buFont typeface="Calibri" pitchFamily="34" charset="0"/>
              <a:buChar char="–"/>
            </a:pPr>
            <a:r>
              <a:rPr lang="en-US" sz="2700" dirty="0" smtClean="0">
                <a:solidFill>
                  <a:schemeClr val="tx2">
                    <a:lumMod val="75000"/>
                  </a:schemeClr>
                </a:solidFill>
              </a:rPr>
              <a:t> On-going engagement/assistance with 50+ companies</a:t>
            </a:r>
          </a:p>
          <a:p>
            <a:pPr>
              <a:buFont typeface="Calibri" pitchFamily="34" charset="0"/>
              <a:buChar char="–"/>
            </a:pPr>
            <a:r>
              <a:rPr lang="en-US" sz="2700" dirty="0" smtClean="0">
                <a:solidFill>
                  <a:schemeClr val="tx2">
                    <a:lumMod val="75000"/>
                  </a:schemeClr>
                </a:solidFill>
              </a:rPr>
              <a:t> Mapping of the biomedical manufacturing companies and component and service providers</a:t>
            </a:r>
          </a:p>
          <a:p>
            <a:pPr>
              <a:buFont typeface="Calibri" pitchFamily="34" charset="0"/>
              <a:buChar char="–"/>
            </a:pPr>
            <a:r>
              <a:rPr lang="en-US" sz="2700" dirty="0" smtClean="0">
                <a:solidFill>
                  <a:schemeClr val="tx2">
                    <a:lumMod val="75000"/>
                  </a:schemeClr>
                </a:solidFill>
              </a:rPr>
              <a:t> 20+ interns (UC-Berkeley, CSU-East Bay, Laney College) working at bio-manufacturing companies</a:t>
            </a:r>
          </a:p>
          <a:p>
            <a:pPr>
              <a:buFont typeface="Calibri" pitchFamily="34" charset="0"/>
              <a:buChar char="–"/>
            </a:pPr>
            <a:r>
              <a:rPr lang="en-US" sz="2700" dirty="0" smtClean="0">
                <a:solidFill>
                  <a:schemeClr val="tx2">
                    <a:lumMod val="75000"/>
                  </a:schemeClr>
                </a:solidFill>
              </a:rPr>
              <a:t> Technology transfer pilot with 10+ companies</a:t>
            </a:r>
          </a:p>
          <a:p>
            <a:pPr>
              <a:buFont typeface="Calibri" pitchFamily="34" charset="0"/>
              <a:buChar char="–"/>
            </a:pPr>
            <a:r>
              <a:rPr lang="en-US" sz="2700" dirty="0" smtClean="0">
                <a:solidFill>
                  <a:schemeClr val="tx2">
                    <a:lumMod val="75000"/>
                  </a:schemeClr>
                </a:solidFill>
              </a:rPr>
              <a:t> Survey of all Bay Area biomedical companies about their workforce hiring and demand</a:t>
            </a:r>
          </a:p>
          <a:p>
            <a:pPr>
              <a:buFont typeface="Calibri" pitchFamily="34" charset="0"/>
              <a:buChar char="–"/>
            </a:pPr>
            <a:r>
              <a:rPr lang="en-US" sz="2700" dirty="0" smtClean="0">
                <a:solidFill>
                  <a:schemeClr val="tx2">
                    <a:lumMod val="75000"/>
                  </a:schemeClr>
                </a:solidFill>
              </a:rPr>
              <a:t> Executive Roundtable with East Bay biomedical manufacturers</a:t>
            </a:r>
          </a:p>
        </p:txBody>
      </p:sp>
      <p:sp>
        <p:nvSpPr>
          <p:cNvPr id="39" name="Rectangle 38"/>
          <p:cNvSpPr/>
          <p:nvPr/>
        </p:nvSpPr>
        <p:spPr>
          <a:xfrm>
            <a:off x="24963120" y="5257800"/>
            <a:ext cx="7955280" cy="4471547"/>
          </a:xfrm>
          <a:prstGeom prst="rect">
            <a:avLst/>
          </a:prstGeom>
        </p:spPr>
        <p:txBody>
          <a:bodyPr wrap="square" lIns="313502" tIns="156751" rIns="313502" bIns="156751">
            <a:spAutoFit/>
          </a:bodyPr>
          <a:lstStyle/>
          <a:p>
            <a:pPr>
              <a:buFont typeface="Calibri" pitchFamily="34" charset="0"/>
              <a:buChar char="–"/>
            </a:pPr>
            <a:r>
              <a:rPr lang="en-US" sz="2700" dirty="0" smtClean="0">
                <a:solidFill>
                  <a:schemeClr val="tx2">
                    <a:lumMod val="75000"/>
                  </a:schemeClr>
                </a:solidFill>
              </a:rPr>
              <a:t> Identify and promote a core group of services to provide the best value to the Network participants</a:t>
            </a:r>
          </a:p>
          <a:p>
            <a:pPr>
              <a:buFont typeface="Calibri" pitchFamily="34" charset="0"/>
              <a:buChar char="–"/>
            </a:pPr>
            <a:r>
              <a:rPr lang="en-US" sz="2700" dirty="0" smtClean="0">
                <a:solidFill>
                  <a:schemeClr val="tx2">
                    <a:lumMod val="75000"/>
                  </a:schemeClr>
                </a:solidFill>
              </a:rPr>
              <a:t> Build tangible structures, processes, and engagements that are sustainable </a:t>
            </a:r>
          </a:p>
          <a:p>
            <a:pPr>
              <a:buFont typeface="Calibri" pitchFamily="34" charset="0"/>
              <a:buChar char="–"/>
            </a:pPr>
            <a:r>
              <a:rPr lang="en-US" sz="2700" dirty="0" smtClean="0">
                <a:solidFill>
                  <a:schemeClr val="tx2">
                    <a:lumMod val="75000"/>
                  </a:schemeClr>
                </a:solidFill>
              </a:rPr>
              <a:t> Create greater awareness of the Network progress</a:t>
            </a:r>
          </a:p>
          <a:p>
            <a:pPr>
              <a:buFont typeface="Calibri" pitchFamily="34" charset="0"/>
              <a:buChar char="–"/>
            </a:pPr>
            <a:r>
              <a:rPr lang="en-US" sz="2700" dirty="0" smtClean="0">
                <a:solidFill>
                  <a:schemeClr val="tx2">
                    <a:lumMod val="75000"/>
                  </a:schemeClr>
                </a:solidFill>
              </a:rPr>
              <a:t> Position the Network as an advanced manufacturing component of a larger San Francisco Bay Area innovation network</a:t>
            </a:r>
          </a:p>
          <a:p>
            <a:pPr>
              <a:buFont typeface="Calibri" pitchFamily="34" charset="0"/>
              <a:buChar char="–"/>
            </a:pPr>
            <a:r>
              <a:rPr lang="en-US" sz="2700" dirty="0" smtClean="0">
                <a:solidFill>
                  <a:schemeClr val="tx2">
                    <a:lumMod val="75000"/>
                  </a:schemeClr>
                </a:solidFill>
              </a:rPr>
              <a:t> Build an industry-led leadership team to direct the Network</a:t>
            </a:r>
          </a:p>
        </p:txBody>
      </p:sp>
      <p:sp>
        <p:nvSpPr>
          <p:cNvPr id="50" name="Rectangle 49"/>
          <p:cNvSpPr/>
          <p:nvPr/>
        </p:nvSpPr>
        <p:spPr>
          <a:xfrm>
            <a:off x="274320" y="18288000"/>
            <a:ext cx="7955280" cy="3225052"/>
          </a:xfrm>
          <a:prstGeom prst="rect">
            <a:avLst/>
          </a:prstGeom>
        </p:spPr>
        <p:txBody>
          <a:bodyPr wrap="square" lIns="313502" tIns="156751" rIns="313502" bIns="156751">
            <a:spAutoFit/>
          </a:bodyPr>
          <a:lstStyle/>
          <a:p>
            <a:r>
              <a:rPr lang="en-US" sz="2700" dirty="0" smtClean="0">
                <a:solidFill>
                  <a:schemeClr val="tx2">
                    <a:lumMod val="75000"/>
                  </a:schemeClr>
                </a:solidFill>
              </a:rPr>
              <a:t>The East Bay Biomedical Manufacturing Network is convened by a partnership of regional entities focused on building an East Bay biomedical, manufacturing network for business assistance, technology transfer, education and training, and economic development in the East Bay of the San Francisco Bay Area. </a:t>
            </a:r>
          </a:p>
        </p:txBody>
      </p:sp>
      <p:sp>
        <p:nvSpPr>
          <p:cNvPr id="52" name="Rectangle 51"/>
          <p:cNvSpPr/>
          <p:nvPr/>
        </p:nvSpPr>
        <p:spPr>
          <a:xfrm>
            <a:off x="11734800" y="10058400"/>
            <a:ext cx="4800600" cy="1978557"/>
          </a:xfrm>
          <a:prstGeom prst="rect">
            <a:avLst/>
          </a:prstGeom>
        </p:spPr>
        <p:txBody>
          <a:bodyPr wrap="square" lIns="313502" tIns="156751" rIns="313502" bIns="156751">
            <a:spAutoFit/>
          </a:bodyPr>
          <a:lstStyle/>
          <a:p>
            <a:r>
              <a:rPr lang="en-US" sz="2700" dirty="0" smtClean="0">
                <a:solidFill>
                  <a:schemeClr val="tx2">
                    <a:lumMod val="75000"/>
                  </a:schemeClr>
                </a:solidFill>
              </a:rPr>
              <a:t>Workforce Development Board  (Contra Costa Co.)</a:t>
            </a:r>
          </a:p>
          <a:p>
            <a:r>
              <a:rPr lang="en-US" sz="2700" dirty="0" smtClean="0">
                <a:solidFill>
                  <a:schemeClr val="tx2">
                    <a:lumMod val="75000"/>
                  </a:schemeClr>
                </a:solidFill>
              </a:rPr>
              <a:t>Network building, maps and databases, and events</a:t>
            </a:r>
            <a:endParaRPr lang="en-US" sz="2700" dirty="0">
              <a:solidFill>
                <a:schemeClr val="tx2">
                  <a:lumMod val="75000"/>
                </a:schemeClr>
              </a:solidFill>
            </a:endParaRPr>
          </a:p>
        </p:txBody>
      </p:sp>
      <p:sp>
        <p:nvSpPr>
          <p:cNvPr id="53" name="Rectangle 52"/>
          <p:cNvSpPr/>
          <p:nvPr/>
        </p:nvSpPr>
        <p:spPr>
          <a:xfrm>
            <a:off x="8503920" y="5257802"/>
            <a:ext cx="7955280" cy="2394055"/>
          </a:xfrm>
          <a:prstGeom prst="rect">
            <a:avLst/>
          </a:prstGeom>
        </p:spPr>
        <p:txBody>
          <a:bodyPr wrap="square" lIns="313502" tIns="156751" rIns="313502" bIns="156751">
            <a:spAutoFit/>
          </a:bodyPr>
          <a:lstStyle/>
          <a:p>
            <a:r>
              <a:rPr lang="en-US" sz="2700" dirty="0" smtClean="0">
                <a:solidFill>
                  <a:schemeClr val="tx2">
                    <a:lumMod val="75000"/>
                  </a:schemeClr>
                </a:solidFill>
              </a:rPr>
              <a:t>Establish the Network as a catalyst for regional innovation and commercialization support through company assistance, technology sharing and transfer, internships, education, databases and referrals, and engagement with stakeholders.</a:t>
            </a:r>
            <a:endParaRPr lang="en-US" sz="2700" dirty="0">
              <a:solidFill>
                <a:schemeClr val="tx2">
                  <a:lumMod val="75000"/>
                </a:schemeClr>
              </a:solidFill>
            </a:endParaRPr>
          </a:p>
        </p:txBody>
      </p:sp>
      <p:sp>
        <p:nvSpPr>
          <p:cNvPr id="54" name="Rectangle 53"/>
          <p:cNvSpPr/>
          <p:nvPr/>
        </p:nvSpPr>
        <p:spPr>
          <a:xfrm>
            <a:off x="11734800" y="12192000"/>
            <a:ext cx="4648200" cy="1978557"/>
          </a:xfrm>
          <a:prstGeom prst="rect">
            <a:avLst/>
          </a:prstGeom>
        </p:spPr>
        <p:txBody>
          <a:bodyPr wrap="square" lIns="313502" tIns="156751" rIns="313502" bIns="156751">
            <a:spAutoFit/>
          </a:bodyPr>
          <a:lstStyle/>
          <a:p>
            <a:r>
              <a:rPr lang="en-US" sz="2700" dirty="0" smtClean="0">
                <a:solidFill>
                  <a:schemeClr val="tx2">
                    <a:lumMod val="75000"/>
                  </a:schemeClr>
                </a:solidFill>
              </a:rPr>
              <a:t>MANEX </a:t>
            </a:r>
          </a:p>
          <a:p>
            <a:r>
              <a:rPr lang="en-US" sz="2700" dirty="0" smtClean="0">
                <a:solidFill>
                  <a:schemeClr val="tx2">
                    <a:lumMod val="75000"/>
                  </a:schemeClr>
                </a:solidFill>
              </a:rPr>
              <a:t>Business assistance, technology and workforce development</a:t>
            </a:r>
            <a:endParaRPr lang="en-US" sz="2700" dirty="0">
              <a:solidFill>
                <a:schemeClr val="tx2">
                  <a:lumMod val="75000"/>
                </a:schemeClr>
              </a:solidFill>
            </a:endParaRPr>
          </a:p>
        </p:txBody>
      </p:sp>
      <p:sp>
        <p:nvSpPr>
          <p:cNvPr id="55" name="Rectangle 54"/>
          <p:cNvSpPr/>
          <p:nvPr/>
        </p:nvSpPr>
        <p:spPr>
          <a:xfrm>
            <a:off x="11734800" y="14405421"/>
            <a:ext cx="4876800" cy="1978557"/>
          </a:xfrm>
          <a:prstGeom prst="rect">
            <a:avLst/>
          </a:prstGeom>
        </p:spPr>
        <p:txBody>
          <a:bodyPr wrap="square" lIns="313502" tIns="156751" rIns="313502" bIns="156751">
            <a:spAutoFit/>
          </a:bodyPr>
          <a:lstStyle/>
          <a:p>
            <a:r>
              <a:rPr lang="en-US" sz="2700" dirty="0" smtClean="0">
                <a:solidFill>
                  <a:schemeClr val="tx2">
                    <a:lumMod val="75000"/>
                  </a:schemeClr>
                </a:solidFill>
              </a:rPr>
              <a:t>Norcal SBDC </a:t>
            </a:r>
          </a:p>
          <a:p>
            <a:r>
              <a:rPr lang="en-US" sz="2700" dirty="0" smtClean="0">
                <a:solidFill>
                  <a:schemeClr val="tx2">
                    <a:lumMod val="75000"/>
                  </a:schemeClr>
                </a:solidFill>
              </a:rPr>
              <a:t>Business planning, </a:t>
            </a:r>
            <a:r>
              <a:rPr lang="en-US" sz="2700" dirty="0">
                <a:solidFill>
                  <a:schemeClr val="tx2">
                    <a:lumMod val="75000"/>
                  </a:schemeClr>
                </a:solidFill>
              </a:rPr>
              <a:t>c</a:t>
            </a:r>
            <a:r>
              <a:rPr lang="en-US" sz="2700" dirty="0" smtClean="0">
                <a:solidFill>
                  <a:schemeClr val="tx2">
                    <a:lumMod val="75000"/>
                  </a:schemeClr>
                </a:solidFill>
              </a:rPr>
              <a:t>ommercialization assistance, funding and IP advice </a:t>
            </a:r>
            <a:endParaRPr lang="en-US" sz="2700" dirty="0">
              <a:solidFill>
                <a:schemeClr val="tx2">
                  <a:lumMod val="75000"/>
                </a:schemeClr>
              </a:solidFill>
            </a:endParaRPr>
          </a:p>
        </p:txBody>
      </p:sp>
      <p:sp>
        <p:nvSpPr>
          <p:cNvPr id="56" name="Rectangle 55"/>
          <p:cNvSpPr/>
          <p:nvPr/>
        </p:nvSpPr>
        <p:spPr>
          <a:xfrm>
            <a:off x="11734800" y="16611600"/>
            <a:ext cx="4876800" cy="2394055"/>
          </a:xfrm>
          <a:prstGeom prst="rect">
            <a:avLst/>
          </a:prstGeom>
        </p:spPr>
        <p:txBody>
          <a:bodyPr wrap="square" lIns="313502" tIns="156751" rIns="313502" bIns="156751">
            <a:spAutoFit/>
          </a:bodyPr>
          <a:lstStyle/>
          <a:p>
            <a:r>
              <a:rPr lang="en-US" sz="2700" dirty="0" smtClean="0">
                <a:solidFill>
                  <a:schemeClr val="tx2">
                    <a:lumMod val="75000"/>
                  </a:schemeClr>
                </a:solidFill>
              </a:rPr>
              <a:t>UC Berkeley </a:t>
            </a:r>
          </a:p>
          <a:p>
            <a:r>
              <a:rPr lang="en-US" sz="2700" dirty="0" smtClean="0">
                <a:solidFill>
                  <a:schemeClr val="tx2">
                    <a:lumMod val="75000"/>
                  </a:schemeClr>
                </a:solidFill>
              </a:rPr>
              <a:t>Training the next generation of bio-manufacturing technologists and entrepreneurs</a:t>
            </a:r>
            <a:endParaRPr lang="en-US" sz="2700" dirty="0">
              <a:solidFill>
                <a:schemeClr val="tx2">
                  <a:lumMod val="75000"/>
                </a:schemeClr>
              </a:solidFill>
            </a:endParaRPr>
          </a:p>
        </p:txBody>
      </p:sp>
      <p:sp>
        <p:nvSpPr>
          <p:cNvPr id="58" name="Rectangle 57"/>
          <p:cNvSpPr/>
          <p:nvPr/>
        </p:nvSpPr>
        <p:spPr>
          <a:xfrm>
            <a:off x="11734800" y="19170545"/>
            <a:ext cx="4800600" cy="2394055"/>
          </a:xfrm>
          <a:prstGeom prst="rect">
            <a:avLst/>
          </a:prstGeom>
        </p:spPr>
        <p:txBody>
          <a:bodyPr wrap="square" lIns="313502" tIns="156751" rIns="313502" bIns="156751">
            <a:spAutoFit/>
          </a:bodyPr>
          <a:lstStyle/>
          <a:p>
            <a:r>
              <a:rPr lang="en-US" sz="2700" dirty="0" smtClean="0">
                <a:solidFill>
                  <a:schemeClr val="tx2">
                    <a:lumMod val="75000"/>
                  </a:schemeClr>
                </a:solidFill>
              </a:rPr>
              <a:t>Laney College </a:t>
            </a:r>
          </a:p>
          <a:p>
            <a:r>
              <a:rPr lang="en-US" sz="2700" dirty="0" smtClean="0">
                <a:solidFill>
                  <a:schemeClr val="tx2">
                    <a:lumMod val="75000"/>
                  </a:schemeClr>
                </a:solidFill>
              </a:rPr>
              <a:t>Program  and curricula development aligned to medical and bioscience manufacturing</a:t>
            </a:r>
            <a:endParaRPr lang="en-US" sz="2700" dirty="0">
              <a:solidFill>
                <a:schemeClr val="tx2">
                  <a:lumMod val="75000"/>
                </a:schemeClr>
              </a:solidFill>
            </a:endParaRPr>
          </a:p>
        </p:txBody>
      </p:sp>
      <p:sp>
        <p:nvSpPr>
          <p:cNvPr id="60" name="Rectangle 59"/>
          <p:cNvSpPr/>
          <p:nvPr/>
        </p:nvSpPr>
        <p:spPr>
          <a:xfrm>
            <a:off x="21945600" y="11064146"/>
            <a:ext cx="3291840" cy="685895"/>
          </a:xfrm>
          <a:prstGeom prst="rect">
            <a:avLst/>
          </a:prstGeom>
        </p:spPr>
        <p:txBody>
          <a:bodyPr wrap="square" lIns="313502" tIns="156751" rIns="313502" bIns="156751">
            <a:spAutoFit/>
          </a:bodyPr>
          <a:lstStyle/>
          <a:p>
            <a:r>
              <a:rPr lang="en-US" sz="2400" dirty="0" smtClean="0">
                <a:solidFill>
                  <a:schemeClr val="tx2">
                    <a:lumMod val="75000"/>
                  </a:schemeClr>
                </a:solidFill>
              </a:rPr>
              <a:t>AlterG Bionic Leg</a:t>
            </a:r>
            <a:endParaRPr lang="en-US" sz="2400" dirty="0">
              <a:solidFill>
                <a:schemeClr val="tx2">
                  <a:lumMod val="75000"/>
                </a:schemeClr>
              </a:solidFill>
            </a:endParaRPr>
          </a:p>
        </p:txBody>
      </p:sp>
      <p:sp>
        <p:nvSpPr>
          <p:cNvPr id="64" name="Rectangle 63"/>
          <p:cNvSpPr/>
          <p:nvPr/>
        </p:nvSpPr>
        <p:spPr>
          <a:xfrm>
            <a:off x="16733520" y="19126200"/>
            <a:ext cx="7955280" cy="2809554"/>
          </a:xfrm>
          <a:prstGeom prst="rect">
            <a:avLst/>
          </a:prstGeom>
        </p:spPr>
        <p:txBody>
          <a:bodyPr wrap="square" lIns="313502" tIns="156751" rIns="313502" bIns="156751">
            <a:spAutoFit/>
          </a:bodyPr>
          <a:lstStyle/>
          <a:p>
            <a:pPr>
              <a:buFont typeface="Calibri" pitchFamily="34" charset="0"/>
              <a:buChar char="–"/>
            </a:pPr>
            <a:r>
              <a:rPr lang="en-US" sz="2700" dirty="0" smtClean="0">
                <a:solidFill>
                  <a:schemeClr val="tx2">
                    <a:lumMod val="75000"/>
                  </a:schemeClr>
                </a:solidFill>
              </a:rPr>
              <a:t> Creating a physical space focused on linking companies and regional innovation support </a:t>
            </a:r>
          </a:p>
          <a:p>
            <a:pPr lvl="0">
              <a:buFont typeface="Calibri" pitchFamily="34" charset="0"/>
              <a:buChar char="–"/>
            </a:pPr>
            <a:r>
              <a:rPr lang="en-US" sz="2700" dirty="0" smtClean="0">
                <a:solidFill>
                  <a:schemeClr val="tx2">
                    <a:lumMod val="75000"/>
                  </a:schemeClr>
                </a:solidFill>
              </a:rPr>
              <a:t> Assessing the San Francisco Bay Area biomedical industry strengths and gaps</a:t>
            </a:r>
          </a:p>
          <a:p>
            <a:pPr lvl="0">
              <a:buFont typeface="Calibri" pitchFamily="34" charset="0"/>
              <a:buChar char="–"/>
            </a:pPr>
            <a:r>
              <a:rPr lang="en-US" sz="2700" dirty="0" smtClean="0">
                <a:solidFill>
                  <a:schemeClr val="tx2">
                    <a:lumMod val="75000"/>
                  </a:schemeClr>
                </a:solidFill>
              </a:rPr>
              <a:t> Developing performance </a:t>
            </a:r>
            <a:r>
              <a:rPr lang="en-US" sz="2700" smtClean="0">
                <a:solidFill>
                  <a:schemeClr val="tx2">
                    <a:lumMod val="75000"/>
                  </a:schemeClr>
                </a:solidFill>
              </a:rPr>
              <a:t>metrics for companies </a:t>
            </a:r>
            <a:r>
              <a:rPr lang="en-US" sz="2700" dirty="0" smtClean="0">
                <a:solidFill>
                  <a:schemeClr val="tx2">
                    <a:lumMod val="75000"/>
                  </a:schemeClr>
                </a:solidFill>
              </a:rPr>
              <a:t>receiving assistance from the Network</a:t>
            </a:r>
          </a:p>
        </p:txBody>
      </p:sp>
      <p:sp>
        <p:nvSpPr>
          <p:cNvPr id="65" name="Content Placeholder 3"/>
          <p:cNvSpPr txBox="1">
            <a:spLocks/>
          </p:cNvSpPr>
          <p:nvPr/>
        </p:nvSpPr>
        <p:spPr>
          <a:xfrm>
            <a:off x="24963120" y="16724476"/>
            <a:ext cx="7948930" cy="4992524"/>
          </a:xfrm>
          <a:prstGeom prst="rect">
            <a:avLst/>
          </a:prstGeom>
        </p:spPr>
        <p:txBody>
          <a:bodyPr vert="horz" wrap="square" lIns="313502" tIns="156751" rIns="313502" bIns="156751"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lnSpc>
                <a:spcPts val="2600"/>
              </a:lnSpc>
              <a:spcBef>
                <a:spcPts val="0"/>
              </a:spcBef>
            </a:pPr>
            <a:r>
              <a:rPr lang="en-US" sz="2700" dirty="0" smtClean="0">
                <a:solidFill>
                  <a:schemeClr val="tx2">
                    <a:lumMod val="75000"/>
                  </a:schemeClr>
                </a:solidFill>
              </a:rPr>
              <a:t>Gregory Theyel, Program Director and SBDC, gregory.theyel@biomedmfg.org</a:t>
            </a:r>
          </a:p>
          <a:p>
            <a:pPr algn="l">
              <a:lnSpc>
                <a:spcPts val="2600"/>
              </a:lnSpc>
              <a:spcBef>
                <a:spcPts val="0"/>
              </a:spcBef>
            </a:pPr>
            <a:endParaRPr lang="en-US" sz="1400" dirty="0" smtClean="0">
              <a:solidFill>
                <a:schemeClr val="tx2">
                  <a:lumMod val="75000"/>
                </a:schemeClr>
              </a:solidFill>
            </a:endParaRPr>
          </a:p>
          <a:p>
            <a:pPr algn="l">
              <a:lnSpc>
                <a:spcPts val="2600"/>
              </a:lnSpc>
              <a:spcBef>
                <a:spcPts val="0"/>
              </a:spcBef>
            </a:pPr>
            <a:r>
              <a:rPr lang="en-US" sz="2700" dirty="0" smtClean="0">
                <a:solidFill>
                  <a:schemeClr val="tx2">
                    <a:lumMod val="75000"/>
                  </a:schemeClr>
                </a:solidFill>
              </a:rPr>
              <a:t>WDB CCC, Stephen Baiter, Executive Director, sbaiter@ehsd.cccounty.us</a:t>
            </a:r>
          </a:p>
          <a:p>
            <a:pPr algn="l">
              <a:lnSpc>
                <a:spcPts val="2600"/>
              </a:lnSpc>
              <a:spcBef>
                <a:spcPts val="0"/>
              </a:spcBef>
            </a:pPr>
            <a:endParaRPr lang="en-US" sz="1400" dirty="0" smtClean="0">
              <a:solidFill>
                <a:schemeClr val="tx2">
                  <a:lumMod val="75000"/>
                </a:schemeClr>
              </a:solidFill>
            </a:endParaRPr>
          </a:p>
          <a:p>
            <a:pPr algn="l">
              <a:lnSpc>
                <a:spcPts val="2600"/>
              </a:lnSpc>
              <a:spcBef>
                <a:spcPts val="0"/>
              </a:spcBef>
            </a:pPr>
            <a:r>
              <a:rPr lang="en-US" sz="2700" dirty="0" smtClean="0">
                <a:solidFill>
                  <a:schemeClr val="tx2">
                    <a:lumMod val="75000"/>
                  </a:schemeClr>
                </a:solidFill>
              </a:rPr>
              <a:t>MANEX, Bill Browne,  Director of Workforce, bbrowne@manexconsulting.com </a:t>
            </a:r>
          </a:p>
          <a:p>
            <a:pPr algn="l">
              <a:lnSpc>
                <a:spcPts val="2600"/>
              </a:lnSpc>
              <a:spcBef>
                <a:spcPts val="0"/>
              </a:spcBef>
            </a:pPr>
            <a:endParaRPr lang="en-US" sz="1400" dirty="0" smtClean="0">
              <a:solidFill>
                <a:schemeClr val="tx2">
                  <a:lumMod val="75000"/>
                </a:schemeClr>
              </a:solidFill>
            </a:endParaRPr>
          </a:p>
          <a:p>
            <a:pPr algn="l">
              <a:lnSpc>
                <a:spcPts val="2600"/>
              </a:lnSpc>
              <a:spcBef>
                <a:spcPts val="0"/>
              </a:spcBef>
            </a:pPr>
            <a:r>
              <a:rPr lang="en-US" sz="2700" dirty="0" smtClean="0">
                <a:solidFill>
                  <a:schemeClr val="tx2">
                    <a:lumMod val="75000"/>
                  </a:schemeClr>
                </a:solidFill>
              </a:rPr>
              <a:t>UC Berkeley, Julie Sinai, Chancellor’s Office, jsinai@berkeley.edu</a:t>
            </a:r>
          </a:p>
          <a:p>
            <a:pPr algn="l">
              <a:lnSpc>
                <a:spcPts val="2600"/>
              </a:lnSpc>
              <a:spcBef>
                <a:spcPts val="0"/>
              </a:spcBef>
            </a:pPr>
            <a:endParaRPr lang="en-US" sz="1400" dirty="0" smtClean="0">
              <a:solidFill>
                <a:schemeClr val="tx2">
                  <a:lumMod val="75000"/>
                </a:schemeClr>
              </a:solidFill>
            </a:endParaRPr>
          </a:p>
          <a:p>
            <a:pPr algn="l">
              <a:lnSpc>
                <a:spcPts val="2600"/>
              </a:lnSpc>
              <a:spcBef>
                <a:spcPts val="0"/>
              </a:spcBef>
            </a:pPr>
            <a:r>
              <a:rPr lang="en-US" sz="2700" dirty="0" smtClean="0">
                <a:solidFill>
                  <a:schemeClr val="tx2">
                    <a:lumMod val="75000"/>
                  </a:schemeClr>
                </a:solidFill>
              </a:rPr>
              <a:t>Laney College, Peter Crabtree, Dean, pcrabtree@peralta.edu</a:t>
            </a:r>
            <a:endParaRPr lang="en-US" sz="2700" dirty="0">
              <a:solidFill>
                <a:schemeClr val="tx2">
                  <a:lumMod val="75000"/>
                </a:schemeClr>
              </a:solidFill>
            </a:endParaRPr>
          </a:p>
        </p:txBody>
      </p:sp>
      <p:sp>
        <p:nvSpPr>
          <p:cNvPr id="62" name="Flowchart: Delay 61"/>
          <p:cNvSpPr/>
          <p:nvPr/>
        </p:nvSpPr>
        <p:spPr>
          <a:xfrm rot="16200000">
            <a:off x="27944447" y="11612880"/>
            <a:ext cx="1706880" cy="8229600"/>
          </a:xfrm>
          <a:prstGeom prst="flowChartDelay">
            <a:avLst/>
          </a:prstGeom>
          <a:effectLst>
            <a:outerShdw blurRad="63500" sx="102000" sy="102000" algn="c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vert="vert" lIns="313502" tIns="156751" rIns="313502" bIns="156751" rtlCol="0" anchor="ctr"/>
          <a:lstStyle/>
          <a:p>
            <a:pPr algn="ctr"/>
            <a:r>
              <a:rPr lang="en-US" sz="4800" dirty="0" smtClean="0"/>
              <a:t>Contact Information</a:t>
            </a:r>
            <a:endParaRPr lang="en-US" sz="4800" dirty="0"/>
          </a:p>
        </p:txBody>
      </p:sp>
      <p:pic>
        <p:nvPicPr>
          <p:cNvPr id="66" name="Picture 65" descr="SBDC TFG Logo 3 copy.pdf"/>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91600" y="14478000"/>
            <a:ext cx="2062573" cy="1833398"/>
          </a:xfrm>
          <a:prstGeom prst="rect">
            <a:avLst/>
          </a:prstGeom>
        </p:spPr>
      </p:pic>
      <p:pic>
        <p:nvPicPr>
          <p:cNvPr id="69" name="Picture 68" descr="UC Berkeley Primary Logo Yale Blue.JPEG Image.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77206" y="17382376"/>
            <a:ext cx="2400394" cy="852502"/>
          </a:xfrm>
          <a:prstGeom prst="rect">
            <a:avLst/>
          </a:prstGeom>
        </p:spPr>
      </p:pic>
      <p:sp>
        <p:nvSpPr>
          <p:cNvPr id="44" name="Rectangle 43"/>
          <p:cNvSpPr/>
          <p:nvPr/>
        </p:nvSpPr>
        <p:spPr>
          <a:xfrm>
            <a:off x="30007560" y="9677400"/>
            <a:ext cx="2834640" cy="685895"/>
          </a:xfrm>
          <a:prstGeom prst="rect">
            <a:avLst/>
          </a:prstGeom>
        </p:spPr>
        <p:txBody>
          <a:bodyPr wrap="square" lIns="313502" tIns="156751" rIns="313502" bIns="156751">
            <a:spAutoFit/>
          </a:bodyPr>
          <a:lstStyle/>
          <a:p>
            <a:r>
              <a:rPr lang="en-US" sz="2400" dirty="0" smtClean="0">
                <a:solidFill>
                  <a:schemeClr val="bg1"/>
                </a:solidFill>
              </a:rPr>
              <a:t>Mango Materials</a:t>
            </a:r>
            <a:endParaRPr lang="en-US" sz="2400" dirty="0">
              <a:solidFill>
                <a:schemeClr val="bg1"/>
              </a:solidFill>
            </a:endParaRPr>
          </a:p>
        </p:txBody>
      </p:sp>
      <p:pic>
        <p:nvPicPr>
          <p:cNvPr id="45" name="Picture 44" descr="Manex_logo.jpg"/>
          <p:cNvPicPr>
            <a:picLocks noChangeAspect="1"/>
          </p:cNvPicPr>
          <p:nvPr/>
        </p:nvPicPr>
        <p:blipFill>
          <a:blip r:embed="rId9" cstate="print"/>
          <a:stretch>
            <a:fillRect/>
          </a:stretch>
        </p:blipFill>
        <p:spPr>
          <a:xfrm>
            <a:off x="8839200" y="12877800"/>
            <a:ext cx="2514599" cy="620888"/>
          </a:xfrm>
          <a:prstGeom prst="rect">
            <a:avLst/>
          </a:prstGeom>
        </p:spPr>
      </p:pic>
      <p:pic>
        <p:nvPicPr>
          <p:cNvPr id="47" name="Picture 46" descr="WDB-logo.gif"/>
          <p:cNvPicPr>
            <a:picLocks noChangeAspect="1"/>
          </p:cNvPicPr>
          <p:nvPr/>
        </p:nvPicPr>
        <p:blipFill>
          <a:blip r:embed="rId10" cstate="print"/>
          <a:stretch>
            <a:fillRect/>
          </a:stretch>
        </p:blipFill>
        <p:spPr>
          <a:xfrm>
            <a:off x="8686800" y="10591800"/>
            <a:ext cx="2768600" cy="99669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1678</TotalTime>
  <Words>505</Words>
  <Application>Microsoft Office PowerPoint</Application>
  <PresentationFormat>Custom</PresentationFormat>
  <Paragraphs>50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Kevin &amp; Olga</dc:creator>
  <cp:lastModifiedBy>ruth</cp:lastModifiedBy>
  <cp:revision>72</cp:revision>
  <cp:lastPrinted>2014-06-03T16:35:23Z</cp:lastPrinted>
  <dcterms:created xsi:type="dcterms:W3CDTF">2014-05-18T02:56:09Z</dcterms:created>
  <dcterms:modified xsi:type="dcterms:W3CDTF">2014-06-03T16:37:01Z</dcterms:modified>
</cp:coreProperties>
</file>