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30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6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1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6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7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5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8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8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1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6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2D84-E3BE-BD4E-ABD8-2256A7837529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8F99D-E097-C141-BEB7-979949F2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6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8637" y="1"/>
            <a:ext cx="9242637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5830" y="641107"/>
            <a:ext cx="2182355" cy="61028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493" y="711676"/>
            <a:ext cx="22826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80" dirty="0"/>
              <a:t>Focus is metal manufacturing </a:t>
            </a:r>
            <a:r>
              <a:rPr lang="en-US" sz="680" dirty="0" smtClean="0"/>
              <a:t>&amp; </a:t>
            </a:r>
            <a:r>
              <a:rPr lang="en-US" sz="680" dirty="0"/>
              <a:t>electrical equipment, particularly as they impact the region’s strengths in energy, advanced electronics, </a:t>
            </a:r>
            <a:r>
              <a:rPr lang="en-US" sz="680" dirty="0" smtClean="0"/>
              <a:t>&amp; </a:t>
            </a:r>
            <a:r>
              <a:rPr lang="en-US" sz="680" dirty="0"/>
              <a:t>life sciences industries.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0429" y="2817608"/>
            <a:ext cx="21823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80" dirty="0">
                <a:latin typeface="Arial"/>
                <a:cs typeface="Arial"/>
              </a:rPr>
              <a:t>The region’s energy, advanced electronics,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life sciences industries: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Are growing substantially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Receive critical services from the metal manufacturing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electrical equipment industry clusters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Have a substantial regional workforce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Are supported by other significant anchor institutions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657" y="6009258"/>
            <a:ext cx="2182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The SWPA Cluster collaborates to promote startups, provides business coaching, provides workforce training, optimizes manufacturing, &amp; promotes innovation.</a:t>
            </a:r>
            <a:endParaRPr lang="en-US" sz="680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00289" y="657887"/>
            <a:ext cx="2199197" cy="608606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17976" y="760792"/>
            <a:ext cx="2199197" cy="2080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Agile Hardware Design Center to accelerate the growth of high-impact startups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young manufacturers (EDA)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Business services (strategy development, technical assistance,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market intelligence) to small regional manufacturers in metal manufacturing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electrical equipment (NIST)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New manufacturing best practices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processes to reduce energy consumption, improve product life-cycle development times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ultimately enhance reliability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cost savings (DOE)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Workforce training for manufacturers, technicians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product developers </a:t>
            </a:r>
            <a:r>
              <a:rPr lang="en-US" sz="680" dirty="0" smtClean="0">
                <a:latin typeface="Arial"/>
                <a:cs typeface="Arial"/>
              </a:rPr>
              <a:t>for </a:t>
            </a:r>
            <a:r>
              <a:rPr lang="en-US" sz="680" dirty="0">
                <a:latin typeface="Arial"/>
                <a:cs typeface="Arial"/>
              </a:rPr>
              <a:t>metal manufacturing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electrical equipment </a:t>
            </a:r>
            <a:r>
              <a:rPr lang="en-US" sz="680" dirty="0" smtClean="0">
                <a:latin typeface="Arial"/>
                <a:cs typeface="Arial"/>
              </a:rPr>
              <a:t>firms </a:t>
            </a:r>
            <a:r>
              <a:rPr lang="en-US" sz="680" dirty="0">
                <a:latin typeface="Arial"/>
                <a:cs typeface="Arial"/>
              </a:rPr>
              <a:t>(ETA)</a:t>
            </a:r>
          </a:p>
          <a:p>
            <a:pPr marL="171450" lvl="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Workshops on new manufacturing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agile development methodologies, individualized business management consulting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entrepreneurial educational programs (SBA)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35118" y="2986777"/>
            <a:ext cx="2239407" cy="1348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Engage </a:t>
            </a:r>
            <a:r>
              <a:rPr lang="en-US" sz="680" dirty="0">
                <a:latin typeface="Arial"/>
                <a:cs typeface="Arial"/>
              </a:rPr>
              <a:t>new manufacturing startups in AlphaLab Gear Accelerator </a:t>
            </a:r>
            <a:r>
              <a:rPr lang="en-US" sz="680" dirty="0" smtClean="0">
                <a:latin typeface="Arial"/>
                <a:cs typeface="Arial"/>
              </a:rPr>
              <a:t>Program (EDA)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Conduct </a:t>
            </a:r>
            <a:r>
              <a:rPr lang="en-US" sz="680" dirty="0">
                <a:latin typeface="Arial"/>
                <a:cs typeface="Arial"/>
              </a:rPr>
              <a:t>market research studies, new training modules, conducted innovation gap </a:t>
            </a:r>
            <a:r>
              <a:rPr lang="en-US" sz="680" dirty="0" smtClean="0">
                <a:latin typeface="Arial"/>
                <a:cs typeface="Arial"/>
              </a:rPr>
              <a:t>assessments (NIST)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Conduct </a:t>
            </a:r>
            <a:r>
              <a:rPr lang="en-US" sz="680" dirty="0">
                <a:latin typeface="Arial"/>
                <a:cs typeface="Arial"/>
              </a:rPr>
              <a:t>energy consumption reduction </a:t>
            </a:r>
            <a:r>
              <a:rPr lang="en-US" sz="680" dirty="0" smtClean="0">
                <a:latin typeface="Arial"/>
                <a:cs typeface="Arial"/>
              </a:rPr>
              <a:t>projects (DOE)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Support </a:t>
            </a:r>
            <a:r>
              <a:rPr lang="en-US" sz="680" dirty="0">
                <a:latin typeface="Arial"/>
                <a:cs typeface="Arial"/>
              </a:rPr>
              <a:t>90 participants through employment </a:t>
            </a:r>
            <a:r>
              <a:rPr lang="en-US" sz="680" dirty="0" smtClean="0">
                <a:latin typeface="Arial"/>
                <a:cs typeface="Arial"/>
              </a:rPr>
              <a:t>training (ETA)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Provide </a:t>
            </a:r>
            <a:r>
              <a:rPr lang="en-US" sz="680" dirty="0">
                <a:latin typeface="Arial"/>
                <a:cs typeface="Arial"/>
              </a:rPr>
              <a:t>agile innovation services, coaching, mentoring, business support to 7(j) </a:t>
            </a:r>
            <a:r>
              <a:rPr lang="en-US" sz="680" dirty="0" smtClean="0">
                <a:latin typeface="Arial"/>
                <a:cs typeface="Arial"/>
              </a:rPr>
              <a:t>eligible companies (EBA</a:t>
            </a:r>
            <a:endParaRPr lang="en-US" sz="68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18840" y="657888"/>
            <a:ext cx="2170027" cy="608607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Cross-training of partners on capabilities </a:t>
            </a:r>
            <a:r>
              <a:rPr lang="en-US" sz="800" dirty="0" smtClean="0">
                <a:latin typeface="Arial"/>
                <a:cs typeface="Arial"/>
              </a:rPr>
              <a:t>&amp; </a:t>
            </a:r>
            <a:r>
              <a:rPr lang="en-US" sz="800" dirty="0">
                <a:latin typeface="Arial"/>
                <a:cs typeface="Arial"/>
              </a:rPr>
              <a:t>processes, improved partner communication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Collaboration within clusters </a:t>
            </a:r>
            <a:r>
              <a:rPr lang="en-US" sz="800" dirty="0" smtClean="0">
                <a:latin typeface="Arial"/>
                <a:cs typeface="Arial"/>
              </a:rPr>
              <a:t>&amp; </a:t>
            </a:r>
            <a:r>
              <a:rPr lang="en-US" sz="800" dirty="0">
                <a:latin typeface="Arial"/>
                <a:cs typeface="Arial"/>
              </a:rPr>
              <a:t>among AIM Partners improve momentum </a:t>
            </a:r>
            <a:r>
              <a:rPr lang="en-US" sz="800" dirty="0" smtClean="0">
                <a:latin typeface="Arial"/>
                <a:cs typeface="Arial"/>
              </a:rPr>
              <a:t>&amp; </a:t>
            </a:r>
            <a:r>
              <a:rPr lang="en-US" sz="800" dirty="0">
                <a:latin typeface="Arial"/>
                <a:cs typeface="Arial"/>
              </a:rPr>
              <a:t>validate services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Engaging with FPO for assistance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engage with AIM Partners for coordinated service offering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>
                <a:latin typeface="Arial"/>
                <a:cs typeface="Arial"/>
              </a:rPr>
              <a:t>engage with AIM Partners for coordinated service offering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13877" y="645718"/>
            <a:ext cx="2075863" cy="610285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17976" y="4475840"/>
            <a:ext cx="22815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Coordinated reporting for different requirements from each agency (all partners)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Coordinated approach for engaging mentors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Survey process is evolving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Maintaining project momentum, placing a value on free services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HUB system reporting impacts project management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Researching &amp; engaging eligible companies to explain services</a:t>
            </a:r>
            <a:endParaRPr lang="en-US" sz="680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23807" y="5894753"/>
            <a:ext cx="2275679" cy="1052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Increased partner communication to achieve collaboration on services offered (all partners)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Refinement </a:t>
            </a:r>
            <a:r>
              <a:rPr lang="en-US" sz="680" dirty="0">
                <a:latin typeface="Arial"/>
                <a:cs typeface="Arial"/>
              </a:rPr>
              <a:t>of curriculum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selection </a:t>
            </a:r>
            <a:r>
              <a:rPr lang="en-US" sz="680" dirty="0" smtClean="0">
                <a:latin typeface="Arial"/>
                <a:cs typeface="Arial"/>
              </a:rPr>
              <a:t>process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Cross-training of partners on capabilities &amp; processes, improved partner communication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Collaboration within clusters &amp; among AIM Partners improve momentum &amp; validate services</a:t>
            </a:r>
          </a:p>
          <a:p>
            <a:pPr marL="171450" indent="-171450">
              <a:buFont typeface="Arial"/>
              <a:buChar char="•"/>
            </a:pPr>
            <a:endParaRPr lang="en-US" sz="680" dirty="0">
              <a:latin typeface="Arial"/>
              <a:cs typeface="Arial"/>
            </a:endParaRPr>
          </a:p>
          <a:p>
            <a:endParaRPr lang="en-US" sz="800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48286" y="1482841"/>
            <a:ext cx="2170027" cy="3564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80" b="1" dirty="0" smtClean="0">
                <a:latin typeface="Arial"/>
                <a:cs typeface="Arial"/>
              </a:rPr>
              <a:t>AIM Goals: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Provide assistance to 60 companies (SBA)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Support 24 companies &amp; create 240 jobs (EDA)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Engage 60 companies, leading to $60 million in new business &amp; the creation/retention of 1,200 jobs (NIST)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Complete nine projects that lead to the creation of 20 jobs &amp; a 15% reduction of energy usage &amp; 10% </a:t>
            </a:r>
            <a:r>
              <a:rPr lang="en-US" sz="680" dirty="0" err="1" smtClean="0">
                <a:latin typeface="Arial"/>
                <a:cs typeface="Arial"/>
              </a:rPr>
              <a:t>preduction</a:t>
            </a:r>
            <a:r>
              <a:rPr lang="en-US" sz="680" dirty="0" smtClean="0">
                <a:latin typeface="Arial"/>
                <a:cs typeface="Arial"/>
              </a:rPr>
              <a:t> in raw material usage (DOE)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Support 90 participants in employment training (ETA)</a:t>
            </a:r>
          </a:p>
          <a:p>
            <a:pPr marL="171450" indent="-171450">
              <a:buFont typeface="Arial"/>
              <a:buChar char="•"/>
            </a:pPr>
            <a:endParaRPr lang="en-US" sz="680" dirty="0" smtClean="0">
              <a:latin typeface="Arial"/>
              <a:cs typeface="Arial"/>
            </a:endParaRPr>
          </a:p>
          <a:p>
            <a:r>
              <a:rPr lang="en-US" sz="680" b="1" dirty="0" smtClean="0">
                <a:latin typeface="Arial"/>
                <a:cs typeface="Arial"/>
              </a:rPr>
              <a:t>Year </a:t>
            </a:r>
            <a:r>
              <a:rPr lang="en-US" sz="680" b="1" dirty="0">
                <a:latin typeface="Arial"/>
                <a:cs typeface="Arial"/>
              </a:rPr>
              <a:t>1 Achieved: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A</a:t>
            </a:r>
            <a:r>
              <a:rPr lang="en-US" sz="680" dirty="0" smtClean="0">
                <a:latin typeface="Arial"/>
                <a:cs typeface="Arial"/>
              </a:rPr>
              <a:t>cquired </a:t>
            </a:r>
            <a:r>
              <a:rPr lang="en-US" sz="680" dirty="0">
                <a:latin typeface="Arial"/>
                <a:cs typeface="Arial"/>
              </a:rPr>
              <a:t>space, hired Agile Innovation Director, customized agile innovation curriculum, established network of mentors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industry supply chain partners, engaged 8 hardware startups in first cycle, completed Demo Day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positioned companies for follow-on funding  </a:t>
            </a:r>
            <a:r>
              <a:rPr lang="en-US" sz="680" dirty="0" smtClean="0">
                <a:latin typeface="Arial"/>
                <a:cs typeface="Arial"/>
              </a:rPr>
              <a:t>(EDA)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Compiled </a:t>
            </a:r>
            <a:r>
              <a:rPr lang="en-US" sz="680" dirty="0">
                <a:latin typeface="Arial"/>
                <a:cs typeface="Arial"/>
              </a:rPr>
              <a:t>database of 1000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target of 150 companies, identified needs, completed 13 innovation gap assessments, developed new training, completed 10 projects, 50 in process, completed first survey round </a:t>
            </a:r>
            <a:r>
              <a:rPr lang="en-US" sz="680" dirty="0" smtClean="0">
                <a:latin typeface="Arial"/>
                <a:cs typeface="Arial"/>
              </a:rPr>
              <a:t>(NIST)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Completed </a:t>
            </a:r>
            <a:r>
              <a:rPr lang="en-US" sz="680" dirty="0">
                <a:latin typeface="Arial"/>
                <a:cs typeface="Arial"/>
              </a:rPr>
              <a:t>3 energy site assessments, conducted 3 additional </a:t>
            </a:r>
            <a:r>
              <a:rPr lang="en-US" sz="680" dirty="0" smtClean="0">
                <a:latin typeface="Arial"/>
                <a:cs typeface="Arial"/>
              </a:rPr>
              <a:t>tours (DOE)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114 </a:t>
            </a:r>
            <a:r>
              <a:rPr lang="en-US" sz="680" dirty="0">
                <a:latin typeface="Arial"/>
                <a:cs typeface="Arial"/>
              </a:rPr>
              <a:t>trained or in training, 38 placed with 30 </a:t>
            </a:r>
            <a:r>
              <a:rPr lang="en-US" sz="680" dirty="0" smtClean="0">
                <a:latin typeface="Arial"/>
                <a:cs typeface="Arial"/>
              </a:rPr>
              <a:t>manufacturers (ETA)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Provided </a:t>
            </a:r>
            <a:r>
              <a:rPr lang="en-US" sz="680" dirty="0">
                <a:latin typeface="Arial"/>
                <a:cs typeface="Arial"/>
              </a:rPr>
              <a:t>agile innovation services, workshops, coaching, mentoring,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business support to 2 eligible </a:t>
            </a:r>
            <a:r>
              <a:rPr lang="en-US" sz="680" dirty="0" smtClean="0">
                <a:latin typeface="Arial"/>
                <a:cs typeface="Arial"/>
              </a:rPr>
              <a:t>companies (SBA)</a:t>
            </a:r>
            <a:endParaRPr lang="en-US" sz="680" dirty="0">
              <a:latin typeface="Arial"/>
              <a:cs typeface="Arial"/>
            </a:endParaRPr>
          </a:p>
          <a:p>
            <a:r>
              <a:rPr lang="en-US" sz="800" dirty="0">
                <a:latin typeface="Arial"/>
                <a:cs typeface="Arial"/>
              </a:rPr>
              <a:t> 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48286" y="4910210"/>
            <a:ext cx="2075863" cy="1766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80" b="1" dirty="0">
                <a:latin typeface="Arial"/>
                <a:cs typeface="Arial"/>
              </a:rPr>
              <a:t>Year 2 In Process: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C</a:t>
            </a:r>
            <a:r>
              <a:rPr lang="en-US" sz="680" dirty="0" smtClean="0">
                <a:latin typeface="Arial"/>
                <a:cs typeface="Arial"/>
              </a:rPr>
              <a:t>ompleted </a:t>
            </a:r>
            <a:r>
              <a:rPr lang="en-US" sz="680" dirty="0">
                <a:latin typeface="Arial"/>
                <a:cs typeface="Arial"/>
              </a:rPr>
              <a:t>Demo Day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positioned first cycle hardware companies for follow-on funding, refined curriculum, </a:t>
            </a:r>
            <a:r>
              <a:rPr lang="en-US" sz="680" dirty="0" err="1" smtClean="0">
                <a:latin typeface="Arial"/>
                <a:cs typeface="Arial"/>
              </a:rPr>
              <a:t>exp&amp;ed</a:t>
            </a:r>
            <a:r>
              <a:rPr lang="en-US" sz="680" dirty="0" smtClean="0">
                <a:latin typeface="Arial"/>
                <a:cs typeface="Arial"/>
              </a:rPr>
              <a:t> </a:t>
            </a:r>
            <a:r>
              <a:rPr lang="en-US" sz="680" dirty="0">
                <a:latin typeface="Arial"/>
                <a:cs typeface="Arial"/>
              </a:rPr>
              <a:t>mentor base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supply chain partners, selecting second cycle </a:t>
            </a:r>
            <a:r>
              <a:rPr lang="en-US" sz="680" dirty="0" smtClean="0">
                <a:latin typeface="Arial"/>
                <a:cs typeface="Arial"/>
              </a:rPr>
              <a:t>companies (EDA)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Market </a:t>
            </a:r>
            <a:r>
              <a:rPr lang="en-US" sz="680" dirty="0">
                <a:latin typeface="Arial"/>
                <a:cs typeface="Arial"/>
              </a:rPr>
              <a:t>research completed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reported, 50 company projects in </a:t>
            </a:r>
            <a:r>
              <a:rPr lang="en-US" sz="680" dirty="0" smtClean="0">
                <a:latin typeface="Arial"/>
                <a:cs typeface="Arial"/>
              </a:rPr>
              <a:t>process for survey reporting by the partners (NIST)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Complete </a:t>
            </a:r>
            <a:r>
              <a:rPr lang="en-US" sz="680" dirty="0">
                <a:latin typeface="Arial"/>
                <a:cs typeface="Arial"/>
              </a:rPr>
              <a:t>6 additional </a:t>
            </a:r>
            <a:r>
              <a:rPr lang="en-US" sz="680" dirty="0" err="1">
                <a:latin typeface="Arial"/>
                <a:cs typeface="Arial"/>
              </a:rPr>
              <a:t>assessmenst</a:t>
            </a:r>
            <a:r>
              <a:rPr lang="en-US" sz="680" dirty="0">
                <a:latin typeface="Arial"/>
                <a:cs typeface="Arial"/>
              </a:rPr>
              <a:t>, conduct 3 improvement projects from completed </a:t>
            </a:r>
            <a:r>
              <a:rPr lang="en-US" sz="680" dirty="0" smtClean="0">
                <a:latin typeface="Arial"/>
                <a:cs typeface="Arial"/>
              </a:rPr>
              <a:t>assessments (DOE)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Continue </a:t>
            </a:r>
            <a:r>
              <a:rPr lang="en-US" sz="680" dirty="0">
                <a:latin typeface="Arial"/>
                <a:cs typeface="Arial"/>
              </a:rPr>
              <a:t>training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placement to reach </a:t>
            </a:r>
            <a:r>
              <a:rPr lang="en-US" sz="680" dirty="0" smtClean="0">
                <a:latin typeface="Arial"/>
                <a:cs typeface="Arial"/>
              </a:rPr>
              <a:t>goals (ETA)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Engaging </a:t>
            </a:r>
            <a:r>
              <a:rPr lang="en-US" sz="680" dirty="0">
                <a:latin typeface="Arial"/>
                <a:cs typeface="Arial"/>
              </a:rPr>
              <a:t>13 additional companies, targeted 100 more eligible companies </a:t>
            </a:r>
            <a:r>
              <a:rPr lang="en-US" sz="680" dirty="0" smtClean="0">
                <a:latin typeface="Arial"/>
                <a:cs typeface="Arial"/>
              </a:rPr>
              <a:t>(SBA)</a:t>
            </a:r>
            <a:endParaRPr lang="en-US" sz="680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78600" y="2972553"/>
            <a:ext cx="2075863" cy="1474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Develop fee</a:t>
            </a:r>
            <a:r>
              <a:rPr lang="en-US" sz="680" dirty="0">
                <a:latin typeface="Arial"/>
                <a:cs typeface="Arial"/>
              </a:rPr>
              <a:t>-based services being developed to support clusters on an ongoing basis, upon completion of pilots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Build greater </a:t>
            </a:r>
            <a:r>
              <a:rPr lang="en-US" sz="680" dirty="0">
                <a:latin typeface="Arial"/>
                <a:cs typeface="Arial"/>
              </a:rPr>
              <a:t>awareness of </a:t>
            </a:r>
            <a:r>
              <a:rPr lang="en-US" sz="680" dirty="0" smtClean="0">
                <a:latin typeface="Arial"/>
                <a:cs typeface="Arial"/>
              </a:rPr>
              <a:t>available economic </a:t>
            </a:r>
            <a:r>
              <a:rPr lang="en-US" sz="680" dirty="0">
                <a:latin typeface="Arial"/>
                <a:cs typeface="Arial"/>
              </a:rPr>
              <a:t>development support in the region </a:t>
            </a:r>
            <a:r>
              <a:rPr lang="en-US" sz="680" dirty="0" smtClean="0">
                <a:latin typeface="Arial"/>
                <a:cs typeface="Arial"/>
              </a:rPr>
              <a:t>among employers through </a:t>
            </a:r>
            <a:r>
              <a:rPr lang="en-US" sz="680" dirty="0">
                <a:latin typeface="Arial"/>
                <a:cs typeface="Arial"/>
              </a:rPr>
              <a:t>the cooperation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cross-referrals among AIM Partners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Increase </a:t>
            </a:r>
            <a:r>
              <a:rPr lang="en-US" sz="680" dirty="0">
                <a:latin typeface="Arial"/>
                <a:cs typeface="Arial"/>
              </a:rPr>
              <a:t>engagement of partners on projects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activities outside the scope of the grant 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Continue to raise additional leveraged funds to continue training beyond grant </a:t>
            </a:r>
            <a:r>
              <a:rPr lang="en-US" sz="680" dirty="0" smtClean="0">
                <a:latin typeface="Arial"/>
                <a:cs typeface="Arial"/>
              </a:rPr>
              <a:t>period</a:t>
            </a:r>
          </a:p>
          <a:p>
            <a:endParaRPr lang="en-US" sz="750" dirty="0">
              <a:latin typeface="Arial"/>
              <a:cs typeface="Arial"/>
            </a:endParaRPr>
          </a:p>
          <a:p>
            <a:r>
              <a:rPr lang="en-US" sz="750" b="1" dirty="0" smtClean="0">
                <a:latin typeface="Arial"/>
                <a:cs typeface="Arial"/>
              </a:rPr>
              <a:t>Contact Information: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78600" y="1808637"/>
            <a:ext cx="2075863" cy="824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Increased collaboration among AIM Partners resulting in multiple service offerings to </a:t>
            </a:r>
            <a:r>
              <a:rPr lang="en-US" sz="680" dirty="0" smtClean="0">
                <a:latin typeface="Arial"/>
                <a:cs typeface="Arial"/>
              </a:rPr>
              <a:t>targeted companies.</a:t>
            </a:r>
            <a:endParaRPr lang="en-US" sz="68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Increased networking opportunities for companies </a:t>
            </a:r>
            <a:r>
              <a:rPr lang="en-US" sz="680" dirty="0" smtClean="0">
                <a:latin typeface="Arial"/>
                <a:cs typeface="Arial"/>
              </a:rPr>
              <a:t>&amp; </a:t>
            </a:r>
            <a:r>
              <a:rPr lang="en-US" sz="680" dirty="0">
                <a:latin typeface="Arial"/>
                <a:cs typeface="Arial"/>
              </a:rPr>
              <a:t>service providers </a:t>
            </a:r>
            <a:endParaRPr lang="en-US" sz="680" dirty="0" smtClean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Raised additional </a:t>
            </a:r>
            <a:r>
              <a:rPr lang="en-US" sz="680" dirty="0">
                <a:latin typeface="Arial"/>
                <a:cs typeface="Arial"/>
              </a:rPr>
              <a:t>funding to fulfill all training objectives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78600" y="4602741"/>
            <a:ext cx="1035100" cy="1963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" b="1" dirty="0" smtClean="0">
                <a:latin typeface="Arial"/>
                <a:cs typeface="Arial"/>
              </a:rPr>
              <a:t>SBA &amp; EDA</a:t>
            </a:r>
          </a:p>
          <a:p>
            <a:r>
              <a:rPr lang="en-US" sz="680" b="1" dirty="0" smtClean="0">
                <a:latin typeface="Arial"/>
                <a:cs typeface="Arial"/>
              </a:rPr>
              <a:t>Innovation Works</a:t>
            </a:r>
          </a:p>
          <a:p>
            <a:r>
              <a:rPr lang="en-US" sz="680" i="1" dirty="0" smtClean="0">
                <a:latin typeface="Arial"/>
                <a:cs typeface="Arial"/>
              </a:rPr>
              <a:t>Bob </a:t>
            </a:r>
            <a:r>
              <a:rPr lang="en-US" sz="680" i="1" dirty="0" err="1" smtClean="0">
                <a:latin typeface="Arial"/>
                <a:cs typeface="Arial"/>
              </a:rPr>
              <a:t>Starzynski</a:t>
            </a:r>
            <a:endParaRPr lang="en-US" sz="680" i="1" dirty="0" smtClean="0">
              <a:latin typeface="Arial"/>
              <a:cs typeface="Arial"/>
            </a:endParaRPr>
          </a:p>
          <a:p>
            <a:r>
              <a:rPr lang="en-US" sz="680" dirty="0" err="1" smtClean="0">
                <a:latin typeface="Arial"/>
                <a:cs typeface="Arial"/>
              </a:rPr>
              <a:t>Innovationworks.org</a:t>
            </a:r>
            <a:endParaRPr lang="en-US" sz="680" dirty="0" smtClean="0">
              <a:latin typeface="Arial"/>
              <a:cs typeface="Arial"/>
            </a:endParaRPr>
          </a:p>
          <a:p>
            <a:r>
              <a:rPr lang="en-US" sz="680" dirty="0" smtClean="0">
                <a:latin typeface="Arial"/>
                <a:cs typeface="Arial"/>
              </a:rPr>
              <a:t>412-681-1520</a:t>
            </a:r>
          </a:p>
          <a:p>
            <a:r>
              <a:rPr lang="en-US" sz="680" dirty="0" err="1" smtClean="0">
                <a:latin typeface="Arial"/>
                <a:cs typeface="Arial"/>
              </a:rPr>
              <a:t>Bstarzynski</a:t>
            </a:r>
            <a:r>
              <a:rPr lang="en-US" sz="680" dirty="0" smtClean="0">
                <a:latin typeface="Arial"/>
                <a:cs typeface="Arial"/>
              </a:rPr>
              <a:t>@</a:t>
            </a:r>
            <a:br>
              <a:rPr lang="en-US" sz="680" dirty="0" smtClean="0">
                <a:latin typeface="Arial"/>
                <a:cs typeface="Arial"/>
              </a:rPr>
            </a:br>
            <a:r>
              <a:rPr lang="en-US" sz="680" dirty="0" err="1" smtClean="0">
                <a:latin typeface="Arial"/>
                <a:cs typeface="Arial"/>
              </a:rPr>
              <a:t>Innovationworks.org</a:t>
            </a:r>
            <a:endParaRPr lang="en-US" sz="680" dirty="0" smtClean="0">
              <a:latin typeface="Arial"/>
              <a:cs typeface="Arial"/>
            </a:endParaRPr>
          </a:p>
          <a:p>
            <a:endParaRPr lang="en-US" sz="600" dirty="0">
              <a:latin typeface="Arial"/>
              <a:cs typeface="Arial"/>
            </a:endParaRPr>
          </a:p>
          <a:p>
            <a:r>
              <a:rPr lang="en-US" sz="680" b="1" dirty="0" smtClean="0">
                <a:latin typeface="Arial"/>
                <a:cs typeface="Arial"/>
              </a:rPr>
              <a:t>DOE</a:t>
            </a:r>
          </a:p>
          <a:p>
            <a:r>
              <a:rPr lang="en-US" sz="680" b="1" dirty="0" smtClean="0">
                <a:latin typeface="Arial"/>
                <a:cs typeface="Arial"/>
              </a:rPr>
              <a:t>National Center for Defense Manufacturing &amp; Machining</a:t>
            </a:r>
          </a:p>
          <a:p>
            <a:r>
              <a:rPr lang="en-US" sz="680" i="1" dirty="0" smtClean="0">
                <a:latin typeface="Arial"/>
                <a:cs typeface="Arial"/>
              </a:rPr>
              <a:t>John </a:t>
            </a:r>
            <a:r>
              <a:rPr lang="en-US" sz="680" i="1" dirty="0" err="1" smtClean="0">
                <a:latin typeface="Arial"/>
                <a:cs typeface="Arial"/>
              </a:rPr>
              <a:t>Wilczynski</a:t>
            </a:r>
            <a:endParaRPr lang="en-US" sz="680" i="1" dirty="0" smtClean="0">
              <a:latin typeface="Arial"/>
              <a:cs typeface="Arial"/>
            </a:endParaRPr>
          </a:p>
          <a:p>
            <a:r>
              <a:rPr lang="en-US" sz="680" dirty="0" err="1" smtClean="0">
                <a:latin typeface="Arial"/>
                <a:cs typeface="Arial"/>
              </a:rPr>
              <a:t>Ncdmm.org</a:t>
            </a:r>
            <a:endParaRPr lang="en-US" sz="680" dirty="0" smtClean="0">
              <a:latin typeface="Arial"/>
              <a:cs typeface="Arial"/>
            </a:endParaRPr>
          </a:p>
          <a:p>
            <a:r>
              <a:rPr lang="en-US" sz="680" dirty="0" smtClean="0">
                <a:latin typeface="Arial"/>
                <a:cs typeface="Arial"/>
              </a:rPr>
              <a:t>724-539-8811</a:t>
            </a:r>
          </a:p>
          <a:p>
            <a:r>
              <a:rPr lang="en-US" sz="680" dirty="0" err="1" smtClean="0">
                <a:latin typeface="Arial"/>
                <a:cs typeface="Arial"/>
              </a:rPr>
              <a:t>John.Wilczynski</a:t>
            </a:r>
            <a:r>
              <a:rPr lang="en-US" sz="680" dirty="0" smtClean="0">
                <a:latin typeface="Arial"/>
                <a:cs typeface="Arial"/>
              </a:rPr>
              <a:t>@</a:t>
            </a:r>
          </a:p>
          <a:p>
            <a:r>
              <a:rPr lang="en-US" sz="680" dirty="0" err="1" smtClean="0">
                <a:latin typeface="Arial"/>
                <a:cs typeface="Arial"/>
              </a:rPr>
              <a:t>ncdmm.org</a:t>
            </a:r>
            <a:endParaRPr lang="en-US" sz="68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67126" y="4422869"/>
            <a:ext cx="1122614" cy="235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" b="1" dirty="0" smtClean="0">
                <a:latin typeface="Arial"/>
                <a:cs typeface="Arial"/>
              </a:rPr>
              <a:t>NIST MEP</a:t>
            </a:r>
          </a:p>
          <a:p>
            <a:r>
              <a:rPr lang="en-US" sz="680" b="1" dirty="0" smtClean="0">
                <a:latin typeface="Arial"/>
                <a:cs typeface="Arial"/>
              </a:rPr>
              <a:t>Catalyst Connection</a:t>
            </a:r>
          </a:p>
          <a:p>
            <a:r>
              <a:rPr lang="en-US" sz="680" i="1" dirty="0" smtClean="0">
                <a:latin typeface="Arial"/>
                <a:cs typeface="Arial"/>
              </a:rPr>
              <a:t>Jeanne Straw</a:t>
            </a:r>
          </a:p>
          <a:p>
            <a:r>
              <a:rPr lang="en-US" sz="680" dirty="0" err="1" smtClean="0">
                <a:latin typeface="Arial"/>
                <a:cs typeface="Arial"/>
              </a:rPr>
              <a:t>Catalystconnection.org</a:t>
            </a:r>
            <a:endParaRPr lang="en-US" sz="680" dirty="0" smtClean="0">
              <a:latin typeface="Arial"/>
              <a:cs typeface="Arial"/>
            </a:endParaRPr>
          </a:p>
          <a:p>
            <a:r>
              <a:rPr lang="en-US" sz="680" dirty="0" smtClean="0">
                <a:latin typeface="Arial"/>
                <a:cs typeface="Arial"/>
              </a:rPr>
              <a:t>412-918-4300</a:t>
            </a:r>
          </a:p>
          <a:p>
            <a:r>
              <a:rPr lang="en-US" sz="680" dirty="0" err="1" smtClean="0">
                <a:latin typeface="Arial"/>
                <a:cs typeface="Arial"/>
              </a:rPr>
              <a:t>jstraw</a:t>
            </a:r>
            <a:r>
              <a:rPr lang="en-US" sz="680" dirty="0" smtClean="0">
                <a:latin typeface="Arial"/>
                <a:cs typeface="Arial"/>
              </a:rPr>
              <a:t>@</a:t>
            </a:r>
          </a:p>
          <a:p>
            <a:r>
              <a:rPr lang="en-US" sz="680" dirty="0" err="1" smtClean="0">
                <a:latin typeface="Arial"/>
                <a:cs typeface="Arial"/>
              </a:rPr>
              <a:t>Catalystconnection.org</a:t>
            </a:r>
            <a:endParaRPr lang="en-US" sz="680" dirty="0" smtClean="0">
              <a:latin typeface="Arial"/>
              <a:cs typeface="Arial"/>
            </a:endParaRPr>
          </a:p>
          <a:p>
            <a:endParaRPr lang="en-US" sz="600" dirty="0">
              <a:latin typeface="Arial"/>
              <a:cs typeface="Arial"/>
            </a:endParaRPr>
          </a:p>
          <a:p>
            <a:r>
              <a:rPr lang="en-US" sz="680" b="1" dirty="0" smtClean="0">
                <a:latin typeface="Arial"/>
                <a:cs typeface="Arial"/>
              </a:rPr>
              <a:t>ETA</a:t>
            </a:r>
          </a:p>
          <a:p>
            <a:r>
              <a:rPr lang="en-US" sz="680" b="1" dirty="0" err="1" smtClean="0">
                <a:latin typeface="Arial"/>
                <a:cs typeface="Arial"/>
              </a:rPr>
              <a:t>Westmorel</a:t>
            </a:r>
            <a:r>
              <a:rPr lang="en-US" sz="680" b="1" dirty="0" smtClean="0">
                <a:latin typeface="Arial"/>
                <a:cs typeface="Arial"/>
              </a:rPr>
              <a:t>&amp;/Fayette WIB</a:t>
            </a:r>
          </a:p>
          <a:p>
            <a:r>
              <a:rPr lang="en-US" sz="680" i="1" dirty="0" smtClean="0">
                <a:latin typeface="Arial"/>
                <a:cs typeface="Arial"/>
              </a:rPr>
              <a:t>Bill Thompson</a:t>
            </a:r>
          </a:p>
          <a:p>
            <a:r>
              <a:rPr lang="en-US" sz="680" dirty="0" err="1" smtClean="0">
                <a:latin typeface="Arial"/>
                <a:cs typeface="Arial"/>
              </a:rPr>
              <a:t>Westfaywib.org</a:t>
            </a:r>
            <a:endParaRPr lang="en-US" sz="680" dirty="0" smtClean="0">
              <a:latin typeface="Arial"/>
              <a:cs typeface="Arial"/>
            </a:endParaRPr>
          </a:p>
          <a:p>
            <a:r>
              <a:rPr lang="en-US" sz="680" dirty="0" smtClean="0">
                <a:latin typeface="Arial"/>
                <a:cs typeface="Arial"/>
              </a:rPr>
              <a:t>7724-755-2145</a:t>
            </a:r>
          </a:p>
          <a:p>
            <a:r>
              <a:rPr lang="en-US" sz="680" dirty="0" err="1" smtClean="0">
                <a:latin typeface="Arial"/>
                <a:cs typeface="Arial"/>
              </a:rPr>
              <a:t>wthompson</a:t>
            </a:r>
            <a:r>
              <a:rPr lang="en-US" sz="680" dirty="0" smtClean="0">
                <a:latin typeface="Arial"/>
                <a:cs typeface="Arial"/>
              </a:rPr>
              <a:t>@</a:t>
            </a:r>
          </a:p>
          <a:p>
            <a:r>
              <a:rPr lang="en-US" sz="680" dirty="0" err="1" smtClean="0">
                <a:latin typeface="Arial"/>
                <a:cs typeface="Arial"/>
              </a:rPr>
              <a:t>westfaywib.org</a:t>
            </a:r>
            <a:endParaRPr lang="en-US" sz="680" dirty="0" smtClean="0">
              <a:latin typeface="Arial"/>
              <a:cs typeface="Arial"/>
            </a:endParaRPr>
          </a:p>
          <a:p>
            <a:endParaRPr lang="en-US" sz="680" dirty="0">
              <a:latin typeface="Arial"/>
              <a:cs typeface="Arial"/>
            </a:endParaRPr>
          </a:p>
          <a:p>
            <a:r>
              <a:rPr lang="en-US" sz="680" b="1" dirty="0" smtClean="0">
                <a:latin typeface="Arial"/>
                <a:cs typeface="Arial"/>
              </a:rPr>
              <a:t>New Century Careers</a:t>
            </a:r>
          </a:p>
          <a:p>
            <a:r>
              <a:rPr lang="en-US" sz="680" i="1" dirty="0" smtClean="0">
                <a:latin typeface="Arial"/>
                <a:cs typeface="Arial"/>
              </a:rPr>
              <a:t>Paul </a:t>
            </a:r>
            <a:r>
              <a:rPr lang="en-US" sz="680" i="1" dirty="0" err="1" smtClean="0">
                <a:latin typeface="Arial"/>
                <a:cs typeface="Arial"/>
              </a:rPr>
              <a:t>Anselmo</a:t>
            </a:r>
            <a:endParaRPr lang="en-US" sz="680" i="1" dirty="0" smtClean="0">
              <a:latin typeface="Arial"/>
              <a:cs typeface="Arial"/>
            </a:endParaRPr>
          </a:p>
          <a:p>
            <a:r>
              <a:rPr lang="en-US" sz="680" dirty="0" err="1" smtClean="0">
                <a:latin typeface="Arial"/>
                <a:cs typeface="Arial"/>
              </a:rPr>
              <a:t>Ncsquared.com</a:t>
            </a:r>
            <a:endParaRPr lang="en-US" sz="680" dirty="0" smtClean="0">
              <a:latin typeface="Arial"/>
              <a:cs typeface="Arial"/>
            </a:endParaRPr>
          </a:p>
          <a:p>
            <a:r>
              <a:rPr lang="en-US" sz="600" dirty="0" smtClean="0">
                <a:latin typeface="Arial"/>
                <a:cs typeface="Arial"/>
              </a:rPr>
              <a:t>412-258-6622</a:t>
            </a:r>
          </a:p>
          <a:p>
            <a:r>
              <a:rPr lang="en-US" sz="600" dirty="0" err="1" smtClean="0">
                <a:latin typeface="Arial"/>
                <a:cs typeface="Arial"/>
              </a:rPr>
              <a:t>anselmo@ncsquared.com</a:t>
            </a:r>
            <a:endParaRPr lang="en-US" sz="600" dirty="0">
              <a:latin typeface="Arial"/>
              <a:cs typeface="Aria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084" y="639584"/>
            <a:ext cx="1728083" cy="115534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22675" r="16469" b="3531"/>
          <a:stretch/>
        </p:blipFill>
        <p:spPr>
          <a:xfrm>
            <a:off x="237206" y="3864049"/>
            <a:ext cx="1919228" cy="202927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120756" y="101545"/>
            <a:ext cx="244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Southwestern Pennsylvania</a:t>
            </a:r>
          </a:p>
          <a:p>
            <a:pPr algn="ctr"/>
            <a:r>
              <a:rPr lang="en-US" sz="900" dirty="0" smtClean="0"/>
              <a:t>SBA, EDA, NIST, DOE, ETA</a:t>
            </a:r>
            <a:endParaRPr lang="en-US" sz="900" dirty="0"/>
          </a:p>
        </p:txBody>
      </p:sp>
      <p:pic>
        <p:nvPicPr>
          <p:cNvPr id="34" name="Picture 3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58" y="23171"/>
            <a:ext cx="971512" cy="59624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Rectangle 37"/>
          <p:cNvSpPr/>
          <p:nvPr/>
        </p:nvSpPr>
        <p:spPr>
          <a:xfrm>
            <a:off x="5621" y="23171"/>
            <a:ext cx="2049324" cy="4928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5" y="147245"/>
            <a:ext cx="816422" cy="310293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Rectangle 43"/>
          <p:cNvSpPr/>
          <p:nvPr/>
        </p:nvSpPr>
        <p:spPr>
          <a:xfrm>
            <a:off x="40699" y="444592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-8897" y="482385"/>
            <a:ext cx="131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Cluster Description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0221" y="1900742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3493" y="1923669"/>
            <a:ext cx="131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Vision &amp; Value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190694" y="476461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2156433" y="386476"/>
            <a:ext cx="13176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Project Plan &amp; Objectives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235099" y="2810247"/>
            <a:ext cx="1495136" cy="22717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2156434" y="2774172"/>
            <a:ext cx="1645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Project Activities/Events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235099" y="4286094"/>
            <a:ext cx="1495136" cy="23415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171096" y="4273987"/>
            <a:ext cx="15747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Challenges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574525" y="1221138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4507672" y="1227965"/>
            <a:ext cx="131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Goals &amp; Impacts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861513" y="1572548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6781476" y="1597137"/>
            <a:ext cx="131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Outcomes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870153" y="2655583"/>
            <a:ext cx="1406643" cy="223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6813021" y="2610319"/>
            <a:ext cx="1317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Continuity Plans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907308" y="43210"/>
            <a:ext cx="2049324" cy="4928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61" y="154607"/>
            <a:ext cx="681295" cy="26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Picture 6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582" y="154607"/>
            <a:ext cx="569438" cy="263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3075" b="8819"/>
          <a:stretch/>
        </p:blipFill>
        <p:spPr>
          <a:xfrm rot="21446917">
            <a:off x="560766" y="1075737"/>
            <a:ext cx="933583" cy="539551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9836" y="1653121"/>
            <a:ext cx="2156433" cy="203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" i="1" dirty="0" smtClean="0">
                <a:latin typeface="Arial"/>
                <a:cs typeface="Arial"/>
              </a:rPr>
              <a:t>Targeting 9 counties in Southwestern PA</a:t>
            </a:r>
            <a:endParaRPr lang="en-US" sz="720" i="1" dirty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7206" y="2367527"/>
            <a:ext cx="1842265" cy="435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73941" y="2251427"/>
            <a:ext cx="21823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75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720" dirty="0">
                <a:latin typeface="Arial"/>
                <a:cs typeface="Arial"/>
              </a:rPr>
              <a:t>170,000 manufacturing jobs</a:t>
            </a:r>
          </a:p>
          <a:p>
            <a:pPr marL="171450" indent="-171450">
              <a:buFont typeface="Arial"/>
              <a:buChar char="•"/>
            </a:pPr>
            <a:r>
              <a:rPr lang="en-US" sz="720" dirty="0">
                <a:latin typeface="Arial"/>
                <a:cs typeface="Arial"/>
              </a:rPr>
              <a:t>4,000 manufacturing </a:t>
            </a:r>
            <a:r>
              <a:rPr lang="en-US" sz="720" dirty="0" smtClean="0">
                <a:latin typeface="Arial"/>
                <a:cs typeface="Arial"/>
              </a:rPr>
              <a:t>companies</a:t>
            </a:r>
            <a:r>
              <a:rPr lang="en-US" sz="720" dirty="0">
                <a:latin typeface="Arial"/>
                <a:cs typeface="Arial"/>
              </a:rPr>
              <a:t> </a:t>
            </a:r>
          </a:p>
          <a:p>
            <a:pPr marL="171450" indent="-171450">
              <a:buFont typeface="Arial"/>
              <a:buChar char="•"/>
            </a:pPr>
            <a:r>
              <a:rPr lang="en-US" sz="720" dirty="0">
                <a:latin typeface="Arial"/>
                <a:cs typeface="Arial"/>
              </a:rPr>
              <a:t>15% regional employment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7388" y="2152435"/>
            <a:ext cx="2122460" cy="203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" dirty="0" smtClean="0">
                <a:latin typeface="Arial"/>
                <a:cs typeface="Arial"/>
              </a:rPr>
              <a:t>The region’s manufacturing sector is significant.</a:t>
            </a:r>
            <a:endParaRPr lang="en-US" sz="680" dirty="0">
              <a:latin typeface="Arial"/>
              <a:cs typeface="Arial"/>
            </a:endParaRPr>
          </a:p>
        </p:txBody>
      </p:sp>
      <p:pic>
        <p:nvPicPr>
          <p:cNvPr id="66" name="Picture 6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5" y="68069"/>
            <a:ext cx="695357" cy="1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Picture 66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34" y="68719"/>
            <a:ext cx="849114" cy="14308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Rectangle 67"/>
          <p:cNvSpPr/>
          <p:nvPr/>
        </p:nvSpPr>
        <p:spPr>
          <a:xfrm>
            <a:off x="2319342" y="5600732"/>
            <a:ext cx="1495136" cy="27622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2273528" y="5521667"/>
            <a:ext cx="1495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Lessons Learned from Overcoming Challenges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8840" y="639743"/>
            <a:ext cx="215131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680" dirty="0" smtClean="0">
                <a:latin typeface="Arial"/>
                <a:cs typeface="Arial"/>
              </a:rPr>
              <a:t>Engaging </a:t>
            </a:r>
            <a:r>
              <a:rPr lang="en-US" sz="680" dirty="0">
                <a:latin typeface="Arial"/>
                <a:cs typeface="Arial"/>
              </a:rPr>
              <a:t>with FPO for assistance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engage with AIM Partners for coordinated service offering</a:t>
            </a:r>
          </a:p>
          <a:p>
            <a:pPr marL="171450" indent="-171450">
              <a:buFont typeface="Arial"/>
              <a:buChar char="•"/>
            </a:pPr>
            <a:r>
              <a:rPr lang="en-US" sz="680" dirty="0">
                <a:latin typeface="Arial"/>
                <a:cs typeface="Arial"/>
              </a:rPr>
              <a:t>engage with AIM Partners for coordinated service offering</a:t>
            </a:r>
          </a:p>
        </p:txBody>
      </p:sp>
    </p:spTree>
    <p:extLst>
      <p:ext uri="{BB962C8B-B14F-4D97-AF65-F5344CB8AC3E}">
        <p14:creationId xmlns:p14="http://schemas.microsoft.com/office/powerpoint/2010/main" val="3564113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912</Words>
  <Application>Microsoft Office PowerPoint</Application>
  <PresentationFormat>On-screen Show (4:3)</PresentationFormat>
  <Paragraphs>117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Innovation 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Kelly</dc:creator>
  <cp:lastModifiedBy>ruth</cp:lastModifiedBy>
  <cp:revision>20</cp:revision>
  <cp:lastPrinted>2014-06-04T19:15:22Z</cp:lastPrinted>
  <dcterms:created xsi:type="dcterms:W3CDTF">2014-05-30T14:52:49Z</dcterms:created>
  <dcterms:modified xsi:type="dcterms:W3CDTF">2014-06-04T19:18:57Z</dcterms:modified>
</cp:coreProperties>
</file>