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30" d="100"/>
          <a:sy n="30" d="100"/>
        </p:scale>
        <p:origin x="-84" y="-96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1D238-271A-4113-ABF6-CA79A75F5C05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DAAF9-07C1-4680-95A7-9DBBCC41C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5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52" tIns="46577" rIns="93152" bIns="465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52" tIns="46577" rIns="93152" bIns="46577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2" tIns="46577" rIns="93152" bIns="465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2" tIns="46577" rIns="93152" bIns="465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52" tIns="46577" rIns="93152" bIns="465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52" tIns="46577" rIns="93152" bIns="46577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givey.kochanowski@hq.doe.gov" TargetMode="External"/><Relationship Id="rId13" Type="http://schemas.openxmlformats.org/officeDocument/2006/relationships/oleObject" Target="../embeddings/Microsoft_Excel_97-2003_Worksheet1.xls"/><Relationship Id="rId3" Type="http://schemas.openxmlformats.org/officeDocument/2006/relationships/notesSlide" Target="../notesSlides/notesSlide1.xml"/><Relationship Id="rId7" Type="http://schemas.openxmlformats.org/officeDocument/2006/relationships/hyperlink" Target="mailto:sam.dickey@sba.gov" TargetMode="Externa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g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7.png"/><Relationship Id="rId10" Type="http://schemas.openxmlformats.org/officeDocument/2006/relationships/image" Target="../media/image5.png"/><Relationship Id="rId4" Type="http://schemas.openxmlformats.org/officeDocument/2006/relationships/image" Target="../media/image2.JPG"/><Relationship Id="rId9" Type="http://schemas.openxmlformats.org/officeDocument/2006/relationships/hyperlink" Target="mailto:Shirley.Kelly@eda.gov" TargetMode="External"/><Relationship Id="rId1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4113"/>
            <a:ext cx="43891200" cy="5120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28632" y="5860187"/>
            <a:ext cx="10235006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506200" y="5860186"/>
            <a:ext cx="10219765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250398" y="5860185"/>
            <a:ext cx="1030224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3149638" y="5996148"/>
            <a:ext cx="10165080" cy="267004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9641" y="1058319"/>
            <a:ext cx="3192855" cy="325671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506934"/>
            <a:ext cx="31089599" cy="2758554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Rockwell Extra Bold" pitchFamily="18" charset="0"/>
              </a:rPr>
              <a:t>Rural Jobs Innovation and Accelerator Challenge:  Bristol Bay Jobs Accelerator Project</a:t>
            </a:r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4" b="4414"/>
          <a:stretch/>
        </p:blipFill>
        <p:spPr bwMode="auto">
          <a:xfrm>
            <a:off x="37261800" y="12671571"/>
            <a:ext cx="5393412" cy="327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400" y="12331725"/>
            <a:ext cx="8637045" cy="854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952500" y="3403452"/>
            <a:ext cx="21107400" cy="1296616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6500" dirty="0" smtClean="0">
                <a:solidFill>
                  <a:schemeClr val="bg1"/>
                </a:solidFill>
                <a:latin typeface="Rockwell" pitchFamily="18" charset="0"/>
              </a:rPr>
              <a:t>EDA and USDA:  Bristol Bay Native Association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801314" y="3456336"/>
            <a:ext cx="9906000" cy="114272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5500" dirty="0" smtClean="0">
                <a:solidFill>
                  <a:schemeClr val="bg1"/>
                </a:solidFill>
                <a:latin typeface="Rockwell" pitchFamily="18" charset="0"/>
              </a:rPr>
              <a:t>Bristol Bay Region Alaska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44942" y="21769122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Vision and Collaboration </a:t>
            </a: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77090" y="6371585"/>
            <a:ext cx="10048875" cy="111877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529848" y="24468422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Activities / Events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807701" y="6820787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Cluster/Business Sector Description </a:t>
            </a: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96297" y="6450445"/>
            <a:ext cx="9289322" cy="961057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306982" y="22298337"/>
            <a:ext cx="10048875" cy="183185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Lessons </a:t>
            </a:r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Learned from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Overcoming Challenges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065548" y="26898599"/>
            <a:ext cx="9802965" cy="5297419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NIST Alaska MEP, Vacant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SBA, Sam Dickey, Director, Alaska District,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  <a:cs typeface="Arial" pitchFamily="34" charset="0"/>
                <a:hlinkClick r:id="rId7"/>
              </a:rPr>
              <a:t>sam.dickey@sba.gov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  <a:cs typeface="Arial" pitchFamily="34" charset="0"/>
              </a:rPr>
              <a:t> </a:t>
            </a:r>
            <a:endParaRPr lang="en-US" sz="3200" dirty="0">
              <a:solidFill>
                <a:srgbClr val="FF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DOE (Office of Indian Energy), </a:t>
            </a:r>
            <a:r>
              <a:rPr lang="en-US" sz="3200" dirty="0" err="1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Givey</a:t>
            </a:r>
            <a:r>
              <a:rPr lang="en-US" sz="32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Kochanowski</a:t>
            </a:r>
            <a:r>
              <a:rPr lang="en-US" sz="32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, Alaska Program Manager</a:t>
            </a:r>
            <a:r>
              <a:rPr lang="en-US" sz="320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, </a:t>
            </a:r>
            <a:r>
              <a:rPr lang="en-US" sz="3200" smtClean="0">
                <a:solidFill>
                  <a:srgbClr val="FF0000"/>
                </a:solidFill>
                <a:latin typeface="Arial Rounded MT Bold" pitchFamily="34" charset="0"/>
                <a:cs typeface="Arial" pitchFamily="34" charset="0"/>
                <a:hlinkClick r:id="rId8"/>
              </a:rPr>
              <a:t>givey.kochanowski@hq.doe.gov</a:t>
            </a:r>
            <a:endParaRPr lang="en-US" sz="3200" dirty="0" smtClean="0">
              <a:solidFill>
                <a:srgbClr val="FF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EDA, Shirley Kelly, Alaska Economic Development Representative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  <a:cs typeface="Arial" pitchFamily="34" charset="0"/>
              </a:rPr>
              <a:t>,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  <a:cs typeface="Arial" pitchFamily="34" charset="0"/>
                <a:hlinkClick r:id="rId9"/>
              </a:rPr>
              <a:t>Shirley.Kelly@eda.gov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  <a:cs typeface="Arial" pitchFamily="34" charset="0"/>
              </a:rPr>
              <a:t> </a:t>
            </a:r>
            <a:endParaRPr lang="en-US" sz="3200" dirty="0" smtClean="0">
              <a:solidFill>
                <a:srgbClr val="FF0000"/>
              </a:solidFill>
            </a:endParaRPr>
          </a:p>
          <a:p>
            <a:endParaRPr lang="en-US" sz="4400" dirty="0"/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456140" y="24301527"/>
            <a:ext cx="9552260" cy="819301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The proposal named BBNA as the intermediary and SAVEC as the recipient; however, both EDA and USDA insisted on a competitive bid process.  The process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caused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a time delay and cost the project over $2,000 in unexpected advertising.  It would be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helpful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for EDA and USDA to consider using pass-through funds for the recipient to avoid this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situation or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explain the requirement in the FFO and NOFA, so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the applicant can plan for it in advance.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119034" y="7590213"/>
            <a:ext cx="9846687" cy="579120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Increased collaboration amongst partners/ team members</a:t>
            </a:r>
          </a:p>
          <a:p>
            <a:pPr marL="342900" indent="-342900">
              <a:spcBef>
                <a:spcPts val="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Provided networking  opportunities for cluster companies resulting in partnerships.</a:t>
            </a:r>
          </a:p>
          <a:p>
            <a:pPr marL="342900" indent="-342900">
              <a:spcBef>
                <a:spcPts val="0"/>
              </a:spcBef>
            </a:pPr>
            <a:r>
              <a:rPr lang="en-US" sz="3800" smtClean="0">
                <a:solidFill>
                  <a:schemeClr val="tx2"/>
                </a:solidFill>
                <a:latin typeface="Arial Rounded MT Bold" pitchFamily="34" charset="0"/>
              </a:rPr>
              <a:t>Develop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a trained workforce for the fishing, seafood, maritime and industry support sectors in Bristol Bay.</a:t>
            </a:r>
          </a:p>
          <a:p>
            <a:pPr marL="342900" indent="-342900"/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/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715190" y="25603200"/>
            <a:ext cx="9727286" cy="6957464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SBA:</a:t>
            </a:r>
            <a:r>
              <a:rPr lang="en-US" sz="380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Provide information on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small business development.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693738" indent="-693738">
              <a:buNone/>
            </a:pPr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NIST MEP: 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No MEP in Alaska.</a:t>
            </a:r>
          </a:p>
          <a:p>
            <a:pPr marL="63500" indent="-63500">
              <a:buNone/>
            </a:pPr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Other</a:t>
            </a:r>
            <a:r>
              <a:rPr lang="en-US" sz="3800" b="1" dirty="0">
                <a:solidFill>
                  <a:schemeClr val="tx2"/>
                </a:solidFill>
                <a:latin typeface="Arial Rounded MT Bold" pitchFamily="34" charset="0"/>
              </a:rPr>
              <a:t>:</a:t>
            </a:r>
            <a:r>
              <a:rPr lang="en-US" sz="3800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Private investment from BBEDC.  Training collaborations with UAF Bristol Bay Campus, Alaska Marine Advisory, Alaska  Marine Safety Education Association, </a:t>
            </a:r>
            <a:r>
              <a:rPr lang="en-US" sz="3800" dirty="0" err="1" smtClean="0">
                <a:solidFill>
                  <a:schemeClr val="tx2"/>
                </a:solidFill>
                <a:latin typeface="Arial Rounded MT Bold" pitchFamily="34" charset="0"/>
              </a:rPr>
              <a:t>Yuut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 </a:t>
            </a:r>
            <a:r>
              <a:rPr lang="en-US" sz="3800" dirty="0" err="1" smtClean="0">
                <a:solidFill>
                  <a:schemeClr val="tx2"/>
                </a:solidFill>
                <a:latin typeface="Arial Rounded MT Bold" pitchFamily="34" charset="0"/>
              </a:rPr>
              <a:t>Elitnaurviat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, Alaska Crane Consultants, and Alaska Nautical School. 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83705" y="7490364"/>
            <a:ext cx="10056813" cy="944880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BBNA is providing technical assistance to build capacity at the Southwest Alaska Vocational and Education Center (SAVEC) a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regional education and training institution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to develop and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provide fisheries and seafood processing training. </a:t>
            </a: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Supports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job creation in the fisheries and seafood industry cluster by boosting the skills of the local workforce.</a:t>
            </a:r>
          </a:p>
          <a:p>
            <a:pPr marL="342900" indent="-342900"/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Helps small processors and seafood manufacturers grow their operations.</a:t>
            </a: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Organizes training in conjunction with an annual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industry-focused conference. </a:t>
            </a:r>
            <a:endParaRPr lang="en-US" sz="3800" dirty="0" smtClean="0">
              <a:solidFill>
                <a:schemeClr val="tx2"/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Organizing a  regional fisheries business cooperative.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342900" indent="-342900"/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779629" y="7320488"/>
            <a:ext cx="10056813" cy="578591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The Bristol Bay Jobs Accelerator Project is an economic growth effort by the Bristol Bay Native Association (BBNA), a consortium of 31 Alaska Native Tribes in </a:t>
            </a:r>
            <a:r>
              <a:rPr lang="en-US" sz="3800" b="1" dirty="0">
                <a:solidFill>
                  <a:schemeClr val="tx2"/>
                </a:solidFill>
                <a:latin typeface="Arial Rounded MT Bold" pitchFamily="34" charset="0"/>
              </a:rPr>
              <a:t>the Fisheries and Seafood Processing Industry Cluster.</a:t>
            </a:r>
          </a:p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503764" y="6435837"/>
            <a:ext cx="10048875" cy="990273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Goals and Impacts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299044" y="7924800"/>
            <a:ext cx="10056813" cy="1412309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u="sng" dirty="0" smtClean="0">
                <a:solidFill>
                  <a:schemeClr val="tx2"/>
                </a:solidFill>
                <a:latin typeface="Arial Rounded MT Bold" pitchFamily="34" charset="0"/>
              </a:rPr>
              <a:t>Year 1 (Achieved)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Secured private investment from the Bristol Bay Economic Development Corporation (BBEDC)for student travel and tuition in the amount of $194, 135.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Partnered with 4 Education Providers on 8 courses.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SAVEC connected to AKCIS for students Personal Career Development Plans.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Developed curriculum and delivered 10 individual track courses and 3 business track courses.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9 Jobs retained.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4 Businesses assisted.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16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u="sng" dirty="0" smtClean="0">
                <a:solidFill>
                  <a:schemeClr val="tx2"/>
                </a:solidFill>
                <a:latin typeface="Arial Rounded MT Bold" pitchFamily="34" charset="0"/>
              </a:rPr>
              <a:t>Year 2 (Achieved)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SAVEC Staff become First Aid, CPR &amp; AED Trainers and On-Board Drill Instructors. One Adjunct Professor.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The Bristol Bay Career Guide was completed.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89 Jobs retained.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5 Businesses assisted. </a:t>
            </a:r>
          </a:p>
          <a:p>
            <a:endParaRPr lang="en-US" sz="16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u="sng" dirty="0" smtClean="0">
                <a:solidFill>
                  <a:schemeClr val="tx2"/>
                </a:solidFill>
                <a:latin typeface="Arial Rounded MT Bold" pitchFamily="34" charset="0"/>
              </a:rPr>
              <a:t>Year 3 (Pending)</a:t>
            </a:r>
          </a:p>
          <a:p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4685" y="23029162"/>
            <a:ext cx="9854909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While Bristol Bay has a wealth of natural resources, it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struggles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to leverage those assets to fuel long-term, sustainable growth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.</a:t>
            </a:r>
          </a:p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Bristol Bay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is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the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world’s premier fishing grounds for Sockeye, Chinook, Chum and Coho salmon with millions of fish returning to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the bay and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its tributaries each year to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spawn.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There is less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than 50% local participation in the fishery and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few locally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owned seafood processing operations.</a:t>
            </a:r>
            <a:endParaRPr lang="en-US" sz="4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117583" y="17400550"/>
            <a:ext cx="9668036" cy="792963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Partner commitments</a:t>
            </a:r>
          </a:p>
          <a:p>
            <a:pPr marL="342900" indent="-342900">
              <a:spcBef>
                <a:spcPts val="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Additional funding streams</a:t>
            </a:r>
          </a:p>
          <a:p>
            <a:pPr marL="342900" indent="-342900">
              <a:spcBef>
                <a:spcPts val="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Examination of other funding sources that relate to the Rural Jobs Grant</a:t>
            </a:r>
          </a:p>
          <a:p>
            <a:pPr marL="342900" indent="-342900">
              <a:spcBef>
                <a:spcPts val="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Continued assessment of partnership involvement/commitment</a:t>
            </a:r>
          </a:p>
          <a:p>
            <a:pPr marL="342900" indent="-342900">
              <a:spcBef>
                <a:spcPts val="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Continued regional communication, cooperation, and collaboration</a:t>
            </a:r>
          </a:p>
          <a:p>
            <a:pPr marL="342900" indent="-342900">
              <a:spcBef>
                <a:spcPts val="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Potential formation of a Seafood Processing/Business cooperative</a:t>
            </a:r>
          </a:p>
          <a:p>
            <a:pPr marL="342900" indent="-342900">
              <a:spcBef>
                <a:spcPts val="0"/>
              </a:spcBef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Examination of curriculum and career pathways in the fishing, seafood, maritime and industry support sectors</a:t>
            </a:r>
          </a:p>
          <a:p>
            <a:pPr marL="0" indent="0">
              <a:buNone/>
            </a:pPr>
            <a:endParaRPr lang="en-US" sz="4400" i="1" dirty="0" smtClean="0">
              <a:solidFill>
                <a:prstClr val="black"/>
              </a:solidFill>
            </a:endParaRPr>
          </a:p>
          <a:p>
            <a:pPr lvl="1"/>
            <a:endParaRPr lang="en-US" sz="3100" dirty="0">
              <a:solidFill>
                <a:prstClr val="black"/>
              </a:solidFill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3065548" y="15949787"/>
            <a:ext cx="10176948" cy="135907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Continuity Plans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576000" y="3847394"/>
            <a:ext cx="5715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3149638" y="25603200"/>
            <a:ext cx="971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Team Contact Information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pic>
        <p:nvPicPr>
          <p:cNvPr id="1026" name="Picture 2" descr="EDA 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4989" y="496170"/>
            <a:ext cx="3765952" cy="3794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66FF"/>
                  </a:outerShdw>
                </a:effectLst>
              </a14:hiddenEffects>
            </a:ext>
          </a:extLst>
        </p:spPr>
      </p:pic>
      <p:pic>
        <p:nvPicPr>
          <p:cNvPr id="6" name="Picture 3" descr="RD Log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3207" y="1526812"/>
            <a:ext cx="4493194" cy="250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66FF"/>
                  </a:outerShdw>
                </a:effectLst>
              </a14:hiddenEffects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940074"/>
              </p:ext>
            </p:extLst>
          </p:nvPr>
        </p:nvGraphicFramePr>
        <p:xfrm>
          <a:off x="11506200" y="17241517"/>
          <a:ext cx="10295114" cy="6697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Worksheet" r:id="rId13" imgW="3771939" imgH="2381379" progId="Excel.Sheet.8">
                  <p:embed/>
                </p:oleObj>
              </mc:Choice>
              <mc:Fallback>
                <p:oleObj name="Worksheet" r:id="rId13" imgW="3771939" imgH="2381379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6200" y="17241517"/>
                        <a:ext cx="10295114" cy="66971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4" b="9299"/>
          <a:stretch/>
        </p:blipFill>
        <p:spPr>
          <a:xfrm>
            <a:off x="33789324" y="12671571"/>
            <a:ext cx="3243876" cy="327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15811</TotalTime>
  <Words>631</Words>
  <Application>Microsoft Office PowerPoint</Application>
  <PresentationFormat>Custom</PresentationFormat>
  <Paragraphs>58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MEPAcceleratorMeeting</vt:lpstr>
      <vt:lpstr>Worksheet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96</cp:revision>
  <cp:lastPrinted>2014-06-17T12:26:37Z</cp:lastPrinted>
  <dcterms:created xsi:type="dcterms:W3CDTF">2012-12-03T15:42:35Z</dcterms:created>
  <dcterms:modified xsi:type="dcterms:W3CDTF">2014-06-17T12:27:05Z</dcterms:modified>
</cp:coreProperties>
</file>