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257" r:id="rId2"/>
  </p:sldIdLst>
  <p:sldSz cx="43891200" cy="32918400"/>
  <p:notesSz cx="7010400" cy="9296400"/>
  <p:defaultTextStyle>
    <a:defPPr>
      <a:defRPr lang="en-US"/>
    </a:defPPr>
    <a:lvl1pPr marL="0" algn="l" defTabSz="293382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66914" algn="l" defTabSz="293382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33827" algn="l" defTabSz="293382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00741" algn="l" defTabSz="293382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867654" algn="l" defTabSz="293382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34568" algn="l" defTabSz="293382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01486" algn="l" defTabSz="293382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268400" algn="l" defTabSz="293382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735314" algn="l" defTabSz="293382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99"/>
    <a:srgbClr val="6600CC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16" autoAdjust="0"/>
  </p:normalViewPr>
  <p:slideViewPr>
    <p:cSldViewPr>
      <p:cViewPr>
        <p:scale>
          <a:sx n="30" d="100"/>
          <a:sy n="30" d="100"/>
        </p:scale>
        <p:origin x="-276" y="-198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53A647F-8686-40CF-A747-DA5F927FD886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B4EC907-F0DA-44E2-9251-CE68812F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4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33827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1pPr>
    <a:lvl2pPr marL="1466914" algn="l" defTabSz="2933827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2pPr>
    <a:lvl3pPr marL="2933827" algn="l" defTabSz="2933827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3pPr>
    <a:lvl4pPr marL="4400741" algn="l" defTabSz="2933827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4pPr>
    <a:lvl5pPr marL="5867654" algn="l" defTabSz="2933827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5pPr>
    <a:lvl6pPr marL="7334568" algn="l" defTabSz="2933827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6pPr>
    <a:lvl7pPr marL="8801486" algn="l" defTabSz="2933827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7pPr>
    <a:lvl8pPr marL="10268400" algn="l" defTabSz="2933827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8pPr>
    <a:lvl9pPr marL="11735314" algn="l" defTabSz="2933827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2" y="12710160"/>
            <a:ext cx="17145000" cy="2020824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1424" y="-4438"/>
            <a:ext cx="43902624" cy="32922840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3922140" y="8305934"/>
            <a:ext cx="27113390" cy="5780669"/>
          </a:xfrm>
        </p:spPr>
        <p:txBody>
          <a:bodyPr bIns="43891" anchor="b"/>
          <a:lstStyle>
            <a:lvl1pPr>
              <a:defRPr sz="1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5818932" y="11860443"/>
            <a:ext cx="31253429" cy="1580443"/>
          </a:xfrm>
        </p:spPr>
        <p:txBody>
          <a:bodyPr tIns="43891">
            <a:normAutofit/>
          </a:bodyPr>
          <a:lstStyle>
            <a:lvl1pPr marL="0" indent="0" algn="l">
              <a:buNone/>
              <a:defRPr kumimoji="0" lang="en-US" sz="6700" b="0" i="0" u="none" strike="noStrike" kern="1200" cap="all" spc="19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7"/>
            <a:ext cx="9875520" cy="22456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7"/>
            <a:ext cx="28895040" cy="22456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11424" y="-4438"/>
            <a:ext cx="43902624" cy="32922840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2" y="12710160"/>
            <a:ext cx="17145000" cy="2020824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3933115" y="8288340"/>
            <a:ext cx="27124762" cy="5796043"/>
          </a:xfrm>
        </p:spPr>
        <p:txBody>
          <a:bodyPr bIns="43891" anchor="b"/>
          <a:lstStyle>
            <a:lvl1pPr algn="l">
              <a:defRPr kumimoji="0" lang="en-US" sz="15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5837530" y="11847859"/>
            <a:ext cx="31250534" cy="1580083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6700" b="0" i="0" u="none" strike="noStrike" kern="1200" cap="all" spc="19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0208" y="5266944"/>
            <a:ext cx="15361920" cy="17819827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560077" y="5266944"/>
            <a:ext cx="15361920" cy="17819827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0208" y="5266944"/>
            <a:ext cx="15361920" cy="2633472"/>
          </a:xfrm>
        </p:spPr>
        <p:txBody>
          <a:bodyPr anchor="b">
            <a:normAutofit/>
          </a:bodyPr>
          <a:lstStyle>
            <a:lvl1pPr marL="0" indent="0">
              <a:buNone/>
              <a:defRPr lang="en-US" sz="6700" b="0" kern="1200" cap="all" spc="192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marL="0" lvl="0" indent="0" algn="l" defTabSz="43891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1920" y="8168870"/>
            <a:ext cx="15361920" cy="14923008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560077" y="5266944"/>
            <a:ext cx="15361920" cy="2633472"/>
          </a:xfrm>
        </p:spPr>
        <p:txBody>
          <a:bodyPr anchor="b">
            <a:normAutofit/>
          </a:bodyPr>
          <a:lstStyle>
            <a:lvl1pPr marL="0" indent="0">
              <a:buNone/>
              <a:defRPr lang="en-US" sz="6700" b="0" kern="1200" cap="all" spc="192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marL="0" lvl="0" indent="0" algn="l" defTabSz="43891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560077" y="8168870"/>
            <a:ext cx="15361920" cy="14923008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2" y="12710160"/>
            <a:ext cx="17145000" cy="2020824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2080267" y="-2080257"/>
            <a:ext cx="32918400" cy="37078934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marL="0" algn="ctr" defTabSz="4389120" rtl="0" eaLnBrk="1" latinLnBrk="0" hangingPunct="1"/>
            <a:endParaRPr lang="en-US" sz="86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3767664" y="7565297"/>
            <a:ext cx="25017984" cy="5229250"/>
          </a:xfrm>
        </p:spPr>
        <p:txBody>
          <a:bodyPr bIns="0" anchor="b"/>
          <a:lstStyle>
            <a:lvl1pPr algn="l">
              <a:defRPr kumimoji="0" lang="en-US" sz="134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97852" y="12570780"/>
            <a:ext cx="18277339" cy="15958498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6230179" y="10816248"/>
            <a:ext cx="27814848" cy="2991907"/>
          </a:xfrm>
        </p:spPr>
        <p:txBody>
          <a:bodyPr>
            <a:normAutofit/>
          </a:bodyPr>
          <a:lstStyle>
            <a:lvl1pPr marL="0" indent="0">
              <a:buNone/>
              <a:defRPr lang="en-US" sz="67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ts val="144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9738362" y="0"/>
            <a:ext cx="34152840" cy="329184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877824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2" y="12710160"/>
            <a:ext cx="17145000" cy="2020824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" y="24231600"/>
            <a:ext cx="17145000" cy="868680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3221746" y="8244005"/>
            <a:ext cx="26334720" cy="4163731"/>
          </a:xfrm>
        </p:spPr>
        <p:txBody>
          <a:bodyPr anchor="b"/>
          <a:lstStyle>
            <a:lvl1pPr algn="l">
              <a:defRPr sz="134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5488702" y="10466539"/>
            <a:ext cx="29263416" cy="3555187"/>
          </a:xfrm>
        </p:spPr>
        <p:txBody>
          <a:bodyPr/>
          <a:lstStyle>
            <a:lvl1pPr marL="0" indent="0">
              <a:buNone/>
              <a:defRPr sz="6700">
                <a:solidFill>
                  <a:schemeClr val="tx2"/>
                </a:solidFill>
              </a:defRPr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11431" y="24243039"/>
            <a:ext cx="17156434" cy="8675366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1424" y="24246204"/>
            <a:ext cx="43902624" cy="8672203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0208" y="1755648"/>
            <a:ext cx="36100512" cy="2633472"/>
          </a:xfrm>
          <a:prstGeom prst="rect">
            <a:avLst/>
          </a:prstGeom>
        </p:spPr>
        <p:txBody>
          <a:bodyPr vert="horz" lIns="438912" tIns="219456" rIns="438912" bIns="219456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0208" y="5283017"/>
            <a:ext cx="36100512" cy="17183275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965606" y="28178151"/>
            <a:ext cx="10446106" cy="965606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rgbClr val="FFFFFF"/>
                </a:solidFill>
              </a:defRPr>
            </a:lvl1pPr>
          </a:lstStyle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884067" y="30168586"/>
            <a:ext cx="22677120" cy="1316736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4800" cap="all" spc="96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24982" y="29619946"/>
            <a:ext cx="2414016" cy="2414016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43891" tIns="43891" rIns="43891" bIns="43891" rtlCol="0" anchor="ctr">
            <a:normAutofit/>
          </a:bodyPr>
          <a:lstStyle>
            <a:lvl1pPr algn="ctr">
              <a:defRPr sz="7900">
                <a:solidFill>
                  <a:srgbClr val="FFFFFF"/>
                </a:solidFill>
              </a:defRPr>
            </a:lvl1pPr>
          </a:lstStyle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389120" rtl="0" eaLnBrk="1" latinLnBrk="0" hangingPunct="1">
        <a:spcBef>
          <a:spcPct val="0"/>
        </a:spcBef>
        <a:buNone/>
        <a:defRPr sz="13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4389120" rtl="0" eaLnBrk="1" latinLnBrk="0" hangingPunct="1">
        <a:spcBef>
          <a:spcPts val="3840"/>
        </a:spcBef>
        <a:buFont typeface="Arial" pitchFamily="34" charset="0"/>
        <a:buNone/>
        <a:defRPr sz="77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833933" indent="-833933" algn="l" defTabSz="4389120" rtl="0" eaLnBrk="1" latinLnBrk="0" hangingPunct="1">
        <a:spcBef>
          <a:spcPts val="1440"/>
        </a:spcBef>
        <a:buClr>
          <a:schemeClr val="accent2"/>
        </a:buClr>
        <a:buFont typeface="Wingdings" pitchFamily="2" charset="2"/>
        <a:buChar char="§"/>
        <a:defRPr sz="7700" kern="1200">
          <a:solidFill>
            <a:schemeClr val="tx1"/>
          </a:solidFill>
          <a:latin typeface="+mn-lt"/>
          <a:ea typeface="+mn-ea"/>
          <a:cs typeface="+mn-cs"/>
        </a:defRPr>
      </a:lvl2pPr>
      <a:lvl3pPr marL="1931213" indent="-790042" algn="l" defTabSz="4389120" rtl="0" eaLnBrk="1" latinLnBrk="0" hangingPunct="1">
        <a:spcBef>
          <a:spcPts val="1440"/>
        </a:spcBef>
        <a:buClr>
          <a:schemeClr val="accent2"/>
        </a:buClr>
        <a:buFont typeface="Wingdings" pitchFamily="2" charset="2"/>
        <a:buChar char="§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3028493" indent="-790042" algn="l" defTabSz="4389120" rtl="0" eaLnBrk="1" latinLnBrk="0" hangingPunct="1">
        <a:spcBef>
          <a:spcPts val="1440"/>
        </a:spcBef>
        <a:buClr>
          <a:schemeClr val="accent2"/>
        </a:buClr>
        <a:buFont typeface="Wingdings" pitchFamily="2" charset="2"/>
        <a:buChar char="§"/>
        <a:defRPr sz="7700" kern="1200">
          <a:solidFill>
            <a:schemeClr val="tx1"/>
          </a:solidFill>
          <a:latin typeface="+mn-lt"/>
          <a:ea typeface="+mn-ea"/>
          <a:cs typeface="+mn-cs"/>
        </a:defRPr>
      </a:lvl4pPr>
      <a:lvl5pPr marL="4125773" indent="-833933" algn="l" defTabSz="4389120" rtl="0" eaLnBrk="1" latinLnBrk="0" hangingPunct="1">
        <a:spcBef>
          <a:spcPts val="1440"/>
        </a:spcBef>
        <a:buClr>
          <a:schemeClr val="accent2"/>
        </a:buClr>
        <a:buFont typeface="Wingdings" pitchFamily="2" charset="2"/>
        <a:buChar char="§"/>
        <a:defRPr sz="7700" kern="1200">
          <a:solidFill>
            <a:schemeClr val="tx1"/>
          </a:solidFill>
          <a:latin typeface="+mn-lt"/>
          <a:ea typeface="+mn-ea"/>
          <a:cs typeface="+mn-cs"/>
        </a:defRPr>
      </a:lvl5pPr>
      <a:lvl6pPr marL="5266944" indent="-833933" algn="l" defTabSz="4389120" rtl="0" eaLnBrk="1" latinLnBrk="0" hangingPunct="1">
        <a:spcBef>
          <a:spcPts val="1440"/>
        </a:spcBef>
        <a:buClr>
          <a:schemeClr val="accent2"/>
        </a:buClr>
        <a:buFont typeface="Wingdings" pitchFamily="2" charset="2"/>
        <a:buChar char="§"/>
        <a:defRPr sz="6700" kern="1200">
          <a:solidFill>
            <a:schemeClr val="tx1"/>
          </a:solidFill>
          <a:latin typeface="+mn-lt"/>
          <a:ea typeface="+mn-ea"/>
          <a:cs typeface="+mn-cs"/>
        </a:defRPr>
      </a:lvl6pPr>
      <a:lvl7pPr marL="6495898" indent="-790042" algn="l" defTabSz="4389120" rtl="0" eaLnBrk="1" latinLnBrk="0" hangingPunct="1">
        <a:spcBef>
          <a:spcPts val="1440"/>
        </a:spcBef>
        <a:buClr>
          <a:schemeClr val="accent2"/>
        </a:buClr>
        <a:buFont typeface="Wingdings" pitchFamily="2" charset="2"/>
        <a:buChar char="§"/>
        <a:defRPr sz="6700" kern="1200">
          <a:solidFill>
            <a:schemeClr val="tx1"/>
          </a:solidFill>
          <a:latin typeface="+mn-lt"/>
          <a:ea typeface="+mn-ea"/>
          <a:cs typeface="+mn-cs"/>
        </a:defRPr>
      </a:lvl7pPr>
      <a:lvl8pPr marL="7593178" indent="-790042" algn="l" defTabSz="4389120" rtl="0" eaLnBrk="1" latinLnBrk="0" hangingPunct="1">
        <a:spcBef>
          <a:spcPts val="1440"/>
        </a:spcBef>
        <a:buClr>
          <a:schemeClr val="accent2"/>
        </a:buClr>
        <a:buFont typeface="Wingdings" pitchFamily="2" charset="2"/>
        <a:buChar char="§"/>
        <a:defRPr sz="6700" kern="1200">
          <a:solidFill>
            <a:schemeClr val="tx1"/>
          </a:solidFill>
          <a:latin typeface="+mn-lt"/>
          <a:ea typeface="+mn-ea"/>
          <a:cs typeface="+mn-cs"/>
        </a:defRPr>
      </a:lvl8pPr>
      <a:lvl9pPr marL="8602675" indent="-790042" algn="l" defTabSz="4389120" rtl="0" eaLnBrk="1" latinLnBrk="0" hangingPunct="1">
        <a:spcBef>
          <a:spcPts val="1440"/>
        </a:spcBef>
        <a:buClr>
          <a:schemeClr val="accent2"/>
        </a:buClr>
        <a:buFont typeface="Wingdings" pitchFamily="2" charset="2"/>
        <a:buChar char="§"/>
        <a:defRPr sz="6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62007" y="5852165"/>
            <a:ext cx="23698193" cy="26700480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381" tIns="146693" rIns="293381" bIns="146693" spcCol="0" rtlCol="0" anchor="ctr"/>
          <a:lstStyle/>
          <a:p>
            <a:pPr algn="ctr"/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600" y="21128204"/>
            <a:ext cx="9601200" cy="5795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5"/>
            <a:ext cx="43891200" cy="5120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381" tIns="146693" rIns="293381" bIns="146693" spcCol="0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329948" y="737547"/>
            <a:ext cx="32584104" cy="1250358"/>
          </a:xfrm>
          <a:prstGeom prst="rect">
            <a:avLst/>
          </a:prstGeom>
          <a:noFill/>
        </p:spPr>
        <p:txBody>
          <a:bodyPr wrap="square" lIns="293381" tIns="146693" rIns="293381" bIns="146693" rtlCol="0">
            <a:spAutoFit/>
          </a:bodyPr>
          <a:lstStyle/>
          <a:p>
            <a:pPr algn="ctr"/>
            <a:r>
              <a:rPr lang="en-US" sz="6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Innovations in Advanced Materials &amp; </a:t>
            </a:r>
            <a:r>
              <a:rPr lang="en-US" sz="6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Metals Manufacturing Project</a:t>
            </a:r>
            <a:endParaRPr lang="en-US" sz="6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500" y="1987905"/>
            <a:ext cx="30099000" cy="1127248"/>
          </a:xfrm>
          <a:prstGeom prst="rect">
            <a:avLst/>
          </a:prstGeom>
          <a:noFill/>
        </p:spPr>
        <p:txBody>
          <a:bodyPr wrap="square" lIns="293381" tIns="146693" rIns="293381" bIns="146693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Rockwell" pitchFamily="18" charset="0"/>
              </a:rPr>
              <a:t>EDA, </a:t>
            </a:r>
            <a:r>
              <a:rPr lang="en-US" sz="5400" dirty="0" smtClean="0">
                <a:solidFill>
                  <a:schemeClr val="bg1"/>
                </a:solidFill>
                <a:latin typeface="Rockwell" pitchFamily="18" charset="0"/>
              </a:rPr>
              <a:t> NIST,  DOE</a:t>
            </a:r>
            <a:r>
              <a:rPr lang="en-US" sz="5400" dirty="0">
                <a:solidFill>
                  <a:schemeClr val="bg1"/>
                </a:solidFill>
                <a:latin typeface="Rockwell" pitchFamily="18" charset="0"/>
              </a:rPr>
              <a:t>,  </a:t>
            </a:r>
            <a:r>
              <a:rPr lang="en-US" sz="5400" dirty="0" smtClean="0">
                <a:solidFill>
                  <a:schemeClr val="bg1"/>
                </a:solidFill>
                <a:latin typeface="Rockwell" pitchFamily="18" charset="0"/>
              </a:rPr>
              <a:t>ETA, &amp; SBA</a:t>
            </a:r>
            <a:endParaRPr lang="en-US" sz="5400" dirty="0">
              <a:solidFill>
                <a:schemeClr val="bg1"/>
              </a:solidFill>
              <a:latin typeface="Rockwell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10700" y="3465272"/>
            <a:ext cx="30099000" cy="1219581"/>
          </a:xfrm>
          <a:prstGeom prst="rect">
            <a:avLst/>
          </a:prstGeom>
          <a:noFill/>
        </p:spPr>
        <p:txBody>
          <a:bodyPr wrap="square" lIns="293381" tIns="146693" rIns="293381" bIns="146693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Rockwell" pitchFamily="18" charset="0"/>
              </a:rPr>
              <a:t>Greater Portland Team </a:t>
            </a:r>
            <a:r>
              <a:rPr lang="en-US" sz="6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Rockwell" pitchFamily="18" charset="0"/>
              </a:rPr>
              <a:t>(Northwest OR </a:t>
            </a:r>
            <a:r>
              <a:rPr lang="en-US" sz="60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Rockwell" pitchFamily="18" charset="0"/>
              </a:rPr>
              <a:t>/ </a:t>
            </a:r>
            <a:r>
              <a:rPr lang="en-US" sz="6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Rockwell" pitchFamily="18" charset="0"/>
              </a:rPr>
              <a:t>Southwest </a:t>
            </a:r>
            <a:r>
              <a:rPr lang="en-US" sz="60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Rockwell" pitchFamily="18" charset="0"/>
              </a:rPr>
              <a:t>WA)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4841200" y="5410200"/>
            <a:ext cx="18973800" cy="23298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7030A0"/>
                </a:solidFill>
                <a:latin typeface="Arial Rounded MT Bold" pitchFamily="34" charset="0"/>
                <a:cs typeface="Arial" pitchFamily="34" charset="0"/>
              </a:rPr>
              <a:t>PROJECT </a:t>
            </a:r>
            <a:r>
              <a:rPr lang="en-US" sz="4400" b="1" dirty="0">
                <a:solidFill>
                  <a:srgbClr val="7030A0"/>
                </a:solidFill>
                <a:latin typeface="Arial Rounded MT Bold" pitchFamily="34" charset="0"/>
                <a:cs typeface="Arial" pitchFamily="34" charset="0"/>
              </a:rPr>
              <a:t>PLAN </a:t>
            </a:r>
            <a:r>
              <a:rPr lang="en-US" sz="4400" b="1" dirty="0" smtClean="0">
                <a:solidFill>
                  <a:srgbClr val="7030A0"/>
                </a:solidFill>
                <a:latin typeface="Arial Rounded MT Bold" pitchFamily="34" charset="0"/>
                <a:cs typeface="Arial" pitchFamily="34" charset="0"/>
              </a:rPr>
              <a:t>:</a:t>
            </a:r>
          </a:p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The IAM</a:t>
            </a:r>
            <a:r>
              <a:rPr lang="en-US" sz="36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Project provides small and medium enterprises (SMEs) in metals and advanced materials industries with technical assistance to reduce the risk of improving operational competitiveness, product innovation, and market expansion. </a:t>
            </a:r>
            <a:endParaRPr lang="en-US" sz="3600" b="1" dirty="0" smtClean="0">
              <a:solidFill>
                <a:srgbClr val="7030A0"/>
              </a:solidFill>
              <a:latin typeface="Arial Rounded MT Bold" pitchFamily="34" charset="0"/>
              <a:cs typeface="Arial" pitchFamily="34" charset="0"/>
            </a:endParaRPr>
          </a:p>
          <a:p>
            <a:endParaRPr lang="en-US" sz="3600" b="1" dirty="0">
              <a:solidFill>
                <a:srgbClr val="7030A0"/>
              </a:solidFill>
              <a:latin typeface="Arial Rounded MT Bold" pitchFamily="34" charset="0"/>
              <a:cs typeface="Arial" pitchFamily="34" charset="0"/>
            </a:endParaRPr>
          </a:p>
          <a:p>
            <a:r>
              <a:rPr lang="en-US" sz="4400" b="1" dirty="0" smtClean="0">
                <a:solidFill>
                  <a:srgbClr val="7030A0"/>
                </a:solidFill>
                <a:latin typeface="Arial Rounded MT Bold" pitchFamily="34" charset="0"/>
                <a:cs typeface="Arial" pitchFamily="34" charset="0"/>
              </a:rPr>
              <a:t>PROJECT </a:t>
            </a:r>
            <a:r>
              <a:rPr lang="en-US" sz="4400" b="1" dirty="0">
                <a:solidFill>
                  <a:srgbClr val="7030A0"/>
                </a:solidFill>
                <a:latin typeface="Arial Rounded MT Bold" pitchFamily="34" charset="0"/>
                <a:cs typeface="Arial" pitchFamily="34" charset="0"/>
              </a:rPr>
              <a:t>OBJECTIVES </a:t>
            </a:r>
            <a:r>
              <a:rPr lang="en-US" sz="4400" b="1" dirty="0" smtClean="0">
                <a:solidFill>
                  <a:srgbClr val="7030A0"/>
                </a:solidFill>
                <a:latin typeface="Arial Rounded MT Bold" pitchFamily="34" charset="0"/>
                <a:cs typeface="Arial" pitchFamily="34" charset="0"/>
              </a:rPr>
              <a:t>AND PROGRESS:</a:t>
            </a:r>
            <a:endParaRPr lang="en-US" sz="4400" b="1" dirty="0">
              <a:solidFill>
                <a:srgbClr val="7030A0"/>
              </a:solidFill>
              <a:latin typeface="Arial Rounded MT Bold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EDA: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Assist 30 SMEs with market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research, export assistance, business development, new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product development </a:t>
            </a:r>
            <a:r>
              <a:rPr lang="en-US" sz="36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(10 of 10 </a:t>
            </a:r>
            <a:r>
              <a:rPr lang="en-US" sz="360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engineering </a:t>
            </a:r>
            <a:r>
              <a:rPr lang="en-US" sz="36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internships in progress),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and supply chain development </a:t>
            </a:r>
            <a:r>
              <a:rPr lang="en-US" sz="36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(2 of 6 </a:t>
            </a:r>
            <a:r>
              <a:rPr lang="en-US" sz="360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networking </a:t>
            </a:r>
            <a:r>
              <a:rPr lang="en-US" sz="36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events completed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360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&amp; </a:t>
            </a:r>
            <a:r>
              <a:rPr lang="en-US" sz="36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1 of 5 </a:t>
            </a:r>
            <a:r>
              <a:rPr lang="en-US" sz="360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ITAR/ISO </a:t>
            </a:r>
            <a:r>
              <a:rPr lang="en-US" sz="36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certifications in progress)</a:t>
            </a:r>
            <a:endParaRPr lang="en-US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NIST: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Assist 15 SMEs with consulting engagements to improve productivity or facilitate manufacturing readiness for new product and market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expansion </a:t>
            </a:r>
            <a:r>
              <a:rPr lang="en-US" sz="36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(5 of 15 projects identified)</a:t>
            </a:r>
            <a:endParaRPr lang="en-US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DOE: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Implement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10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energy efficiency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projects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at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5 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SME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sites </a:t>
            </a:r>
            <a:r>
              <a:rPr lang="en-US" sz="36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(10 projects identified)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ETA: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Fund training in 80 H1-B occupations for 17 new workers &amp; 50 incumbent workers, and provide On-the-Job Training (OJT) for 30 new FTE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hires </a:t>
            </a:r>
            <a:r>
              <a:rPr lang="en-US" sz="36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(contracts in place, facilitation in progress)</a:t>
            </a:r>
            <a:endParaRPr lang="en-US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SBA: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Assist 20 SMEs that meet SBA 7(j) eligibility with business planning, management training, business risk assessment, &amp; market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research </a:t>
            </a:r>
            <a:r>
              <a:rPr lang="en-US" sz="36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(outreach in progress)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endParaRPr lang="en-US" sz="3600" b="1" dirty="0">
              <a:solidFill>
                <a:srgbClr val="7030A0"/>
              </a:solidFill>
              <a:latin typeface="Arial Rounded MT Bold" pitchFamily="34" charset="0"/>
              <a:cs typeface="Arial" pitchFamily="34" charset="0"/>
            </a:endParaRPr>
          </a:p>
          <a:p>
            <a:r>
              <a:rPr lang="en-US" sz="4400" b="1" dirty="0" smtClean="0">
                <a:solidFill>
                  <a:srgbClr val="7030A0"/>
                </a:solidFill>
                <a:latin typeface="Arial Rounded MT Bold" pitchFamily="34" charset="0"/>
                <a:cs typeface="Arial" pitchFamily="34" charset="0"/>
              </a:rPr>
              <a:t>OUTCOMES </a:t>
            </a:r>
            <a:r>
              <a:rPr lang="en-US" sz="4400" b="1" dirty="0">
                <a:solidFill>
                  <a:srgbClr val="7030A0"/>
                </a:solidFill>
                <a:latin typeface="Arial Rounded MT Bold" pitchFamily="34" charset="0"/>
                <a:cs typeface="Arial" pitchFamily="34" charset="0"/>
              </a:rPr>
              <a:t>&amp; IMPACTS </a:t>
            </a:r>
            <a:r>
              <a:rPr lang="en-US" sz="4400" b="1" dirty="0" smtClean="0">
                <a:solidFill>
                  <a:srgbClr val="7030A0"/>
                </a:solidFill>
                <a:latin typeface="Arial Rounded MT Bold" pitchFamily="34" charset="0"/>
                <a:cs typeface="Arial" pitchFamily="34" charset="0"/>
              </a:rPr>
              <a:t>:</a:t>
            </a:r>
            <a:endParaRPr lang="en-US" sz="4400" b="1" dirty="0">
              <a:solidFill>
                <a:srgbClr val="7030A0"/>
              </a:solidFill>
              <a:latin typeface="Arial Rounded MT Bold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Form sustainable partnerships and communication networks between governments, education, &amp; non-profits supporting business growth &amp;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innovation</a:t>
            </a:r>
            <a:endParaRPr lang="en-US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Work with our manufacturers to help them become globally competitive and accelerate opportunities for technological innovation and creation of skilled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jobs</a:t>
            </a:r>
            <a:endParaRPr lang="en-US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Develop a “Target Industry Cluster Profile” template for the all industries critical to the region, beginning with the Metals and Computer &amp; Electronics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industries</a:t>
            </a:r>
            <a:endParaRPr lang="en-US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Strengthen the R&amp;D link between regional universities and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businesses</a:t>
            </a:r>
            <a:endParaRPr lang="en-US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Deploy 3 game-changing technologies or methodologies to improve energy efficiency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the industry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cluster</a:t>
            </a:r>
            <a:endParaRPr lang="en-US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Increase size of talent pool and narrow skills gap for advanced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manufacturing</a:t>
            </a:r>
            <a:endParaRPr lang="en-US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Increase access to business opportunities for small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businesses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3600" b="1" dirty="0" smtClean="0">
              <a:solidFill>
                <a:srgbClr val="7030A0"/>
              </a:solidFill>
              <a:latin typeface="Arial Rounded MT Bold" pitchFamily="34" charset="0"/>
              <a:cs typeface="Arial" pitchFamily="34" charset="0"/>
            </a:endParaRPr>
          </a:p>
          <a:p>
            <a:endParaRPr lang="en-US" sz="3600" b="1" dirty="0" smtClean="0">
              <a:solidFill>
                <a:srgbClr val="7030A0"/>
              </a:solidFill>
              <a:latin typeface="Arial Rounded MT Bold" pitchFamily="34" charset="0"/>
              <a:cs typeface="Arial" pitchFamily="34" charset="0"/>
            </a:endParaRPr>
          </a:p>
          <a:p>
            <a:r>
              <a:rPr lang="en-US" sz="4400" b="1" dirty="0" smtClean="0">
                <a:solidFill>
                  <a:srgbClr val="7030A0"/>
                </a:solidFill>
                <a:latin typeface="Arial Rounded MT Bold" pitchFamily="34" charset="0"/>
                <a:cs typeface="Arial" pitchFamily="34" charset="0"/>
              </a:rPr>
              <a:t>CHALLENGES </a:t>
            </a:r>
            <a:endParaRPr lang="en-US" sz="4400" b="1" dirty="0">
              <a:solidFill>
                <a:srgbClr val="7030A0"/>
              </a:solidFill>
              <a:latin typeface="Arial Rounded MT Bold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Identifying companies that are “willing and able” and have the capacity for change 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Creating/sustaining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platform for cross-collaboration between regional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universities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Identifying qualifying 7j companies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Identifying candidates for ISO/ITAR compliant training</a:t>
            </a:r>
            <a:endParaRPr lang="en-US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Overall project management – keeping projects on-schedule and within scope of work and budget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0946212"/>
            <a:ext cx="19507200" cy="10189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1600200" y="6248400"/>
            <a:ext cx="222504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6600"/>
                </a:solidFill>
                <a:latin typeface="Arial Rounded MT Bold" pitchFamily="34" charset="0"/>
              </a:rPr>
              <a:t>CLUSTER DESCRIPTION &amp; VALUE</a:t>
            </a:r>
          </a:p>
          <a:p>
            <a:pPr algn="ctr"/>
            <a:endParaRPr lang="en-US" sz="14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4000" dirty="0">
                <a:latin typeface="Arial" pitchFamily="34" charset="0"/>
                <a:cs typeface="Arial" pitchFamily="34" charset="0"/>
              </a:rPr>
              <a:t>The Greater Portland region, which spans 5 counties in Oregon and 2 counties in Washington, boasts a large concentration of advanced manufacturers in metals fabrication, machinery &amp; equipment, and computer &amp; electronics. The region, dubbed “Silicon Forest,” is anchored by companies such as </a:t>
            </a:r>
            <a:r>
              <a:rPr lang="en-US" sz="4000" i="1" dirty="0" err="1" smtClean="0">
                <a:latin typeface="Arial" pitchFamily="34" charset="0"/>
                <a:cs typeface="Arial" pitchFamily="34" charset="0"/>
              </a:rPr>
              <a:t>ESCO</a:t>
            </a:r>
            <a:r>
              <a:rPr lang="en-US" sz="40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4000" i="1" dirty="0">
                <a:latin typeface="Arial" pitchFamily="34" charset="0"/>
                <a:cs typeface="Arial" pitchFamily="34" charset="0"/>
              </a:rPr>
              <a:t>Precision Cast Parts, Daimler Chrysler, Intel, Tektronix (Danaher), and WaferTech</a:t>
            </a:r>
            <a:r>
              <a:rPr lang="en-US" sz="4000" dirty="0">
                <a:latin typeface="Arial" pitchFamily="34" charset="0"/>
                <a:cs typeface="Arial" pitchFamily="34" charset="0"/>
              </a:rPr>
              <a:t>; and supports a diverse supply chain of small and medium enterprises (SMEs) specializing in a variety of materials and manufacturing processes. </a:t>
            </a:r>
            <a:endParaRPr lang="en-US" sz="40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76786" y="304800"/>
            <a:ext cx="6302816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39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IAM</a:t>
            </a:r>
            <a:r>
              <a:rPr lang="en-US" sz="23900" b="1" cap="none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en-US" sz="23900" b="1" cap="none" spc="50" baseline="300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998381"/>
              </p:ext>
            </p:extLst>
          </p:nvPr>
        </p:nvGraphicFramePr>
        <p:xfrm>
          <a:off x="2514603" y="27279600"/>
          <a:ext cx="19811997" cy="4563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397"/>
                <a:gridCol w="6289042"/>
                <a:gridCol w="2333413"/>
                <a:gridCol w="4712545"/>
                <a:gridCol w="4419600"/>
              </a:tblGrid>
              <a:tr h="443398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Agency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Grantee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Name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Title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Email</a:t>
                      </a:r>
                      <a:endParaRPr lang="en-US" sz="3200" dirty="0"/>
                    </a:p>
                  </a:txBody>
                  <a:tcPr/>
                </a:tc>
              </a:tr>
              <a:tr h="78355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EDA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Columbia River Economic Development Council (CREDC)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Elizabeth Scott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Senior Project Manager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escott@credc.org</a:t>
                      </a:r>
                      <a:endParaRPr lang="en-US" sz="2400" dirty="0"/>
                    </a:p>
                  </a:txBody>
                  <a:tcPr/>
                </a:tc>
              </a:tr>
              <a:tr h="49399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NIST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Impact</a:t>
                      </a:r>
                      <a:r>
                        <a:rPr lang="en-US" sz="2400" baseline="0" dirty="0" smtClean="0"/>
                        <a:t> Washington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Kristin Kautz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Project &amp;</a:t>
                      </a:r>
                      <a:r>
                        <a:rPr lang="en-US" sz="2400" baseline="0" dirty="0" smtClean="0"/>
                        <a:t> Grant Specialist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u="none" dirty="0" smtClean="0">
                          <a:solidFill>
                            <a:schemeClr val="tx1"/>
                          </a:solidFill>
                        </a:rPr>
                        <a:t>kkautz@impactwashington.org</a:t>
                      </a:r>
                      <a:endParaRPr lang="en-US" sz="24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DOE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Columbia River Economic Development Council (CREDC)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Elizabeth</a:t>
                      </a:r>
                      <a:r>
                        <a:rPr lang="en-US" sz="2400" baseline="0" dirty="0" smtClean="0"/>
                        <a:t> Scott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Senior Project Manager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escott@credc.org</a:t>
                      </a:r>
                      <a:endParaRPr lang="en-US" sz="2400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ETA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Southwest Washington Workforce Development Council (SWWDC)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Lee</a:t>
                      </a:r>
                      <a:r>
                        <a:rPr lang="en-US" sz="2400" baseline="0" dirty="0" smtClean="0"/>
                        <a:t> Ann</a:t>
                      </a:r>
                    </a:p>
                    <a:p>
                      <a:r>
                        <a:rPr lang="en-US" sz="2400" baseline="0" dirty="0" smtClean="0"/>
                        <a:t>Lawrence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Employer Services</a:t>
                      </a:r>
                      <a:r>
                        <a:rPr lang="en-US" sz="2400" baseline="0" dirty="0" smtClean="0"/>
                        <a:t> Manager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llawrence@swwdc.org</a:t>
                      </a:r>
                      <a:endParaRPr lang="en-US" sz="2400" dirty="0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SBA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Oregon Micro-Enterprise</a:t>
                      </a:r>
                      <a:r>
                        <a:rPr lang="en-US" sz="2400" baseline="0" dirty="0" smtClean="0"/>
                        <a:t> Network (OMEN)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Emily </a:t>
                      </a:r>
                      <a:r>
                        <a:rPr lang="en-US" sz="2400" dirty="0" err="1" smtClean="0"/>
                        <a:t>Leuning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Assistant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Manager, </a:t>
                      </a:r>
                      <a:r>
                        <a:rPr lang="en-US" sz="2400" dirty="0" err="1" smtClean="0"/>
                        <a:t>MarketLink</a:t>
                      </a:r>
                      <a:r>
                        <a:rPr lang="en-US" sz="2400" dirty="0" smtClean="0"/>
                        <a:t> Program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emily@omenetwork.org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Rectangle 26"/>
          <p:cNvSpPr/>
          <p:nvPr/>
        </p:nvSpPr>
        <p:spPr>
          <a:xfrm>
            <a:off x="1600200" y="19888200"/>
            <a:ext cx="93726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6600"/>
                </a:solidFill>
                <a:latin typeface="Arial Rounded MT Bold" pitchFamily="34" charset="0"/>
              </a:rPr>
              <a:t>5</a:t>
            </a:r>
            <a:r>
              <a:rPr lang="en-US" sz="3200" b="1" dirty="0" smtClean="0">
                <a:solidFill>
                  <a:srgbClr val="FF6600"/>
                </a:solidFill>
                <a:latin typeface="Arial Rounded MT Bold" pitchFamily="34" charset="0"/>
              </a:rPr>
              <a:t> </a:t>
            </a:r>
            <a:r>
              <a:rPr lang="en-US" sz="3200" b="1" dirty="0">
                <a:solidFill>
                  <a:srgbClr val="FF6600"/>
                </a:solidFill>
                <a:latin typeface="Arial Rounded MT Bold" pitchFamily="34" charset="0"/>
              </a:rPr>
              <a:t>AGENCY COLLABORATION</a:t>
            </a:r>
          </a:p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IAM</a:t>
            </a:r>
            <a:r>
              <a:rPr lang="en-US" sz="3200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Project involves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12 economic development entities, 3 workforce investment boards, agencies, 4 universities, 7 community colleges/vocational schools, 7 utilities/energy partners, 5 small business development centers, and several business/trade organizations. There will be cross-agency, cross-regional collaboration in business outreach and cluster data collection,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 as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well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as communications &amp; overlapping          scopes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of work for several partners.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129449" y="26264117"/>
            <a:ext cx="96147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TEAM CONTACT INFORMATION</a:t>
            </a:r>
            <a:endParaRPr lang="en-US" sz="40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3231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18091</TotalTime>
  <Words>639</Words>
  <Application>Microsoft Office PowerPoint</Application>
  <PresentationFormat>Custom</PresentationFormat>
  <Paragraphs>67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Angles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ssti41</dc:creator>
  <cp:lastModifiedBy>ruth</cp:lastModifiedBy>
  <cp:revision>45</cp:revision>
  <cp:lastPrinted>2014-06-03T17:44:54Z</cp:lastPrinted>
  <dcterms:created xsi:type="dcterms:W3CDTF">2012-12-03T15:42:35Z</dcterms:created>
  <dcterms:modified xsi:type="dcterms:W3CDTF">2014-06-03T17:48:24Z</dcterms:modified>
</cp:coreProperties>
</file>