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43891200" cy="32918400"/>
  <p:notesSz cx="7010400" cy="9296400"/>
  <p:defaultTextStyle>
    <a:defPPr>
      <a:defRPr lang="en-US"/>
    </a:defPPr>
    <a:lvl1pPr marL="0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1pPr>
    <a:lvl2pPr marL="1467383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2pPr>
    <a:lvl3pPr marL="2934767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3pPr>
    <a:lvl4pPr marL="4402150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4pPr>
    <a:lvl5pPr marL="5869534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5pPr>
    <a:lvl6pPr marL="7336917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6pPr>
    <a:lvl7pPr marL="8804300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7pPr>
    <a:lvl8pPr marL="10271684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8pPr>
    <a:lvl9pPr marL="11739067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8220"/>
    <a:srgbClr val="E655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569" autoAdjust="0"/>
    <p:restoredTop sz="99827" autoAdjust="0"/>
  </p:normalViewPr>
  <p:slideViewPr>
    <p:cSldViewPr>
      <p:cViewPr>
        <p:scale>
          <a:sx n="30" d="100"/>
          <a:sy n="30" d="100"/>
        </p:scale>
        <p:origin x="678" y="-78"/>
      </p:cViewPr>
      <p:guideLst>
        <p:guide orient="horz" pos="4704"/>
        <p:guide pos="138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53A647F-8686-40CF-A747-DA5F927FD886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B4EC907-F0DA-44E2-9251-CE68812FB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343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1pPr>
    <a:lvl2pPr marL="1467383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2pPr>
    <a:lvl3pPr marL="2934767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3pPr>
    <a:lvl4pPr marL="4402150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4pPr>
    <a:lvl5pPr marL="5869534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5pPr>
    <a:lvl6pPr marL="7336917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6pPr>
    <a:lvl7pPr marL="8804300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7pPr>
    <a:lvl8pPr marL="10271684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8pPr>
    <a:lvl9pPr marL="11739067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EC907-F0DA-44E2-9251-CE68812FB8D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586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044"/>
            <a:ext cx="37307520" cy="70561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762"/>
            <a:ext cx="30723840" cy="841248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673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9347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4021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869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336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804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2716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739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815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566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2742905" y="1432563"/>
            <a:ext cx="47404018" cy="305866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0843" y="1432563"/>
            <a:ext cx="141480542" cy="305866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168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765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1153122"/>
            <a:ext cx="37307520" cy="6537959"/>
          </a:xfrm>
        </p:spPr>
        <p:txBody>
          <a:bodyPr anchor="t"/>
          <a:lstStyle>
            <a:lvl1pPr algn="l">
              <a:defRPr sz="12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3952227"/>
            <a:ext cx="37307520" cy="7200898"/>
          </a:xfrm>
        </p:spPr>
        <p:txBody>
          <a:bodyPr anchor="b"/>
          <a:lstStyle>
            <a:lvl1pPr marL="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1pPr>
            <a:lvl2pPr marL="1467383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2pPr>
            <a:lvl3pPr marL="2934767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3pPr>
            <a:lvl4pPr marL="4402150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4pPr>
            <a:lvl5pPr marL="5869534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5pPr>
            <a:lvl6pPr marL="7336917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6pPr>
            <a:lvl7pPr marL="8804300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7pPr>
            <a:lvl8pPr marL="10271684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8pPr>
            <a:lvl9pPr marL="11739067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774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30842" y="8366762"/>
            <a:ext cx="94442280" cy="23652480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4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704642" y="8366762"/>
            <a:ext cx="94442280" cy="23652480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4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030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318261"/>
            <a:ext cx="39502080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368540"/>
            <a:ext cx="19392902" cy="3070859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67383" indent="0">
              <a:buNone/>
              <a:defRPr sz="6400" b="1"/>
            </a:lvl2pPr>
            <a:lvl3pPr marL="2934767" indent="0">
              <a:buNone/>
              <a:defRPr sz="5800" b="1"/>
            </a:lvl3pPr>
            <a:lvl4pPr marL="4402150" indent="0">
              <a:buNone/>
              <a:defRPr sz="5100" b="1"/>
            </a:lvl4pPr>
            <a:lvl5pPr marL="5869534" indent="0">
              <a:buNone/>
              <a:defRPr sz="5100" b="1"/>
            </a:lvl5pPr>
            <a:lvl6pPr marL="7336917" indent="0">
              <a:buNone/>
              <a:defRPr sz="5100" b="1"/>
            </a:lvl6pPr>
            <a:lvl7pPr marL="8804300" indent="0">
              <a:buNone/>
              <a:defRPr sz="5100" b="1"/>
            </a:lvl7pPr>
            <a:lvl8pPr marL="10271684" indent="0">
              <a:buNone/>
              <a:defRPr sz="5100" b="1"/>
            </a:lvl8pPr>
            <a:lvl9pPr marL="11739067" indent="0">
              <a:buNone/>
              <a:defRPr sz="5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0439399"/>
            <a:ext cx="19392902" cy="18966184"/>
          </a:xfrm>
        </p:spPr>
        <p:txBody>
          <a:bodyPr/>
          <a:lstStyle>
            <a:lvl1pPr>
              <a:defRPr sz="7700"/>
            </a:lvl1pPr>
            <a:lvl2pPr>
              <a:defRPr sz="6400"/>
            </a:lvl2pPr>
            <a:lvl3pPr>
              <a:defRPr sz="5800"/>
            </a:lvl3pPr>
            <a:lvl4pPr>
              <a:defRPr sz="5100"/>
            </a:lvl4pPr>
            <a:lvl5pPr>
              <a:defRPr sz="5100"/>
            </a:lvl5pPr>
            <a:lvl6pPr>
              <a:defRPr sz="5100"/>
            </a:lvl6pPr>
            <a:lvl7pPr>
              <a:defRPr sz="5100"/>
            </a:lvl7pPr>
            <a:lvl8pPr>
              <a:defRPr sz="5100"/>
            </a:lvl8pPr>
            <a:lvl9pPr>
              <a:defRPr sz="5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2" y="7368540"/>
            <a:ext cx="19400520" cy="3070859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67383" indent="0">
              <a:buNone/>
              <a:defRPr sz="6400" b="1"/>
            </a:lvl2pPr>
            <a:lvl3pPr marL="2934767" indent="0">
              <a:buNone/>
              <a:defRPr sz="5800" b="1"/>
            </a:lvl3pPr>
            <a:lvl4pPr marL="4402150" indent="0">
              <a:buNone/>
              <a:defRPr sz="5100" b="1"/>
            </a:lvl4pPr>
            <a:lvl5pPr marL="5869534" indent="0">
              <a:buNone/>
              <a:defRPr sz="5100" b="1"/>
            </a:lvl5pPr>
            <a:lvl6pPr marL="7336917" indent="0">
              <a:buNone/>
              <a:defRPr sz="5100" b="1"/>
            </a:lvl6pPr>
            <a:lvl7pPr marL="8804300" indent="0">
              <a:buNone/>
              <a:defRPr sz="5100" b="1"/>
            </a:lvl7pPr>
            <a:lvl8pPr marL="10271684" indent="0">
              <a:buNone/>
              <a:defRPr sz="5100" b="1"/>
            </a:lvl8pPr>
            <a:lvl9pPr marL="11739067" indent="0">
              <a:buNone/>
              <a:defRPr sz="5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0439399"/>
            <a:ext cx="19400520" cy="18966184"/>
          </a:xfrm>
        </p:spPr>
        <p:txBody>
          <a:bodyPr/>
          <a:lstStyle>
            <a:lvl1pPr>
              <a:defRPr sz="7700"/>
            </a:lvl1pPr>
            <a:lvl2pPr>
              <a:defRPr sz="6400"/>
            </a:lvl2pPr>
            <a:lvl3pPr>
              <a:defRPr sz="5800"/>
            </a:lvl3pPr>
            <a:lvl4pPr>
              <a:defRPr sz="5100"/>
            </a:lvl4pPr>
            <a:lvl5pPr>
              <a:defRPr sz="5100"/>
            </a:lvl5pPr>
            <a:lvl6pPr>
              <a:defRPr sz="5100"/>
            </a:lvl6pPr>
            <a:lvl7pPr>
              <a:defRPr sz="5100"/>
            </a:lvl7pPr>
            <a:lvl8pPr>
              <a:defRPr sz="5100"/>
            </a:lvl8pPr>
            <a:lvl9pPr>
              <a:defRPr sz="5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218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645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716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3" y="1310641"/>
            <a:ext cx="14439902" cy="5577839"/>
          </a:xfrm>
        </p:spPr>
        <p:txBody>
          <a:bodyPr anchor="b"/>
          <a:lstStyle>
            <a:lvl1pPr algn="l">
              <a:defRPr sz="6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310644"/>
            <a:ext cx="24536400" cy="28094944"/>
          </a:xfrm>
        </p:spPr>
        <p:txBody>
          <a:bodyPr/>
          <a:lstStyle>
            <a:lvl1pPr>
              <a:defRPr sz="10300"/>
            </a:lvl1pPr>
            <a:lvl2pPr>
              <a:defRPr sz="9000"/>
            </a:lvl2pPr>
            <a:lvl3pPr>
              <a:defRPr sz="7700"/>
            </a:lvl3pPr>
            <a:lvl4pPr>
              <a:defRPr sz="6400"/>
            </a:lvl4pPr>
            <a:lvl5pPr>
              <a:defRPr sz="6400"/>
            </a:lvl5pPr>
            <a:lvl6pPr>
              <a:defRPr sz="6400"/>
            </a:lvl6pPr>
            <a:lvl7pPr>
              <a:defRPr sz="6400"/>
            </a:lvl7pPr>
            <a:lvl8pPr>
              <a:defRPr sz="6400"/>
            </a:lvl8pPr>
            <a:lvl9pPr>
              <a:defRPr sz="6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6888482"/>
            <a:ext cx="14439902" cy="22517101"/>
          </a:xfrm>
        </p:spPr>
        <p:txBody>
          <a:bodyPr/>
          <a:lstStyle>
            <a:lvl1pPr marL="0" indent="0">
              <a:buNone/>
              <a:defRPr sz="4500"/>
            </a:lvl1pPr>
            <a:lvl2pPr marL="1467383" indent="0">
              <a:buNone/>
              <a:defRPr sz="3900"/>
            </a:lvl2pPr>
            <a:lvl3pPr marL="2934767" indent="0">
              <a:buNone/>
              <a:defRPr sz="3200"/>
            </a:lvl3pPr>
            <a:lvl4pPr marL="4402150" indent="0">
              <a:buNone/>
              <a:defRPr sz="2900"/>
            </a:lvl4pPr>
            <a:lvl5pPr marL="5869534" indent="0">
              <a:buNone/>
              <a:defRPr sz="2900"/>
            </a:lvl5pPr>
            <a:lvl6pPr marL="7336917" indent="0">
              <a:buNone/>
              <a:defRPr sz="2900"/>
            </a:lvl6pPr>
            <a:lvl7pPr marL="8804300" indent="0">
              <a:buNone/>
              <a:defRPr sz="2900"/>
            </a:lvl7pPr>
            <a:lvl8pPr marL="10271684" indent="0">
              <a:buNone/>
              <a:defRPr sz="2900"/>
            </a:lvl8pPr>
            <a:lvl9pPr marL="11739067" indent="0">
              <a:buNone/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389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3042882"/>
            <a:ext cx="26334720" cy="2720344"/>
          </a:xfrm>
        </p:spPr>
        <p:txBody>
          <a:bodyPr anchor="b"/>
          <a:lstStyle>
            <a:lvl1pPr algn="l">
              <a:defRPr sz="6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2941320"/>
            <a:ext cx="26334720" cy="19751040"/>
          </a:xfrm>
        </p:spPr>
        <p:txBody>
          <a:bodyPr/>
          <a:lstStyle>
            <a:lvl1pPr marL="0" indent="0">
              <a:buNone/>
              <a:defRPr sz="10300"/>
            </a:lvl1pPr>
            <a:lvl2pPr marL="1467383" indent="0">
              <a:buNone/>
              <a:defRPr sz="9000"/>
            </a:lvl2pPr>
            <a:lvl3pPr marL="2934767" indent="0">
              <a:buNone/>
              <a:defRPr sz="7700"/>
            </a:lvl3pPr>
            <a:lvl4pPr marL="4402150" indent="0">
              <a:buNone/>
              <a:defRPr sz="6400"/>
            </a:lvl4pPr>
            <a:lvl5pPr marL="5869534" indent="0">
              <a:buNone/>
              <a:defRPr sz="6400"/>
            </a:lvl5pPr>
            <a:lvl6pPr marL="7336917" indent="0">
              <a:buNone/>
              <a:defRPr sz="6400"/>
            </a:lvl6pPr>
            <a:lvl7pPr marL="8804300" indent="0">
              <a:buNone/>
              <a:defRPr sz="6400"/>
            </a:lvl7pPr>
            <a:lvl8pPr marL="10271684" indent="0">
              <a:buNone/>
              <a:defRPr sz="6400"/>
            </a:lvl8pPr>
            <a:lvl9pPr marL="11739067" indent="0">
              <a:buNone/>
              <a:defRPr sz="64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25763226"/>
            <a:ext cx="26334720" cy="3863336"/>
          </a:xfrm>
        </p:spPr>
        <p:txBody>
          <a:bodyPr/>
          <a:lstStyle>
            <a:lvl1pPr marL="0" indent="0">
              <a:buNone/>
              <a:defRPr sz="4500"/>
            </a:lvl1pPr>
            <a:lvl2pPr marL="1467383" indent="0">
              <a:buNone/>
              <a:defRPr sz="3900"/>
            </a:lvl2pPr>
            <a:lvl3pPr marL="2934767" indent="0">
              <a:buNone/>
              <a:defRPr sz="3200"/>
            </a:lvl3pPr>
            <a:lvl4pPr marL="4402150" indent="0">
              <a:buNone/>
              <a:defRPr sz="2900"/>
            </a:lvl4pPr>
            <a:lvl5pPr marL="5869534" indent="0">
              <a:buNone/>
              <a:defRPr sz="2900"/>
            </a:lvl5pPr>
            <a:lvl6pPr marL="7336917" indent="0">
              <a:buNone/>
              <a:defRPr sz="2900"/>
            </a:lvl6pPr>
            <a:lvl7pPr marL="8804300" indent="0">
              <a:buNone/>
              <a:defRPr sz="2900"/>
            </a:lvl7pPr>
            <a:lvl8pPr marL="10271684" indent="0">
              <a:buNone/>
              <a:defRPr sz="2900"/>
            </a:lvl8pPr>
            <a:lvl9pPr marL="11739067" indent="0">
              <a:buNone/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988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318261"/>
            <a:ext cx="39502080" cy="5486400"/>
          </a:xfrm>
          <a:prstGeom prst="rect">
            <a:avLst/>
          </a:prstGeom>
        </p:spPr>
        <p:txBody>
          <a:bodyPr vert="horz" lIns="293477" tIns="146738" rIns="293477" bIns="14673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680962"/>
            <a:ext cx="39502080" cy="21724623"/>
          </a:xfrm>
          <a:prstGeom prst="rect">
            <a:avLst/>
          </a:prstGeom>
        </p:spPr>
        <p:txBody>
          <a:bodyPr vert="horz" lIns="293477" tIns="146738" rIns="293477" bIns="14673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0510483"/>
            <a:ext cx="10241280" cy="1752602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lvl1pPr algn="l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3AE88-432D-4B0A-92C6-478786C8B21C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0510483"/>
            <a:ext cx="13898880" cy="1752602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lvl1pPr algn="ct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0510483"/>
            <a:ext cx="10241280" cy="1752602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lvl1pPr algn="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519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34767" rtl="0" eaLnBrk="1" latinLnBrk="0" hangingPunct="1">
        <a:spcBef>
          <a:spcPct val="0"/>
        </a:spcBef>
        <a:buNone/>
        <a:defRPr sz="14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00538" indent="-1100538" algn="l" defTabSz="2934767" rtl="0" eaLnBrk="1" latinLnBrk="0" hangingPunct="1">
        <a:spcBef>
          <a:spcPct val="20000"/>
        </a:spcBef>
        <a:buFont typeface="Arial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1pPr>
      <a:lvl2pPr marL="2384498" indent="-917115" algn="l" defTabSz="2934767" rtl="0" eaLnBrk="1" latinLnBrk="0" hangingPunct="1">
        <a:spcBef>
          <a:spcPct val="20000"/>
        </a:spcBef>
        <a:buFont typeface="Arial" pitchFamily="34" charset="0"/>
        <a:buChar char="–"/>
        <a:defRPr sz="9000" kern="1200">
          <a:solidFill>
            <a:schemeClr val="tx1"/>
          </a:solidFill>
          <a:latin typeface="+mn-lt"/>
          <a:ea typeface="+mn-ea"/>
          <a:cs typeface="+mn-cs"/>
        </a:defRPr>
      </a:lvl2pPr>
      <a:lvl3pPr marL="3668459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3pPr>
      <a:lvl4pPr marL="5135842" indent="-733692" algn="l" defTabSz="2934767" rtl="0" eaLnBrk="1" latinLnBrk="0" hangingPunct="1">
        <a:spcBef>
          <a:spcPct val="20000"/>
        </a:spcBef>
        <a:buFont typeface="Arial" pitchFamily="34" charset="0"/>
        <a:buChar char="–"/>
        <a:defRPr sz="6400" kern="1200">
          <a:solidFill>
            <a:schemeClr val="tx1"/>
          </a:solidFill>
          <a:latin typeface="+mn-lt"/>
          <a:ea typeface="+mn-ea"/>
          <a:cs typeface="+mn-cs"/>
        </a:defRPr>
      </a:lvl4pPr>
      <a:lvl5pPr marL="6603225" indent="-733692" algn="l" defTabSz="2934767" rtl="0" eaLnBrk="1" latinLnBrk="0" hangingPunct="1">
        <a:spcBef>
          <a:spcPct val="20000"/>
        </a:spcBef>
        <a:buFont typeface="Arial" pitchFamily="34" charset="0"/>
        <a:buChar char="»"/>
        <a:defRPr sz="6400" kern="1200">
          <a:solidFill>
            <a:schemeClr val="tx1"/>
          </a:solidFill>
          <a:latin typeface="+mn-lt"/>
          <a:ea typeface="+mn-ea"/>
          <a:cs typeface="+mn-cs"/>
        </a:defRPr>
      </a:lvl5pPr>
      <a:lvl6pPr marL="8070609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6pPr>
      <a:lvl7pPr marL="9537992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7pPr>
      <a:lvl8pPr marL="11005376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8pPr>
      <a:lvl9pPr marL="12472759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1pPr>
      <a:lvl2pPr marL="1467383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2pPr>
      <a:lvl3pPr marL="2934767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3pPr>
      <a:lvl4pPr marL="4402150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4pPr>
      <a:lvl5pPr marL="5869534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5pPr>
      <a:lvl6pPr marL="7336917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6pPr>
      <a:lvl7pPr marL="8804300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7pPr>
      <a:lvl8pPr marL="10271684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8pPr>
      <a:lvl9pPr marL="11739067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wmf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48126" y="-27860"/>
            <a:ext cx="43939326" cy="5746283"/>
          </a:xfrm>
          <a:custGeom>
            <a:avLst/>
            <a:gdLst>
              <a:gd name="connsiteX0" fmla="*/ 0 w 43891200"/>
              <a:gd name="connsiteY0" fmla="*/ 0 h 5120641"/>
              <a:gd name="connsiteX1" fmla="*/ 43891200 w 43891200"/>
              <a:gd name="connsiteY1" fmla="*/ 0 h 5120641"/>
              <a:gd name="connsiteX2" fmla="*/ 43891200 w 43891200"/>
              <a:gd name="connsiteY2" fmla="*/ 5120641 h 5120641"/>
              <a:gd name="connsiteX3" fmla="*/ 0 w 43891200"/>
              <a:gd name="connsiteY3" fmla="*/ 5120641 h 5120641"/>
              <a:gd name="connsiteX4" fmla="*/ 0 w 43891200"/>
              <a:gd name="connsiteY4" fmla="*/ 0 h 5120641"/>
              <a:gd name="connsiteX0" fmla="*/ 48126 w 43939326"/>
              <a:gd name="connsiteY0" fmla="*/ 0 h 5794410"/>
              <a:gd name="connsiteX1" fmla="*/ 43939326 w 43939326"/>
              <a:gd name="connsiteY1" fmla="*/ 0 h 5794410"/>
              <a:gd name="connsiteX2" fmla="*/ 43939326 w 43939326"/>
              <a:gd name="connsiteY2" fmla="*/ 5120641 h 5794410"/>
              <a:gd name="connsiteX3" fmla="*/ 0 w 43939326"/>
              <a:gd name="connsiteY3" fmla="*/ 5794410 h 5794410"/>
              <a:gd name="connsiteX4" fmla="*/ 48126 w 43939326"/>
              <a:gd name="connsiteY4" fmla="*/ 0 h 5794410"/>
              <a:gd name="connsiteX0" fmla="*/ 48126 w 43939326"/>
              <a:gd name="connsiteY0" fmla="*/ 0 h 5794410"/>
              <a:gd name="connsiteX1" fmla="*/ 43939326 w 43939326"/>
              <a:gd name="connsiteY1" fmla="*/ 0 h 5794410"/>
              <a:gd name="connsiteX2" fmla="*/ 43939326 w 43939326"/>
              <a:gd name="connsiteY2" fmla="*/ 5120641 h 5794410"/>
              <a:gd name="connsiteX3" fmla="*/ 0 w 43939326"/>
              <a:gd name="connsiteY3" fmla="*/ 5794410 h 5794410"/>
              <a:gd name="connsiteX4" fmla="*/ 48126 w 43939326"/>
              <a:gd name="connsiteY4" fmla="*/ 0 h 5794410"/>
              <a:gd name="connsiteX0" fmla="*/ 48126 w 43939326"/>
              <a:gd name="connsiteY0" fmla="*/ 0 h 5986915"/>
              <a:gd name="connsiteX1" fmla="*/ 43939326 w 43939326"/>
              <a:gd name="connsiteY1" fmla="*/ 0 h 5986915"/>
              <a:gd name="connsiteX2" fmla="*/ 43891202 w 43939326"/>
              <a:gd name="connsiteY2" fmla="*/ 5986915 h 5986915"/>
              <a:gd name="connsiteX3" fmla="*/ 0 w 43939326"/>
              <a:gd name="connsiteY3" fmla="*/ 5794410 h 5986915"/>
              <a:gd name="connsiteX4" fmla="*/ 48126 w 43939326"/>
              <a:gd name="connsiteY4" fmla="*/ 0 h 5986915"/>
              <a:gd name="connsiteX0" fmla="*/ 48126 w 43939326"/>
              <a:gd name="connsiteY0" fmla="*/ 0 h 5986915"/>
              <a:gd name="connsiteX1" fmla="*/ 43939326 w 43939326"/>
              <a:gd name="connsiteY1" fmla="*/ 0 h 5986915"/>
              <a:gd name="connsiteX2" fmla="*/ 43891202 w 43939326"/>
              <a:gd name="connsiteY2" fmla="*/ 5986915 h 5986915"/>
              <a:gd name="connsiteX3" fmla="*/ 0 w 43939326"/>
              <a:gd name="connsiteY3" fmla="*/ 5794410 h 5986915"/>
              <a:gd name="connsiteX4" fmla="*/ 48126 w 43939326"/>
              <a:gd name="connsiteY4" fmla="*/ 0 h 5986915"/>
              <a:gd name="connsiteX0" fmla="*/ 48126 w 43939326"/>
              <a:gd name="connsiteY0" fmla="*/ 0 h 5986915"/>
              <a:gd name="connsiteX1" fmla="*/ 43939326 w 43939326"/>
              <a:gd name="connsiteY1" fmla="*/ 0 h 5986915"/>
              <a:gd name="connsiteX2" fmla="*/ 43891202 w 43939326"/>
              <a:gd name="connsiteY2" fmla="*/ 5986915 h 5986915"/>
              <a:gd name="connsiteX3" fmla="*/ 0 w 43939326"/>
              <a:gd name="connsiteY3" fmla="*/ 5794410 h 5986915"/>
              <a:gd name="connsiteX4" fmla="*/ 48126 w 43939326"/>
              <a:gd name="connsiteY4" fmla="*/ 0 h 5986915"/>
              <a:gd name="connsiteX0" fmla="*/ 48126 w 43939326"/>
              <a:gd name="connsiteY0" fmla="*/ 0 h 5986915"/>
              <a:gd name="connsiteX1" fmla="*/ 43939326 w 43939326"/>
              <a:gd name="connsiteY1" fmla="*/ 0 h 5986915"/>
              <a:gd name="connsiteX2" fmla="*/ 43891202 w 43939326"/>
              <a:gd name="connsiteY2" fmla="*/ 5986915 h 5986915"/>
              <a:gd name="connsiteX3" fmla="*/ 0 w 43939326"/>
              <a:gd name="connsiteY3" fmla="*/ 5601905 h 5986915"/>
              <a:gd name="connsiteX4" fmla="*/ 48126 w 43939326"/>
              <a:gd name="connsiteY4" fmla="*/ 0 h 5986915"/>
              <a:gd name="connsiteX0" fmla="*/ 48126 w 43939326"/>
              <a:gd name="connsiteY0" fmla="*/ 0 h 5746283"/>
              <a:gd name="connsiteX1" fmla="*/ 43939326 w 43939326"/>
              <a:gd name="connsiteY1" fmla="*/ 0 h 5746283"/>
              <a:gd name="connsiteX2" fmla="*/ 43891200 w 43939326"/>
              <a:gd name="connsiteY2" fmla="*/ 5746283 h 5746283"/>
              <a:gd name="connsiteX3" fmla="*/ 0 w 43939326"/>
              <a:gd name="connsiteY3" fmla="*/ 5601905 h 5746283"/>
              <a:gd name="connsiteX4" fmla="*/ 48126 w 43939326"/>
              <a:gd name="connsiteY4" fmla="*/ 0 h 5746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939326" h="5746283">
                <a:moveTo>
                  <a:pt x="48126" y="0"/>
                </a:moveTo>
                <a:lnTo>
                  <a:pt x="43939326" y="0"/>
                </a:lnTo>
                <a:lnTo>
                  <a:pt x="43891200" y="5746283"/>
                </a:lnTo>
                <a:cubicBezTo>
                  <a:pt x="20983071" y="4478957"/>
                  <a:pt x="22041853" y="4799799"/>
                  <a:pt x="0" y="5601905"/>
                </a:cubicBezTo>
                <a:lnTo>
                  <a:pt x="48126" y="0"/>
                </a:lnTo>
                <a:close/>
              </a:path>
            </a:pathLst>
          </a:custGeom>
          <a:solidFill>
            <a:srgbClr val="F58220">
              <a:alpha val="49804"/>
            </a:srgbClr>
          </a:solidFill>
          <a:ln>
            <a:solidFill>
              <a:srgbClr val="E655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714636" y="5966065"/>
            <a:ext cx="10235006" cy="26700479"/>
          </a:xfrm>
          <a:prstGeom prst="roundRect">
            <a:avLst/>
          </a:prstGeom>
          <a:solidFill>
            <a:srgbClr val="F58220">
              <a:alpha val="49804"/>
            </a:srgbClr>
          </a:solidFill>
          <a:ln w="12700">
            <a:solidFill>
              <a:srgbClr val="E655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11506200" y="5989321"/>
            <a:ext cx="10219765" cy="26700479"/>
          </a:xfrm>
          <a:prstGeom prst="roundRect">
            <a:avLst/>
          </a:prstGeom>
          <a:solidFill>
            <a:srgbClr val="F58220">
              <a:alpha val="49804"/>
            </a:srgbClr>
          </a:solidFill>
          <a:ln w="12700">
            <a:solidFill>
              <a:srgbClr val="E655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22250399" y="5966065"/>
            <a:ext cx="10302240" cy="26700479"/>
          </a:xfrm>
          <a:prstGeom prst="roundRect">
            <a:avLst/>
          </a:prstGeom>
          <a:solidFill>
            <a:srgbClr val="F58220">
              <a:alpha val="49804"/>
            </a:srgbClr>
          </a:solidFill>
          <a:ln w="12700">
            <a:solidFill>
              <a:srgbClr val="E655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32923992" y="5975691"/>
            <a:ext cx="10165080" cy="26700479"/>
          </a:xfrm>
          <a:prstGeom prst="roundRect">
            <a:avLst/>
          </a:prstGeom>
          <a:solidFill>
            <a:srgbClr val="F58220">
              <a:alpha val="49804"/>
            </a:srgbClr>
          </a:solidFill>
          <a:ln w="12700">
            <a:solidFill>
              <a:srgbClr val="E655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 dirty="0"/>
          </a:p>
        </p:txBody>
      </p:sp>
      <p:sp>
        <p:nvSpPr>
          <p:cNvPr id="27" name="Text Placeholder 2"/>
          <p:cNvSpPr txBox="1">
            <a:spLocks/>
          </p:cNvSpPr>
          <p:nvPr/>
        </p:nvSpPr>
        <p:spPr>
          <a:xfrm>
            <a:off x="762000" y="16383000"/>
            <a:ext cx="10235006" cy="1445145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50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Vision </a:t>
            </a:r>
            <a:r>
              <a:rPr lang="en-US" sz="5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and </a:t>
            </a:r>
            <a:r>
              <a:rPr lang="en-US" sz="50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Collaboration </a:t>
            </a:r>
            <a:endParaRPr lang="en-US" sz="50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29" name="Text Placeholder 2"/>
          <p:cNvSpPr txBox="1">
            <a:spLocks/>
          </p:cNvSpPr>
          <p:nvPr/>
        </p:nvSpPr>
        <p:spPr>
          <a:xfrm>
            <a:off x="11677090" y="6439788"/>
            <a:ext cx="10048875" cy="1761400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50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Project Plan and Objectives</a:t>
            </a: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1658600" y="15621000"/>
            <a:ext cx="10048875" cy="861766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50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Project Activities / Events</a:t>
            </a:r>
            <a:endParaRPr lang="en-US" sz="50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31" name="Text Placeholder 2"/>
          <p:cNvSpPr txBox="1">
            <a:spLocks/>
          </p:cNvSpPr>
          <p:nvPr/>
        </p:nvSpPr>
        <p:spPr>
          <a:xfrm>
            <a:off x="807701" y="6820787"/>
            <a:ext cx="10048875" cy="861766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50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Cluster/Business Sector Description </a:t>
            </a:r>
            <a:endParaRPr lang="en-US" sz="50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32" name="Text Placeholder 2"/>
          <p:cNvSpPr txBox="1">
            <a:spLocks/>
          </p:cNvSpPr>
          <p:nvPr/>
        </p:nvSpPr>
        <p:spPr>
          <a:xfrm>
            <a:off x="32923991" y="6614634"/>
            <a:ext cx="10242991" cy="1067919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50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Outcomes</a:t>
            </a:r>
            <a:endParaRPr lang="en-US" sz="50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33" name="Text Placeholder 2"/>
          <p:cNvSpPr txBox="1">
            <a:spLocks/>
          </p:cNvSpPr>
          <p:nvPr/>
        </p:nvSpPr>
        <p:spPr>
          <a:xfrm>
            <a:off x="22265639" y="23476068"/>
            <a:ext cx="10302877" cy="1831859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5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Lessons </a:t>
            </a:r>
            <a:r>
              <a:rPr lang="en-US" sz="50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Learned from</a:t>
            </a:r>
            <a:endParaRPr lang="en-US" sz="50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r>
              <a:rPr lang="en-US" sz="50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Overcoming Challenges</a:t>
            </a:r>
            <a:endParaRPr lang="en-US" sz="50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36" name="Text Placeholder 15"/>
          <p:cNvSpPr txBox="1">
            <a:spLocks/>
          </p:cNvSpPr>
          <p:nvPr/>
        </p:nvSpPr>
        <p:spPr>
          <a:xfrm>
            <a:off x="33114933" y="24008880"/>
            <a:ext cx="10052050" cy="5099520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22288" indent="-522288"/>
            <a:r>
              <a:rPr lang="en-US" sz="4000" b="1" dirty="0">
                <a:latin typeface="Century Gothic" panose="020B0502020202020204" pitchFamily="34" charset="0"/>
                <a:cs typeface="Arial" pitchFamily="34" charset="0"/>
              </a:rPr>
              <a:t>NIST</a:t>
            </a:r>
            <a:r>
              <a:rPr lang="en-US" sz="4000" dirty="0">
                <a:latin typeface="Century Gothic" panose="020B0502020202020204" pitchFamily="34" charset="0"/>
                <a:cs typeface="Arial" pitchFamily="34" charset="0"/>
              </a:rPr>
              <a:t> - Chuck </a:t>
            </a:r>
            <a:r>
              <a:rPr lang="en-US" sz="4000" dirty="0" err="1">
                <a:latin typeface="Century Gothic" panose="020B0502020202020204" pitchFamily="34" charset="0"/>
                <a:cs typeface="Arial" pitchFamily="34" charset="0"/>
              </a:rPr>
              <a:t>Prucha</a:t>
            </a:r>
            <a:r>
              <a:rPr lang="en-US" sz="4000" dirty="0">
                <a:latin typeface="Century Gothic" panose="020B0502020202020204" pitchFamily="34" charset="0"/>
                <a:cs typeface="Arial" pitchFamily="34" charset="0"/>
              </a:rPr>
              <a:t>, </a:t>
            </a:r>
            <a:r>
              <a:rPr lang="en-US" sz="4000" dirty="0" smtClean="0">
                <a:latin typeface="Century Gothic" panose="020B0502020202020204" pitchFamily="34" charset="0"/>
                <a:cs typeface="Arial" pitchFamily="34" charset="0"/>
              </a:rPr>
              <a:t>Oklahoma Manufacturing </a:t>
            </a:r>
            <a:r>
              <a:rPr lang="en-US" sz="4000" dirty="0">
                <a:latin typeface="Century Gothic" panose="020B0502020202020204" pitchFamily="34" charset="0"/>
                <a:cs typeface="Arial" pitchFamily="34" charset="0"/>
              </a:rPr>
              <a:t>Alliance President, </a:t>
            </a:r>
            <a:r>
              <a:rPr lang="en-US" sz="4000" dirty="0" smtClean="0">
                <a:latin typeface="Century Gothic" panose="020B0502020202020204" pitchFamily="34" charset="0"/>
                <a:cs typeface="Arial" pitchFamily="34" charset="0"/>
              </a:rPr>
              <a:t>chuck.prucha@okalliance.com</a:t>
            </a:r>
            <a:endParaRPr lang="en-US" sz="4000" dirty="0">
              <a:latin typeface="Century Gothic" panose="020B0502020202020204" pitchFamily="34" charset="0"/>
              <a:cs typeface="Arial" pitchFamily="34" charset="0"/>
            </a:endParaRPr>
          </a:p>
          <a:p>
            <a:pPr marL="522288" indent="-522288"/>
            <a:r>
              <a:rPr lang="en-US" sz="4000" b="1" dirty="0">
                <a:latin typeface="Century Gothic" panose="020B0502020202020204" pitchFamily="34" charset="0"/>
                <a:cs typeface="Arial" pitchFamily="34" charset="0"/>
              </a:rPr>
              <a:t>SBA</a:t>
            </a:r>
            <a:r>
              <a:rPr lang="en-US" sz="4000" dirty="0">
                <a:latin typeface="Century Gothic" panose="020B0502020202020204" pitchFamily="34" charset="0"/>
                <a:cs typeface="Arial" pitchFamily="34" charset="0"/>
              </a:rPr>
              <a:t> - Dan Tilley, Ph.D., </a:t>
            </a:r>
            <a:r>
              <a:rPr lang="en-US" sz="4000" dirty="0" smtClean="0">
                <a:latin typeface="Century Gothic" panose="020B0502020202020204" pitchFamily="34" charset="0"/>
                <a:cs typeface="Arial" pitchFamily="34" charset="0"/>
              </a:rPr>
              <a:t>NPDC </a:t>
            </a:r>
            <a:r>
              <a:rPr lang="en-US" sz="4000" dirty="0">
                <a:latin typeface="Century Gothic" panose="020B0502020202020204" pitchFamily="34" charset="0"/>
                <a:cs typeface="Arial" pitchFamily="34" charset="0"/>
              </a:rPr>
              <a:t>Associate Director, </a:t>
            </a:r>
            <a:r>
              <a:rPr lang="en-US" sz="4000" dirty="0" smtClean="0">
                <a:latin typeface="Century Gothic" panose="020B0502020202020204" pitchFamily="34" charset="0"/>
                <a:cs typeface="Arial" pitchFamily="34" charset="0"/>
              </a:rPr>
              <a:t>daniel.tilley@okstate.edu</a:t>
            </a:r>
            <a:endParaRPr lang="en-US" sz="4000" dirty="0">
              <a:latin typeface="Century Gothic" panose="020B0502020202020204" pitchFamily="34" charset="0"/>
              <a:cs typeface="Arial" pitchFamily="34" charset="0"/>
            </a:endParaRPr>
          </a:p>
          <a:p>
            <a:pPr marL="522288" indent="-522288"/>
            <a:r>
              <a:rPr lang="en-US" sz="4000" b="1" dirty="0" smtClean="0">
                <a:latin typeface="Century Gothic" panose="020B0502020202020204" pitchFamily="34" charset="0"/>
                <a:cs typeface="Arial" pitchFamily="34" charset="0"/>
              </a:rPr>
              <a:t>ETA</a:t>
            </a:r>
            <a:r>
              <a:rPr lang="en-US" sz="4000" dirty="0" smtClean="0">
                <a:latin typeface="Century Gothic" panose="020B0502020202020204" pitchFamily="34" charset="0"/>
                <a:cs typeface="Arial" pitchFamily="34" charset="0"/>
              </a:rPr>
              <a:t> </a:t>
            </a:r>
            <a:r>
              <a:rPr lang="en-US" sz="4000" dirty="0">
                <a:latin typeface="Century Gothic" panose="020B0502020202020204" pitchFamily="34" charset="0"/>
                <a:cs typeface="Arial" pitchFamily="34" charset="0"/>
              </a:rPr>
              <a:t>- Robert Taylor, Ph.D., NPDC </a:t>
            </a:r>
            <a:r>
              <a:rPr lang="en-US" sz="4000" dirty="0" smtClean="0">
                <a:latin typeface="Century Gothic" panose="020B0502020202020204" pitchFamily="34" charset="0"/>
                <a:cs typeface="Arial" pitchFamily="34" charset="0"/>
              </a:rPr>
              <a:t>Director</a:t>
            </a:r>
            <a:r>
              <a:rPr lang="en-US" sz="4000" dirty="0">
                <a:latin typeface="Century Gothic" panose="020B0502020202020204" pitchFamily="34" charset="0"/>
                <a:cs typeface="Arial" pitchFamily="34" charset="0"/>
              </a:rPr>
              <a:t>, robert.taylor@okstate.edu</a:t>
            </a:r>
          </a:p>
          <a:p>
            <a:pPr marL="522288" indent="-522288"/>
            <a:r>
              <a:rPr lang="en-US" sz="4000" b="1" dirty="0">
                <a:latin typeface="Century Gothic" panose="020B0502020202020204" pitchFamily="34" charset="0"/>
                <a:cs typeface="Arial" pitchFamily="34" charset="0"/>
              </a:rPr>
              <a:t>DOE </a:t>
            </a:r>
            <a:r>
              <a:rPr lang="en-US" sz="4000" dirty="0" smtClean="0">
                <a:latin typeface="Century Gothic" panose="020B0502020202020204" pitchFamily="34" charset="0"/>
                <a:cs typeface="Arial" pitchFamily="34" charset="0"/>
              </a:rPr>
              <a:t>– Terri Ventress, Senior Design Engineer, terri.ventress@okstate.edu</a:t>
            </a:r>
            <a:endParaRPr lang="en-US" sz="4000" dirty="0">
              <a:latin typeface="Century Gothic" panose="020B0502020202020204" pitchFamily="34" charset="0"/>
              <a:cs typeface="Arial" pitchFamily="34" charset="0"/>
            </a:endParaRPr>
          </a:p>
          <a:p>
            <a:pPr marL="522288" indent="-522288"/>
            <a:r>
              <a:rPr lang="en-US" sz="4000" b="1" dirty="0">
                <a:latin typeface="Century Gothic" panose="020B0502020202020204" pitchFamily="34" charset="0"/>
                <a:cs typeface="Arial" pitchFamily="34" charset="0"/>
              </a:rPr>
              <a:t>EDA</a:t>
            </a:r>
            <a:r>
              <a:rPr lang="en-US" sz="4000" dirty="0">
                <a:latin typeface="Century Gothic" panose="020B0502020202020204" pitchFamily="34" charset="0"/>
                <a:cs typeface="Arial" pitchFamily="34" charset="0"/>
              </a:rPr>
              <a:t> - Robert Taylor, Ph.D., NPDC </a:t>
            </a:r>
            <a:r>
              <a:rPr lang="en-US" sz="4000" dirty="0" smtClean="0">
                <a:latin typeface="Century Gothic" panose="020B0502020202020204" pitchFamily="34" charset="0"/>
                <a:cs typeface="Arial" pitchFamily="34" charset="0"/>
              </a:rPr>
              <a:t>Director</a:t>
            </a:r>
            <a:r>
              <a:rPr lang="en-US" sz="4000" dirty="0">
                <a:latin typeface="Century Gothic" panose="020B0502020202020204" pitchFamily="34" charset="0"/>
                <a:cs typeface="Arial" pitchFamily="34" charset="0"/>
              </a:rPr>
              <a:t>, robert.taylor@okstate.edu</a:t>
            </a:r>
            <a:endParaRPr lang="en-US" sz="4000" dirty="0" smtClean="0">
              <a:latin typeface="Century Gothic" panose="020B0502020202020204" pitchFamily="34" charset="0"/>
            </a:endParaRPr>
          </a:p>
          <a:p>
            <a:pPr marL="522288" indent="-522288"/>
            <a:endParaRPr lang="en-US" sz="4000" dirty="0">
              <a:latin typeface="Century Gothic" panose="020B0502020202020204" pitchFamily="34" charset="0"/>
            </a:endParaRPr>
          </a:p>
        </p:txBody>
      </p:sp>
      <p:sp>
        <p:nvSpPr>
          <p:cNvPr id="37" name="Text Placeholder 11"/>
          <p:cNvSpPr txBox="1">
            <a:spLocks/>
          </p:cNvSpPr>
          <p:nvPr/>
        </p:nvSpPr>
        <p:spPr>
          <a:xfrm>
            <a:off x="22503765" y="25562123"/>
            <a:ext cx="9552260" cy="5603677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/>
            <a:r>
              <a:rPr lang="en-US" sz="4000" dirty="0" smtClean="0">
                <a:latin typeface="Century Gothic" panose="020B0502020202020204" pitchFamily="34" charset="0"/>
              </a:rPr>
              <a:t>Company engagement period increased to 180 days.  The initially proposed 90 day time frame does not allow the client sufficient time to make the necessary business decisions.</a:t>
            </a:r>
            <a:endParaRPr lang="en-US" sz="4000" dirty="0">
              <a:latin typeface="Century Gothic" panose="020B0502020202020204" pitchFamily="34" charset="0"/>
            </a:endParaRPr>
          </a:p>
          <a:p>
            <a:pPr marL="571500" indent="-571500"/>
            <a:r>
              <a:rPr lang="en-US" sz="4000" dirty="0" smtClean="0">
                <a:latin typeface="Century Gothic" panose="020B0502020202020204" pitchFamily="34" charset="0"/>
              </a:rPr>
              <a:t>Difficulty in finding company employees suitable for the training proposed.</a:t>
            </a:r>
          </a:p>
          <a:p>
            <a:pPr marL="0" indent="0">
              <a:buNone/>
            </a:pPr>
            <a:endParaRPr lang="en-US" sz="4000" dirty="0" smtClean="0">
              <a:latin typeface="Century Gothic" panose="020B0502020202020204" pitchFamily="34" charset="0"/>
            </a:endParaRPr>
          </a:p>
        </p:txBody>
      </p:sp>
      <p:sp>
        <p:nvSpPr>
          <p:cNvPr id="38" name="Text Placeholder 8"/>
          <p:cNvSpPr txBox="1">
            <a:spLocks/>
          </p:cNvSpPr>
          <p:nvPr/>
        </p:nvSpPr>
        <p:spPr>
          <a:xfrm>
            <a:off x="33118107" y="7739532"/>
            <a:ext cx="9846687" cy="8338668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27038" indent="-427038"/>
            <a:r>
              <a:rPr lang="en-US" sz="4000" dirty="0">
                <a:latin typeface="Century Gothic" panose="020B0502020202020204" pitchFamily="34" charset="0"/>
              </a:rPr>
              <a:t>18 companies </a:t>
            </a:r>
            <a:r>
              <a:rPr lang="en-US" sz="4000" dirty="0" smtClean="0">
                <a:latin typeface="Century Gothic" panose="020B0502020202020204" pitchFamily="34" charset="0"/>
              </a:rPr>
              <a:t>engaged</a:t>
            </a:r>
          </a:p>
          <a:p>
            <a:pPr marL="427038" indent="-427038"/>
            <a:r>
              <a:rPr lang="en-US" sz="4000" dirty="0" smtClean="0">
                <a:latin typeface="Century Gothic" panose="020B0502020202020204" pitchFamily="34" charset="0"/>
              </a:rPr>
              <a:t>Six company projects completed</a:t>
            </a:r>
            <a:endParaRPr lang="en-US" sz="4000" dirty="0">
              <a:latin typeface="Century Gothic" panose="020B0502020202020204" pitchFamily="34" charset="0"/>
            </a:endParaRPr>
          </a:p>
          <a:p>
            <a:pPr marL="427038" indent="-427038"/>
            <a:r>
              <a:rPr lang="en-US" sz="4000" dirty="0">
                <a:latin typeface="Century Gothic" panose="020B0502020202020204" pitchFamily="34" charset="0"/>
              </a:rPr>
              <a:t>Capital investment:  $1,320,409</a:t>
            </a:r>
          </a:p>
          <a:p>
            <a:pPr marL="427038" indent="-427038"/>
            <a:r>
              <a:rPr lang="en-US" sz="4000" dirty="0">
                <a:latin typeface="Century Gothic" panose="020B0502020202020204" pitchFamily="34" charset="0"/>
              </a:rPr>
              <a:t>Unnecessary investments avoided: </a:t>
            </a:r>
            <a:r>
              <a:rPr lang="en-US" sz="4000" dirty="0" smtClean="0">
                <a:latin typeface="Century Gothic" panose="020B0502020202020204" pitchFamily="34" charset="0"/>
              </a:rPr>
              <a:t>$</a:t>
            </a:r>
            <a:r>
              <a:rPr lang="en-US" sz="4000" dirty="0">
                <a:latin typeface="Century Gothic" panose="020B0502020202020204" pitchFamily="34" charset="0"/>
              </a:rPr>
              <a:t>54,233</a:t>
            </a:r>
          </a:p>
          <a:p>
            <a:pPr marL="427038" indent="-427038"/>
            <a:r>
              <a:rPr lang="en-US" sz="4000" dirty="0">
                <a:latin typeface="Century Gothic" panose="020B0502020202020204" pitchFamily="34" charset="0"/>
              </a:rPr>
              <a:t>Cost savings: $14,356</a:t>
            </a:r>
          </a:p>
          <a:p>
            <a:pPr marL="427038" indent="-427038"/>
            <a:r>
              <a:rPr lang="en-US" sz="4000" dirty="0">
                <a:latin typeface="Century Gothic" panose="020B0502020202020204" pitchFamily="34" charset="0"/>
              </a:rPr>
              <a:t>Change </a:t>
            </a:r>
            <a:r>
              <a:rPr lang="en-US" sz="4000" dirty="0" smtClean="0">
                <a:latin typeface="Century Gothic" panose="020B0502020202020204" pitchFamily="34" charset="0"/>
              </a:rPr>
              <a:t>in </a:t>
            </a:r>
            <a:r>
              <a:rPr lang="en-US" sz="4000" dirty="0">
                <a:latin typeface="Century Gothic" panose="020B0502020202020204" pitchFamily="34" charset="0"/>
              </a:rPr>
              <a:t>sales:  $3,500,000</a:t>
            </a:r>
          </a:p>
          <a:p>
            <a:pPr marL="427038" indent="-427038"/>
            <a:r>
              <a:rPr lang="en-US" sz="4000" dirty="0">
                <a:latin typeface="Century Gothic" panose="020B0502020202020204" pitchFamily="34" charset="0"/>
              </a:rPr>
              <a:t>Jobs created:  </a:t>
            </a:r>
            <a:r>
              <a:rPr lang="en-US" sz="4000" dirty="0" smtClean="0">
                <a:latin typeface="Century Gothic" panose="020B0502020202020204" pitchFamily="34" charset="0"/>
              </a:rPr>
              <a:t>8</a:t>
            </a:r>
          </a:p>
          <a:p>
            <a:pPr marL="427038" indent="-427038"/>
            <a:r>
              <a:rPr lang="en-US" sz="4000" dirty="0" smtClean="0">
                <a:latin typeface="Century Gothic" panose="020B0502020202020204" pitchFamily="34" charset="0"/>
              </a:rPr>
              <a:t>5,709 hours invested in training young adults for the workforce</a:t>
            </a:r>
            <a:endParaRPr lang="en-US" sz="4000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US" sz="4000" dirty="0" smtClean="0">
              <a:latin typeface="Century Gothic" panose="020B0502020202020204" pitchFamily="34" charset="0"/>
            </a:endParaRPr>
          </a:p>
          <a:p>
            <a:endParaRPr lang="en-US" sz="4000" dirty="0">
              <a:latin typeface="Century Gothic" panose="020B0502020202020204" pitchFamily="34" charset="0"/>
            </a:endParaRPr>
          </a:p>
        </p:txBody>
      </p:sp>
      <p:sp>
        <p:nvSpPr>
          <p:cNvPr id="42" name="Text Placeholder 17"/>
          <p:cNvSpPr txBox="1">
            <a:spLocks/>
          </p:cNvSpPr>
          <p:nvPr/>
        </p:nvSpPr>
        <p:spPr>
          <a:xfrm>
            <a:off x="11539871" y="7924800"/>
            <a:ext cx="10056813" cy="6864384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74663" indent="-427038"/>
            <a:r>
              <a:rPr lang="en-US" sz="4000" dirty="0">
                <a:latin typeface="Century Gothic" panose="020B0502020202020204" pitchFamily="34" charset="0"/>
              </a:rPr>
              <a:t>Assess current </a:t>
            </a:r>
            <a:r>
              <a:rPr lang="en-US" sz="4000" dirty="0" smtClean="0">
                <a:latin typeface="Century Gothic" panose="020B0502020202020204" pitchFamily="34" charset="0"/>
              </a:rPr>
              <a:t>competency.</a:t>
            </a:r>
            <a:endParaRPr lang="en-US" sz="4000" dirty="0">
              <a:latin typeface="Century Gothic" panose="020B0502020202020204" pitchFamily="34" charset="0"/>
            </a:endParaRPr>
          </a:p>
          <a:p>
            <a:pPr marL="474663" indent="-427038"/>
            <a:r>
              <a:rPr lang="en-US" sz="4000" dirty="0">
                <a:latin typeface="Century Gothic" panose="020B0502020202020204" pitchFamily="34" charset="0"/>
              </a:rPr>
              <a:t>Reduce energy </a:t>
            </a:r>
            <a:r>
              <a:rPr lang="en-US" sz="4000" dirty="0" smtClean="0">
                <a:latin typeface="Century Gothic" panose="020B0502020202020204" pitchFamily="34" charset="0"/>
              </a:rPr>
              <a:t>use. </a:t>
            </a:r>
            <a:endParaRPr lang="en-US" sz="4000" dirty="0">
              <a:latin typeface="Century Gothic" panose="020B0502020202020204" pitchFamily="34" charset="0"/>
            </a:endParaRPr>
          </a:p>
          <a:p>
            <a:pPr marL="474663" indent="-427038"/>
            <a:r>
              <a:rPr lang="en-US" sz="4000" dirty="0">
                <a:latin typeface="Century Gothic" panose="020B0502020202020204" pitchFamily="34" charset="0"/>
              </a:rPr>
              <a:t>Improve manufacturing </a:t>
            </a:r>
            <a:r>
              <a:rPr lang="en-US" sz="4000" dirty="0" smtClean="0">
                <a:latin typeface="Century Gothic" panose="020B0502020202020204" pitchFamily="34" charset="0"/>
              </a:rPr>
              <a:t>processes.</a:t>
            </a:r>
            <a:endParaRPr lang="en-US" sz="4000" dirty="0">
              <a:latin typeface="Century Gothic" panose="020B0502020202020204" pitchFamily="34" charset="0"/>
            </a:endParaRPr>
          </a:p>
          <a:p>
            <a:pPr marL="474663" indent="-427038"/>
            <a:r>
              <a:rPr lang="en-US" sz="4000" dirty="0">
                <a:latin typeface="Century Gothic" panose="020B0502020202020204" pitchFamily="34" charset="0"/>
              </a:rPr>
              <a:t>Innovate product </a:t>
            </a:r>
            <a:r>
              <a:rPr lang="en-US" sz="4000" dirty="0" smtClean="0">
                <a:latin typeface="Century Gothic" panose="020B0502020202020204" pitchFamily="34" charset="0"/>
              </a:rPr>
              <a:t>lines.</a:t>
            </a:r>
            <a:endParaRPr lang="en-US" sz="4000" dirty="0">
              <a:latin typeface="Century Gothic" panose="020B0502020202020204" pitchFamily="34" charset="0"/>
            </a:endParaRPr>
          </a:p>
          <a:p>
            <a:pPr marL="474663" indent="-427038"/>
            <a:r>
              <a:rPr lang="en-US" sz="4000" dirty="0">
                <a:latin typeface="Century Gothic" panose="020B0502020202020204" pitchFamily="34" charset="0"/>
              </a:rPr>
              <a:t>Train a diverse </a:t>
            </a:r>
            <a:r>
              <a:rPr lang="en-US" sz="4000" dirty="0" smtClean="0">
                <a:latin typeface="Century Gothic" panose="020B0502020202020204" pitchFamily="34" charset="0"/>
              </a:rPr>
              <a:t>workforce.</a:t>
            </a:r>
            <a:endParaRPr lang="en-US" sz="4000" dirty="0">
              <a:latin typeface="Century Gothic" panose="020B0502020202020204" pitchFamily="34" charset="0"/>
            </a:endParaRPr>
          </a:p>
          <a:p>
            <a:pPr marL="474663" indent="-427038"/>
            <a:r>
              <a:rPr lang="en-US" sz="4000" dirty="0">
                <a:latin typeface="Century Gothic" panose="020B0502020202020204" pitchFamily="34" charset="0"/>
              </a:rPr>
              <a:t>Manage financial consequences and </a:t>
            </a:r>
            <a:r>
              <a:rPr lang="en-US" sz="4000" dirty="0" smtClean="0">
                <a:latin typeface="Century Gothic" panose="020B0502020202020204" pitchFamily="34" charset="0"/>
              </a:rPr>
              <a:t>outcomes.</a:t>
            </a:r>
            <a:endParaRPr lang="en-US" sz="4000" dirty="0">
              <a:latin typeface="Century Gothic" panose="020B0502020202020204" pitchFamily="34" charset="0"/>
            </a:endParaRPr>
          </a:p>
          <a:p>
            <a:pPr marL="474663" indent="-427038"/>
            <a:r>
              <a:rPr lang="en-US" sz="4000" dirty="0">
                <a:latin typeface="Century Gothic" panose="020B0502020202020204" pitchFamily="34" charset="0"/>
              </a:rPr>
              <a:t>Identify and meet the needs of </a:t>
            </a:r>
            <a:r>
              <a:rPr lang="en-US" sz="4000" dirty="0" smtClean="0">
                <a:latin typeface="Century Gothic" panose="020B0502020202020204" pitchFamily="34" charset="0"/>
              </a:rPr>
              <a:t>customers </a:t>
            </a:r>
            <a:r>
              <a:rPr lang="en-US" sz="4000" dirty="0">
                <a:latin typeface="Century Gothic" panose="020B0502020202020204" pitchFamily="34" charset="0"/>
              </a:rPr>
              <a:t>and </a:t>
            </a:r>
            <a:r>
              <a:rPr lang="en-US" sz="4000" dirty="0" smtClean="0">
                <a:latin typeface="Century Gothic" panose="020B0502020202020204" pitchFamily="34" charset="0"/>
              </a:rPr>
              <a:t>markets.</a:t>
            </a:r>
            <a:endParaRPr lang="en-US" sz="4000" dirty="0">
              <a:latin typeface="Century Gothic" panose="020B0502020202020204" pitchFamily="34" charset="0"/>
            </a:endParaRPr>
          </a:p>
        </p:txBody>
      </p:sp>
      <p:sp>
        <p:nvSpPr>
          <p:cNvPr id="39" name="Text Placeholder 2"/>
          <p:cNvSpPr txBox="1">
            <a:spLocks/>
          </p:cNvSpPr>
          <p:nvPr/>
        </p:nvSpPr>
        <p:spPr>
          <a:xfrm>
            <a:off x="22265639" y="6478252"/>
            <a:ext cx="10310179" cy="1504388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50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Goals and Impacts</a:t>
            </a:r>
            <a:endParaRPr lang="en-US" sz="50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4" name="Text Placeholder 1"/>
          <p:cNvSpPr txBox="1">
            <a:spLocks/>
          </p:cNvSpPr>
          <p:nvPr/>
        </p:nvSpPr>
        <p:spPr>
          <a:xfrm>
            <a:off x="22388670" y="8063553"/>
            <a:ext cx="10056813" cy="15787047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l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tx1"/>
                </a:solidFill>
                <a:latin typeface="Century Gothic" panose="020B0502020202020204" pitchFamily="34" charset="0"/>
              </a:rPr>
              <a:t>Foster growth and job creation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tx1"/>
                </a:solidFill>
                <a:latin typeface="Century Gothic" panose="020B0502020202020204" pitchFamily="34" charset="0"/>
              </a:rPr>
              <a:t>Develop a skilled and diverse </a:t>
            </a:r>
            <a:r>
              <a:rPr lang="en-US" sz="4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workforce.</a:t>
            </a:r>
            <a:endParaRPr lang="en-US" sz="40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tx1"/>
                </a:solidFill>
                <a:latin typeface="Century Gothic" panose="020B0502020202020204" pitchFamily="34" charset="0"/>
              </a:rPr>
              <a:t>Increase use of  advanced </a:t>
            </a:r>
            <a:r>
              <a:rPr lang="en-US" sz="4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manufacturing technologies.</a:t>
            </a:r>
            <a:endParaRPr lang="en-US" sz="40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tx1"/>
                </a:solidFill>
                <a:latin typeface="Century Gothic" panose="020B0502020202020204" pitchFamily="34" charset="0"/>
              </a:rPr>
              <a:t>Expand to increase </a:t>
            </a:r>
            <a:r>
              <a:rPr lang="en-US" sz="4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competitiveness.</a:t>
            </a:r>
            <a:endParaRPr lang="en-US" sz="40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tx1"/>
                </a:solidFill>
                <a:latin typeface="Century Gothic" panose="020B0502020202020204" pitchFamily="34" charset="0"/>
              </a:rPr>
              <a:t>Leverage and expand collaborative </a:t>
            </a:r>
            <a:r>
              <a:rPr lang="en-US" sz="4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research </a:t>
            </a:r>
            <a:r>
              <a:rPr lang="en-US" sz="4000" dirty="0">
                <a:solidFill>
                  <a:schemeClr val="tx1"/>
                </a:solidFill>
                <a:latin typeface="Century Gothic" panose="020B0502020202020204" pitchFamily="34" charset="0"/>
              </a:rPr>
              <a:t>and </a:t>
            </a:r>
            <a:r>
              <a:rPr lang="en-US" sz="4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development.</a:t>
            </a:r>
            <a:endParaRPr lang="en-US" sz="40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tx1"/>
                </a:solidFill>
                <a:latin typeface="Century Gothic" panose="020B0502020202020204" pitchFamily="34" charset="0"/>
              </a:rPr>
              <a:t>Accelerate commercialization of </a:t>
            </a:r>
            <a:r>
              <a:rPr lang="en-US" sz="4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technologies </a:t>
            </a:r>
            <a:r>
              <a:rPr lang="en-US" sz="4000" dirty="0">
                <a:solidFill>
                  <a:schemeClr val="tx1"/>
                </a:solidFill>
                <a:latin typeface="Century Gothic" panose="020B0502020202020204" pitchFamily="34" charset="0"/>
              </a:rPr>
              <a:t>for advanced </a:t>
            </a:r>
            <a:r>
              <a:rPr lang="en-US" sz="4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manufacturing needs.</a:t>
            </a:r>
            <a:endParaRPr lang="en-US" sz="40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tx1"/>
                </a:solidFill>
                <a:latin typeface="Century Gothic" panose="020B0502020202020204" pitchFamily="34" charset="0"/>
              </a:rPr>
              <a:t>Support testing of new products and </a:t>
            </a:r>
            <a:r>
              <a:rPr lang="en-US" sz="4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processes.</a:t>
            </a:r>
            <a:endParaRPr lang="en-US" sz="40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tx1"/>
                </a:solidFill>
                <a:latin typeface="Century Gothic" panose="020B0502020202020204" pitchFamily="34" charset="0"/>
              </a:rPr>
              <a:t>Increase exports, repatriate jobs back </a:t>
            </a:r>
            <a:r>
              <a:rPr lang="en-US" sz="4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to </a:t>
            </a:r>
            <a:r>
              <a:rPr lang="en-US" sz="4000" dirty="0">
                <a:solidFill>
                  <a:schemeClr val="tx1"/>
                </a:solidFill>
                <a:latin typeface="Century Gothic" panose="020B0502020202020204" pitchFamily="34" charset="0"/>
              </a:rPr>
              <a:t>the U.S</a:t>
            </a:r>
            <a:r>
              <a:rPr lang="en-US" sz="4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40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r>
              <a:rPr lang="en-US" sz="4000" dirty="0">
                <a:solidFill>
                  <a:schemeClr val="tx1"/>
                </a:solidFill>
                <a:latin typeface="Century Gothic" panose="020B0502020202020204" pitchFamily="34" charset="0"/>
              </a:rPr>
              <a:t>Year 1: </a:t>
            </a:r>
            <a:r>
              <a:rPr lang="en-US" sz="4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Twelve companies engaged; six company projects completed.</a:t>
            </a:r>
          </a:p>
          <a:p>
            <a:endParaRPr lang="en-US" sz="4000" dirty="0" smtClean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r>
              <a:rPr lang="en-US" sz="4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Year </a:t>
            </a:r>
            <a:r>
              <a:rPr lang="en-US" sz="4000" dirty="0">
                <a:solidFill>
                  <a:schemeClr val="tx1"/>
                </a:solidFill>
                <a:latin typeface="Century Gothic" panose="020B0502020202020204" pitchFamily="34" charset="0"/>
              </a:rPr>
              <a:t>2: </a:t>
            </a:r>
            <a:r>
              <a:rPr lang="en-US" sz="4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Six companies engaged; six additional companies to engage.</a:t>
            </a:r>
          </a:p>
          <a:p>
            <a:endParaRPr lang="en-US" sz="40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r>
              <a:rPr lang="en-US" sz="4000" dirty="0">
                <a:solidFill>
                  <a:schemeClr val="tx1"/>
                </a:solidFill>
                <a:latin typeface="Century Gothic" panose="020B0502020202020204" pitchFamily="34" charset="0"/>
              </a:rPr>
              <a:t>Year 3: </a:t>
            </a:r>
            <a:r>
              <a:rPr lang="en-US" sz="4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Twelve additional companies to engage.</a:t>
            </a:r>
            <a:endParaRPr lang="en-US" sz="40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endParaRPr lang="en-US" sz="4000" dirty="0" smtClean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024393" y="17884120"/>
            <a:ext cx="9854909" cy="60426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4000" b="1" dirty="0">
                <a:latin typeface="Century Gothic" panose="020B0502020202020204" pitchFamily="34" charset="0"/>
              </a:rPr>
              <a:t>NIST</a:t>
            </a:r>
            <a:r>
              <a:rPr lang="en-US" sz="4000" dirty="0">
                <a:latin typeface="Century Gothic" panose="020B0502020202020204" pitchFamily="34" charset="0"/>
              </a:rPr>
              <a:t> - Provide technical assistance, make program introductions, assist with communications between the client and technical support staff.</a:t>
            </a:r>
          </a:p>
          <a:p>
            <a:r>
              <a:rPr lang="en-US" sz="4000" b="1" dirty="0">
                <a:latin typeface="Century Gothic" panose="020B0502020202020204" pitchFamily="34" charset="0"/>
              </a:rPr>
              <a:t>SBA</a:t>
            </a:r>
            <a:r>
              <a:rPr lang="en-US" sz="4000" dirty="0">
                <a:latin typeface="Century Gothic" panose="020B0502020202020204" pitchFamily="34" charset="0"/>
              </a:rPr>
              <a:t> - Business position or market analysis for small oil or natural gas supply chain manufacturing businesses</a:t>
            </a:r>
          </a:p>
          <a:p>
            <a:r>
              <a:rPr lang="en-US" sz="4000" b="1" dirty="0">
                <a:latin typeface="Century Gothic" panose="020B0502020202020204" pitchFamily="34" charset="0"/>
              </a:rPr>
              <a:t>DOL</a:t>
            </a:r>
            <a:r>
              <a:rPr lang="en-US" sz="4000" dirty="0">
                <a:latin typeface="Century Gothic" panose="020B0502020202020204" pitchFamily="34" charset="0"/>
              </a:rPr>
              <a:t> - Develop training programs that enhance the manufacturing skill set for engaged clients.  Provide the necessary training for oil and natural gas manufacturing clients.</a:t>
            </a:r>
          </a:p>
          <a:p>
            <a:r>
              <a:rPr lang="en-US" sz="4000" b="1" dirty="0">
                <a:latin typeface="Century Gothic" panose="020B0502020202020204" pitchFamily="34" charset="0"/>
              </a:rPr>
              <a:t>DOE</a:t>
            </a:r>
            <a:r>
              <a:rPr lang="en-US" sz="4000" dirty="0">
                <a:latin typeface="Century Gothic" panose="020B0502020202020204" pitchFamily="34" charset="0"/>
              </a:rPr>
              <a:t> - Assist in implementation of advanced manufacturing technologies, provide energy audits and plant layout designs for oil and natural gas manufacturing clients.</a:t>
            </a:r>
          </a:p>
          <a:p>
            <a:r>
              <a:rPr lang="en-US" sz="4000" b="1" dirty="0">
                <a:latin typeface="Century Gothic" panose="020B0502020202020204" pitchFamily="34" charset="0"/>
              </a:rPr>
              <a:t>EDA</a:t>
            </a:r>
            <a:r>
              <a:rPr lang="en-US" sz="4000" dirty="0">
                <a:latin typeface="Century Gothic" panose="020B0502020202020204" pitchFamily="34" charset="0"/>
              </a:rPr>
              <a:t> - Technical assistance with the introduction of new products or processes or the upgrade of the manufacturing process for existing products or processes</a:t>
            </a:r>
          </a:p>
        </p:txBody>
      </p:sp>
      <p:sp>
        <p:nvSpPr>
          <p:cNvPr id="45" name="Text Placeholder 15"/>
          <p:cNvSpPr txBox="1">
            <a:spLocks/>
          </p:cNvSpPr>
          <p:nvPr/>
        </p:nvSpPr>
        <p:spPr>
          <a:xfrm>
            <a:off x="33208360" y="15941467"/>
            <a:ext cx="9668036" cy="7070933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1038" indent="-681038"/>
            <a:r>
              <a:rPr lang="en-US" sz="4000" dirty="0" smtClean="0">
                <a:latin typeface="Century Gothic" panose="020B0502020202020204" pitchFamily="34" charset="0"/>
                <a:cs typeface="Arial" pitchFamily="34" charset="0"/>
              </a:rPr>
              <a:t>Introduction of a pay-for-service program to support program continuation.</a:t>
            </a:r>
          </a:p>
          <a:p>
            <a:pPr marL="681038" indent="-681038"/>
            <a:r>
              <a:rPr lang="en-US" sz="4000" dirty="0" smtClean="0">
                <a:latin typeface="Century Gothic" panose="020B0502020202020204" pitchFamily="34" charset="0"/>
                <a:cs typeface="Arial" pitchFamily="34" charset="0"/>
              </a:rPr>
              <a:t>Partner </a:t>
            </a:r>
            <a:r>
              <a:rPr lang="en-US" sz="4000" dirty="0">
                <a:latin typeface="Century Gothic" panose="020B0502020202020204" pitchFamily="34" charset="0"/>
                <a:cs typeface="Arial" pitchFamily="34" charset="0"/>
              </a:rPr>
              <a:t>commitments</a:t>
            </a:r>
          </a:p>
          <a:p>
            <a:pPr marL="681038" indent="-681038"/>
            <a:r>
              <a:rPr lang="en-US" sz="4000" dirty="0" smtClean="0">
                <a:latin typeface="Century Gothic" panose="020B0502020202020204" pitchFamily="34" charset="0"/>
                <a:cs typeface="Arial" pitchFamily="34" charset="0"/>
              </a:rPr>
              <a:t>Searching for additional funding streams to continue program activities and allow expansion to the rest of the state.</a:t>
            </a:r>
            <a:endParaRPr lang="en-US" sz="4000" dirty="0">
              <a:latin typeface="Century Gothic" panose="020B0502020202020204" pitchFamily="34" charset="0"/>
              <a:cs typeface="Arial" pitchFamily="34" charset="0"/>
            </a:endParaRPr>
          </a:p>
          <a:p>
            <a:pPr marL="681038" indent="-681038"/>
            <a:r>
              <a:rPr lang="en-US" sz="4000" dirty="0" smtClean="0">
                <a:latin typeface="Century Gothic" panose="020B0502020202020204" pitchFamily="34" charset="0"/>
                <a:cs typeface="Arial" pitchFamily="34" charset="0"/>
              </a:rPr>
              <a:t>Working with state based economic development entities to provide additional support.</a:t>
            </a:r>
            <a:endParaRPr lang="en-US" sz="4000" dirty="0">
              <a:latin typeface="Century Gothic" panose="020B0502020202020204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sz="4000" i="1" dirty="0" smtClean="0">
              <a:latin typeface="Century Gothic" panose="020B0502020202020204" pitchFamily="34" charset="0"/>
            </a:endParaRPr>
          </a:p>
          <a:p>
            <a:pPr lvl="1"/>
            <a:endParaRPr lang="en-US" sz="4000" dirty="0">
              <a:latin typeface="Century Gothic" panose="020B0502020202020204" pitchFamily="34" charset="0"/>
            </a:endParaRPr>
          </a:p>
        </p:txBody>
      </p:sp>
      <p:sp>
        <p:nvSpPr>
          <p:cNvPr id="41" name="Text Placeholder 2"/>
          <p:cNvSpPr txBox="1">
            <a:spLocks/>
          </p:cNvSpPr>
          <p:nvPr/>
        </p:nvSpPr>
        <p:spPr>
          <a:xfrm>
            <a:off x="32946025" y="14554311"/>
            <a:ext cx="10106975" cy="1676289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50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Continuity Plans</a:t>
            </a:r>
            <a:endParaRPr lang="en-US" sz="50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35" name="Text Placeholder 2"/>
          <p:cNvSpPr txBox="1">
            <a:spLocks/>
          </p:cNvSpPr>
          <p:nvPr/>
        </p:nvSpPr>
        <p:spPr>
          <a:xfrm>
            <a:off x="33118108" y="23141234"/>
            <a:ext cx="10048875" cy="861766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50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Team Contact Information</a:t>
            </a:r>
            <a:endParaRPr lang="en-US" sz="50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382000" y="918230"/>
            <a:ext cx="27660600" cy="38061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500" b="1" baseline="30000" dirty="0">
                <a:latin typeface="Century Gothic" panose="020B0502020202020204" pitchFamily="34" charset="0"/>
              </a:rPr>
              <a:t>Manufacturing Improvement Program for the </a:t>
            </a:r>
          </a:p>
          <a:p>
            <a:pPr algn="ctr"/>
            <a:r>
              <a:rPr lang="en-US" sz="11500" b="1" baseline="30000" dirty="0">
                <a:latin typeface="Century Gothic" panose="020B0502020202020204" pitchFamily="34" charset="0"/>
              </a:rPr>
              <a:t>Oil and Gas Industry Supply Chain and Marketing Cluster</a:t>
            </a:r>
          </a:p>
          <a:p>
            <a:pPr algn="ctr"/>
            <a:r>
              <a:rPr lang="en-US" sz="6600" b="1" baseline="30000" dirty="0" smtClean="0">
                <a:latin typeface="Century Gothic" panose="020B0502020202020204" pitchFamily="34" charset="0"/>
              </a:rPr>
              <a:t>EDA</a:t>
            </a:r>
            <a:r>
              <a:rPr lang="en-US" sz="6600" b="1" baseline="30000" dirty="0">
                <a:latin typeface="Century Gothic" panose="020B0502020202020204" pitchFamily="34" charset="0"/>
              </a:rPr>
              <a:t>, NIST, DOE, ETA, SBA</a:t>
            </a:r>
            <a:endParaRPr lang="en-US" sz="6600" baseline="30000" dirty="0">
              <a:latin typeface="Century Gothic" panose="020B0502020202020204" pitchFamily="34" charset="0"/>
            </a:endParaRPr>
          </a:p>
          <a:p>
            <a:pPr algn="ctr"/>
            <a:r>
              <a:rPr lang="en-US" sz="6600" baseline="30000" dirty="0" smtClean="0">
                <a:latin typeface="Century Gothic" panose="020B0502020202020204" pitchFamily="34" charset="0"/>
              </a:rPr>
              <a:t>Stillwater</a:t>
            </a:r>
            <a:r>
              <a:rPr lang="en-US" sz="6600" baseline="30000" dirty="0">
                <a:latin typeface="Century Gothic" panose="020B0502020202020204" pitchFamily="34" charset="0"/>
              </a:rPr>
              <a:t>, Oklahoma</a:t>
            </a:r>
          </a:p>
        </p:txBody>
      </p:sp>
      <p:pic>
        <p:nvPicPr>
          <p:cNvPr id="1026" name="Picture 2" descr="T:\Research\NPDC\Interns\Lori\display\AMJIAC poster\Logo-words2.ep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914650"/>
            <a:ext cx="6324600" cy="18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835775" y="8490766"/>
            <a:ext cx="9923819" cy="3418099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en-US" sz="4000" dirty="0">
                <a:latin typeface="Century Gothic" panose="020B0502020202020204" pitchFamily="34" charset="0"/>
              </a:rPr>
              <a:t>Small- to medium-sized oil and gas industry manufacturers located within 44 low-income Oklahoma counties </a:t>
            </a:r>
          </a:p>
        </p:txBody>
      </p:sp>
      <p:pic>
        <p:nvPicPr>
          <p:cNvPr id="8" name="Picture 4" descr="T:\Research\NPDC\Interns\Lori\display\eligible-county-map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485" y="10619815"/>
            <a:ext cx="9382315" cy="5458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T:\Research\NPDC\NPDC\Logos &amp; Materials &amp; Templates\Outside Company Logos\Manufacturing Alliance\Gusty-Horizontal-Color.ep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71200" y="2984500"/>
            <a:ext cx="5791200" cy="196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Text Placeholder 17"/>
          <p:cNvSpPr txBox="1">
            <a:spLocks/>
          </p:cNvSpPr>
          <p:nvPr/>
        </p:nvSpPr>
        <p:spPr>
          <a:xfrm>
            <a:off x="11587675" y="16605216"/>
            <a:ext cx="10056813" cy="6864384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4175" indent="-384175"/>
            <a:r>
              <a:rPr lang="en-US" sz="4000" dirty="0">
                <a:latin typeface="Century Gothic" panose="020B0502020202020204" pitchFamily="34" charset="0"/>
              </a:rPr>
              <a:t>Identify clients and facilitate </a:t>
            </a:r>
            <a:r>
              <a:rPr lang="en-US" sz="4000" dirty="0" smtClean="0">
                <a:latin typeface="Century Gothic" panose="020B0502020202020204" pitchFamily="34" charset="0"/>
              </a:rPr>
              <a:t>communication</a:t>
            </a:r>
            <a:r>
              <a:rPr lang="en-US" sz="4000" dirty="0">
                <a:latin typeface="Century Gothic" panose="020B0502020202020204" pitchFamily="34" charset="0"/>
              </a:rPr>
              <a:t>, organization and </a:t>
            </a:r>
            <a:r>
              <a:rPr lang="en-US" sz="4000" dirty="0" smtClean="0">
                <a:latin typeface="Century Gothic" panose="020B0502020202020204" pitchFamily="34" charset="0"/>
              </a:rPr>
              <a:t>reporting.</a:t>
            </a:r>
            <a:endParaRPr lang="en-US" sz="4000" dirty="0">
              <a:latin typeface="Century Gothic" panose="020B0502020202020204" pitchFamily="34" charset="0"/>
            </a:endParaRPr>
          </a:p>
          <a:p>
            <a:pPr marL="384175" indent="-384175"/>
            <a:r>
              <a:rPr lang="en-US" sz="4000" dirty="0">
                <a:latin typeface="Century Gothic" panose="020B0502020202020204" pitchFamily="34" charset="0"/>
              </a:rPr>
              <a:t>Conduct energy audit, process and </a:t>
            </a:r>
            <a:r>
              <a:rPr lang="en-US" sz="4000" dirty="0" smtClean="0">
                <a:latin typeface="Century Gothic" panose="020B0502020202020204" pitchFamily="34" charset="0"/>
              </a:rPr>
              <a:t>facility analysis.</a:t>
            </a:r>
            <a:endParaRPr lang="en-US" sz="4000" dirty="0">
              <a:latin typeface="Century Gothic" panose="020B0502020202020204" pitchFamily="34" charset="0"/>
            </a:endParaRPr>
          </a:p>
          <a:p>
            <a:pPr marL="384175" indent="-384175"/>
            <a:r>
              <a:rPr lang="en-US" sz="4000" dirty="0">
                <a:latin typeface="Century Gothic" panose="020B0502020202020204" pitchFamily="34" charset="0"/>
              </a:rPr>
              <a:t>Analyze business and market </a:t>
            </a:r>
            <a:r>
              <a:rPr lang="en-US" sz="4000" dirty="0" smtClean="0">
                <a:latin typeface="Century Gothic" panose="020B0502020202020204" pitchFamily="34" charset="0"/>
              </a:rPr>
              <a:t>potential.</a:t>
            </a:r>
            <a:endParaRPr lang="en-US" sz="4000" dirty="0">
              <a:latin typeface="Century Gothic" panose="020B0502020202020204" pitchFamily="34" charset="0"/>
            </a:endParaRPr>
          </a:p>
          <a:p>
            <a:pPr marL="384175" indent="-384175"/>
            <a:r>
              <a:rPr lang="en-US" sz="4000" dirty="0">
                <a:latin typeface="Century Gothic" panose="020B0502020202020204" pitchFamily="34" charset="0"/>
              </a:rPr>
              <a:t>Train employees for the use of </a:t>
            </a:r>
            <a:r>
              <a:rPr lang="en-US" sz="4000" dirty="0" smtClean="0">
                <a:latin typeface="Century Gothic" panose="020B0502020202020204" pitchFamily="34" charset="0"/>
              </a:rPr>
              <a:t>advanced </a:t>
            </a:r>
            <a:r>
              <a:rPr lang="en-US" sz="4000" dirty="0">
                <a:latin typeface="Century Gothic" panose="020B0502020202020204" pitchFamily="34" charset="0"/>
              </a:rPr>
              <a:t>manufacturing processes </a:t>
            </a:r>
            <a:r>
              <a:rPr lang="en-US" sz="4000" dirty="0" smtClean="0">
                <a:latin typeface="Century Gothic" panose="020B0502020202020204" pitchFamily="34" charset="0"/>
              </a:rPr>
              <a:t>and </a:t>
            </a:r>
            <a:r>
              <a:rPr lang="en-US" sz="4000" dirty="0">
                <a:latin typeface="Century Gothic" panose="020B0502020202020204" pitchFamily="34" charset="0"/>
              </a:rPr>
              <a:t>design </a:t>
            </a:r>
            <a:r>
              <a:rPr lang="en-US" sz="4000" dirty="0" smtClean="0">
                <a:latin typeface="Century Gothic" panose="020B0502020202020204" pitchFamily="34" charset="0"/>
              </a:rPr>
              <a:t>tools.</a:t>
            </a:r>
            <a:endParaRPr lang="en-US" sz="4000" dirty="0">
              <a:latin typeface="Century Gothic" panose="020B0502020202020204" pitchFamily="34" charset="0"/>
            </a:endParaRPr>
          </a:p>
          <a:p>
            <a:pPr marL="384175" indent="-384175"/>
            <a:r>
              <a:rPr lang="en-US" sz="4000" dirty="0">
                <a:latin typeface="Century Gothic" panose="020B0502020202020204" pitchFamily="34" charset="0"/>
              </a:rPr>
              <a:t>Redesign current products and </a:t>
            </a:r>
            <a:r>
              <a:rPr lang="en-US" sz="4000" dirty="0" smtClean="0">
                <a:latin typeface="Century Gothic" panose="020B0502020202020204" pitchFamily="34" charset="0"/>
              </a:rPr>
              <a:t>create </a:t>
            </a:r>
            <a:r>
              <a:rPr lang="en-US" sz="4000" dirty="0">
                <a:latin typeface="Century Gothic" panose="020B0502020202020204" pitchFamily="34" charset="0"/>
              </a:rPr>
              <a:t>new product development for </a:t>
            </a:r>
            <a:r>
              <a:rPr lang="en-US" sz="4000" dirty="0" smtClean="0">
                <a:latin typeface="Century Gothic" panose="020B0502020202020204" pitchFamily="34" charset="0"/>
              </a:rPr>
              <a:t>manufacturing.</a:t>
            </a:r>
          </a:p>
          <a:p>
            <a:pPr marL="384175" indent="-384175"/>
            <a:r>
              <a:rPr lang="en-US" sz="4000" dirty="0">
                <a:latin typeface="Century Gothic" panose="020B0502020202020204" pitchFamily="34" charset="0"/>
              </a:rPr>
              <a:t>C</a:t>
            </a:r>
            <a:r>
              <a:rPr lang="en-US" sz="4000" dirty="0" smtClean="0">
                <a:latin typeface="Century Gothic" panose="020B0502020202020204" pitchFamily="34" charset="0"/>
              </a:rPr>
              <a:t>ompleted a new facility layout and designed additional support equipment.</a:t>
            </a:r>
          </a:p>
          <a:p>
            <a:pPr marL="384175" indent="-384175"/>
            <a:r>
              <a:rPr lang="en-US" sz="4000" dirty="0">
                <a:latin typeface="Century Gothic" panose="020B0502020202020204" pitchFamily="34" charset="0"/>
              </a:rPr>
              <a:t>C</a:t>
            </a:r>
            <a:r>
              <a:rPr lang="en-US" sz="4000" dirty="0" smtClean="0">
                <a:latin typeface="Century Gothic" panose="020B0502020202020204" pitchFamily="34" charset="0"/>
              </a:rPr>
              <a:t>ompleted the automation of a melting and pouring process.</a:t>
            </a:r>
          </a:p>
          <a:p>
            <a:pPr marL="384175" indent="-384175"/>
            <a:r>
              <a:rPr lang="en-US" sz="4000" dirty="0" smtClean="0">
                <a:latin typeface="Century Gothic" panose="020B0502020202020204" pitchFamily="34" charset="0"/>
              </a:rPr>
              <a:t>Designed a new plastics casting process.</a:t>
            </a:r>
          </a:p>
          <a:p>
            <a:pPr marL="384175" indent="-384175"/>
            <a:r>
              <a:rPr lang="en-US" sz="4000" dirty="0" smtClean="0">
                <a:latin typeface="Century Gothic" panose="020B0502020202020204" pitchFamily="34" charset="0"/>
              </a:rPr>
              <a:t>Completed new product or process business analysis for several companies. </a:t>
            </a:r>
            <a:r>
              <a:rPr lang="en-US" sz="4000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/>
            </a:r>
            <a:br>
              <a:rPr lang="en-US" sz="4000" dirty="0" smtClean="0">
                <a:solidFill>
                  <a:srgbClr val="FF0000"/>
                </a:solidFill>
                <a:latin typeface="Century Gothic" panose="020B0502020202020204" pitchFamily="34" charset="0"/>
              </a:rPr>
            </a:br>
            <a:endParaRPr lang="en-US" sz="40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970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PAcceleratorMeet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MEPAcceleratorMeeting</Template>
  <TotalTime>16244</TotalTime>
  <Words>582</Words>
  <Application>Microsoft Office PowerPoint</Application>
  <PresentationFormat>Custom</PresentationFormat>
  <Paragraphs>70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MEPAcceleratorMeeting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ssti41</dc:creator>
  <cp:lastModifiedBy>ruth</cp:lastModifiedBy>
  <cp:revision>88</cp:revision>
  <cp:lastPrinted>2014-06-03T19:12:39Z</cp:lastPrinted>
  <dcterms:created xsi:type="dcterms:W3CDTF">2012-12-03T15:42:35Z</dcterms:created>
  <dcterms:modified xsi:type="dcterms:W3CDTF">2014-06-12T17:50:01Z</dcterms:modified>
</cp:coreProperties>
</file>