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69" autoAdjust="0"/>
    <p:restoredTop sz="99827" autoAdjust="0"/>
  </p:normalViewPr>
  <p:slideViewPr>
    <p:cSldViewPr>
      <p:cViewPr>
        <p:scale>
          <a:sx n="25" d="100"/>
          <a:sy n="25" d="100"/>
        </p:scale>
        <p:origin x="-42" y="8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3A647F-8686-40CF-A747-DA5F927FD886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4EC907-F0DA-44E2-9251-CE68812FB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67383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347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0215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6953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3691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04300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71684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39067" algn="l" defTabSz="2934767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EC907-F0DA-44E2-9251-CE68812FB8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6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2"/>
            <a:ext cx="30723840" cy="8412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67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3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02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6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3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0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1432563"/>
            <a:ext cx="47404018" cy="305866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1432563"/>
            <a:ext cx="141480542" cy="305866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59"/>
          </a:xfrm>
        </p:spPr>
        <p:txBody>
          <a:bodyPr anchor="t"/>
          <a:lstStyle>
            <a:lvl1pPr algn="l">
              <a:defRPr sz="1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7"/>
            <a:ext cx="37307520" cy="7200898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6738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34767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0215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6953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3691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043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7168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390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8366762"/>
            <a:ext cx="94442280" cy="2365248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0"/>
            <a:ext cx="19392902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399"/>
            <a:ext cx="19392902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0"/>
            <a:ext cx="19400520" cy="3070859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67383" indent="0">
              <a:buNone/>
              <a:defRPr sz="6400" b="1"/>
            </a:lvl2pPr>
            <a:lvl3pPr marL="2934767" indent="0">
              <a:buNone/>
              <a:defRPr sz="5800" b="1"/>
            </a:lvl3pPr>
            <a:lvl4pPr marL="4402150" indent="0">
              <a:buNone/>
              <a:defRPr sz="5100" b="1"/>
            </a:lvl4pPr>
            <a:lvl5pPr marL="5869534" indent="0">
              <a:buNone/>
              <a:defRPr sz="5100" b="1"/>
            </a:lvl5pPr>
            <a:lvl6pPr marL="7336917" indent="0">
              <a:buNone/>
              <a:defRPr sz="5100" b="1"/>
            </a:lvl6pPr>
            <a:lvl7pPr marL="8804300" indent="0">
              <a:buNone/>
              <a:defRPr sz="5100" b="1"/>
            </a:lvl7pPr>
            <a:lvl8pPr marL="10271684" indent="0">
              <a:buNone/>
              <a:defRPr sz="5100" b="1"/>
            </a:lvl8pPr>
            <a:lvl9pPr marL="11739067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399"/>
            <a:ext cx="19400520" cy="18966184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1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2" cy="557783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4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2"/>
            <a:ext cx="14439902" cy="22517101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8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2"/>
            <a:ext cx="26334720" cy="2720344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0300"/>
            </a:lvl1pPr>
            <a:lvl2pPr marL="1467383" indent="0">
              <a:buNone/>
              <a:defRPr sz="9000"/>
            </a:lvl2pPr>
            <a:lvl3pPr marL="2934767" indent="0">
              <a:buNone/>
              <a:defRPr sz="7700"/>
            </a:lvl3pPr>
            <a:lvl4pPr marL="4402150" indent="0">
              <a:buNone/>
              <a:defRPr sz="6400"/>
            </a:lvl4pPr>
            <a:lvl5pPr marL="5869534" indent="0">
              <a:buNone/>
              <a:defRPr sz="6400"/>
            </a:lvl5pPr>
            <a:lvl6pPr marL="7336917" indent="0">
              <a:buNone/>
              <a:defRPr sz="6400"/>
            </a:lvl6pPr>
            <a:lvl7pPr marL="8804300" indent="0">
              <a:buNone/>
              <a:defRPr sz="6400"/>
            </a:lvl7pPr>
            <a:lvl8pPr marL="10271684" indent="0">
              <a:buNone/>
              <a:defRPr sz="6400"/>
            </a:lvl8pPr>
            <a:lvl9pPr marL="11739067" indent="0">
              <a:buNone/>
              <a:defRPr sz="6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6"/>
            <a:ext cx="26334720" cy="3863336"/>
          </a:xfrm>
        </p:spPr>
        <p:txBody>
          <a:bodyPr/>
          <a:lstStyle>
            <a:lvl1pPr marL="0" indent="0">
              <a:buNone/>
              <a:defRPr sz="4500"/>
            </a:lvl1pPr>
            <a:lvl2pPr marL="1467383" indent="0">
              <a:buNone/>
              <a:defRPr sz="3900"/>
            </a:lvl2pPr>
            <a:lvl3pPr marL="2934767" indent="0">
              <a:buNone/>
              <a:defRPr sz="3200"/>
            </a:lvl3pPr>
            <a:lvl4pPr marL="4402150" indent="0">
              <a:buNone/>
              <a:defRPr sz="2900"/>
            </a:lvl4pPr>
            <a:lvl5pPr marL="5869534" indent="0">
              <a:buNone/>
              <a:defRPr sz="2900"/>
            </a:lvl5pPr>
            <a:lvl6pPr marL="7336917" indent="0">
              <a:buNone/>
              <a:defRPr sz="2900"/>
            </a:lvl6pPr>
            <a:lvl7pPr marL="8804300" indent="0">
              <a:buNone/>
              <a:defRPr sz="2900"/>
            </a:lvl7pPr>
            <a:lvl8pPr marL="10271684" indent="0">
              <a:buNone/>
              <a:defRPr sz="2900"/>
            </a:lvl8pPr>
            <a:lvl9pPr marL="11739067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1"/>
            <a:ext cx="39502080" cy="5486400"/>
          </a:xfrm>
          <a:prstGeom prst="rect">
            <a:avLst/>
          </a:prstGeom>
        </p:spPr>
        <p:txBody>
          <a:bodyPr vert="horz" lIns="293477" tIns="146738" rIns="293477" bIns="1467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293477" tIns="146738" rIns="293477" bIns="1467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AE88-432D-4B0A-92C6-478786C8B21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2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75DC-937A-4584-9001-1CE1513DC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34767" rtl="0" eaLnBrk="1" latinLnBrk="0" hangingPunct="1">
        <a:spcBef>
          <a:spcPct val="0"/>
        </a:spcBef>
        <a:buNone/>
        <a:defRPr sz="1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0538" indent="-1100538" algn="l" defTabSz="2934767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84498" indent="-917115" algn="l" defTabSz="2934767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4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35842" indent="-733692" algn="l" defTabSz="2934767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03225" indent="-733692" algn="l" defTabSz="2934767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7060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37992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05376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472759" indent="-733692" algn="l" defTabSz="2934767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67383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347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0215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6953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3691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04300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71684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39067" algn="l" defTabSz="2934767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"/><Relationship Id="rId3" Type="http://schemas.openxmlformats.org/officeDocument/2006/relationships/hyperlink" Target="mailto:tdalton@winrock.org" TargetMode="External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hyperlink" Target="mailto:lkinkade@winrock.org" TargetMode="External"/><Relationship Id="rId10" Type="http://schemas.openxmlformats.org/officeDocument/2006/relationships/image" Target="../media/image5.tif"/><Relationship Id="rId4" Type="http://schemas.openxmlformats.org/officeDocument/2006/relationships/hyperlink" Target="mailto:dnorris@latech.edu" TargetMode="External"/><Relationship Id="rId9" Type="http://schemas.openxmlformats.org/officeDocument/2006/relationships/image" Target="../media/image4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4113"/>
            <a:ext cx="43891200" cy="51206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63587" y="5748844"/>
            <a:ext cx="10235006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1497235" y="5667982"/>
            <a:ext cx="10219765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124034" y="5667982"/>
            <a:ext cx="1030224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</p:txBody>
      </p:sp>
      <p:sp>
        <p:nvSpPr>
          <p:cNvPr id="11" name="Rounded Rectangle 10"/>
          <p:cNvSpPr/>
          <p:nvPr/>
        </p:nvSpPr>
        <p:spPr>
          <a:xfrm>
            <a:off x="33007864" y="5510034"/>
            <a:ext cx="10165080" cy="26700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3477" tIns="146738" rIns="293477" bIns="146738" spcCol="0"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79757" y="556668"/>
            <a:ext cx="32461200" cy="2758554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  <a:latin typeface="Rockwell Extra Bold" pitchFamily="18" charset="0"/>
              </a:rPr>
              <a:t>Rural Jobs and Innovation Accelerator Challenge:</a:t>
            </a:r>
          </a:p>
          <a:p>
            <a:pPr algn="ctr"/>
            <a:r>
              <a:rPr lang="en-US" sz="8000" dirty="0" smtClean="0">
                <a:solidFill>
                  <a:srgbClr val="FF0000"/>
                </a:solidFill>
                <a:latin typeface="Rockwell Extra Bold" pitchFamily="18" charset="0"/>
              </a:rPr>
              <a:t> I-20 Corridor Regional Accelerator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353800" y="2366103"/>
            <a:ext cx="21107400" cy="152744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endParaRPr lang="en-US" sz="4000" dirty="0" smtClean="0">
              <a:solidFill>
                <a:schemeClr val="bg1"/>
              </a:solidFill>
              <a:latin typeface="Rockwell" pitchFamily="18" charset="0"/>
            </a:endParaRPr>
          </a:p>
          <a:p>
            <a:pPr algn="ctr"/>
            <a:r>
              <a:rPr lang="en-US" sz="4000" dirty="0" smtClean="0">
                <a:latin typeface="Rockwell" pitchFamily="18" charset="0"/>
              </a:rPr>
              <a:t>DRA, EDA and USDA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249401" y="3768472"/>
            <a:ext cx="15316199" cy="1142728"/>
          </a:xfrm>
          <a:prstGeom prst="rect">
            <a:avLst/>
          </a:prstGeom>
          <a:noFill/>
        </p:spPr>
        <p:txBody>
          <a:bodyPr wrap="square" lIns="293477" tIns="146738" rIns="293477" bIns="146738" rtlCol="0">
            <a:spAutoFit/>
          </a:bodyPr>
          <a:lstStyle/>
          <a:p>
            <a:pPr algn="ctr"/>
            <a:r>
              <a:rPr lang="en-US" sz="5500" dirty="0" smtClean="0">
                <a:solidFill>
                  <a:schemeClr val="tx2"/>
                </a:solidFill>
                <a:latin typeface="Rockwell" pitchFamily="18" charset="0"/>
              </a:rPr>
              <a:t>North Louisiana &amp; South Arkansas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763586" y="18089464"/>
            <a:ext cx="10048875" cy="1445145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Vision </a:t>
            </a:r>
            <a:r>
              <a:rPr lang="en-US" sz="4400" b="1" u="sng" dirty="0">
                <a:solidFill>
                  <a:schemeClr val="tx1"/>
                </a:solidFill>
                <a:latin typeface="Arial Rounded MT Bold" pitchFamily="34" charset="0"/>
              </a:rPr>
              <a:t>and </a:t>
            </a:r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Collaboration </a:t>
            </a:r>
            <a:endParaRPr lang="en-US" sz="4400" b="1" u="sng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632381" y="5868260"/>
            <a:ext cx="10048875" cy="176140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Project Plan and Objectives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1535664" y="23979434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Project Activities / Events</a:t>
            </a:r>
            <a:endParaRPr lang="en-US" sz="4400" b="1" u="sng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63587" y="6455028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Cluster/Business Sector Description </a:t>
            </a:r>
            <a:endParaRPr lang="en-US" sz="4400" b="1" u="sng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33496297" y="6157434"/>
            <a:ext cx="9289322" cy="1157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Outcomes</a:t>
            </a:r>
            <a:endParaRPr lang="en-US" sz="4400" b="1" u="sng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22362159" y="15543270"/>
            <a:ext cx="10048875" cy="183185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>
                <a:solidFill>
                  <a:schemeClr val="tx1"/>
                </a:solidFill>
                <a:latin typeface="Arial Rounded MT Bold" pitchFamily="34" charset="0"/>
              </a:rPr>
              <a:t>Lessons </a:t>
            </a:r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Learned from</a:t>
            </a:r>
            <a:endParaRPr lang="en-US" sz="4400" b="1" u="sng" dirty="0">
              <a:solidFill>
                <a:schemeClr val="tx1"/>
              </a:solidFill>
              <a:latin typeface="Arial Rounded MT Bold" pitchFamily="34" charset="0"/>
            </a:endParaRPr>
          </a:p>
          <a:p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Overcoming Challenges</a:t>
            </a:r>
            <a:endParaRPr lang="en-US" sz="4400" b="1" u="sng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6" name="Text Placeholder 15"/>
          <p:cNvSpPr txBox="1">
            <a:spLocks/>
          </p:cNvSpPr>
          <p:nvPr/>
        </p:nvSpPr>
        <p:spPr>
          <a:xfrm>
            <a:off x="33530012" y="25797862"/>
            <a:ext cx="9627692" cy="509952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DRA</a:t>
            </a:r>
            <a:r>
              <a:rPr lang="en-US" sz="3600" dirty="0" smtClean="0">
                <a:latin typeface="Arial Rounded MT Bold" panose="020F0704030504030204" pitchFamily="34" charset="0"/>
              </a:rPr>
              <a:t> </a:t>
            </a:r>
            <a:r>
              <a:rPr lang="en-US" sz="3600" dirty="0">
                <a:latin typeface="Arial Rounded MT Bold" panose="020F0704030504030204" pitchFamily="34" charset="0"/>
              </a:rPr>
              <a:t>– Tom </a:t>
            </a:r>
            <a:r>
              <a:rPr lang="en-US" sz="3600" dirty="0" smtClean="0">
                <a:latin typeface="Arial Rounded MT Bold" panose="020F0704030504030204" pitchFamily="34" charset="0"/>
              </a:rPr>
              <a:t>Dalton, Director </a:t>
            </a:r>
            <a:r>
              <a:rPr lang="en-US" sz="3600" dirty="0">
                <a:latin typeface="Arial Rounded MT Bold" panose="020F0704030504030204" pitchFamily="34" charset="0"/>
              </a:rPr>
              <a:t>of Innovate Arkansas. </a:t>
            </a:r>
            <a:r>
              <a:rPr lang="en-US" sz="3600" dirty="0" err="1">
                <a:latin typeface="Arial Rounded MT Bold" panose="020F0704030504030204" pitchFamily="34" charset="0"/>
              </a:rPr>
              <a:t>Winrock</a:t>
            </a:r>
            <a:r>
              <a:rPr lang="en-US" sz="3600" dirty="0">
                <a:latin typeface="Arial Rounded MT Bold" panose="020F0704030504030204" pitchFamily="34" charset="0"/>
              </a:rPr>
              <a:t> International, </a:t>
            </a:r>
            <a:r>
              <a:rPr lang="en-US" sz="3600" u="sng" dirty="0" smtClean="0">
                <a:latin typeface="Arial Rounded MT Bold" panose="020F0704030504030204" pitchFamily="34" charset="0"/>
                <a:hlinkClick r:id="rId3"/>
              </a:rPr>
              <a:t>tdalton@winrock.org</a:t>
            </a:r>
            <a:endParaRPr lang="en-US" sz="3600" dirty="0"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EDA</a:t>
            </a:r>
            <a:r>
              <a:rPr lang="en-US" sz="3600" dirty="0">
                <a:latin typeface="Arial Rounded MT Bold" panose="020F0704030504030204" pitchFamily="34" charset="0"/>
              </a:rPr>
              <a:t> – Davy Norris</a:t>
            </a:r>
            <a:r>
              <a:rPr lang="en-US" sz="3600" dirty="0" smtClean="0">
                <a:latin typeface="Arial Rounded MT Bold" panose="020F0704030504030204" pitchFamily="34" charset="0"/>
              </a:rPr>
              <a:t>, Ex </a:t>
            </a:r>
            <a:r>
              <a:rPr lang="en-US" sz="3600" dirty="0">
                <a:latin typeface="Arial Rounded MT Bold" panose="020F0704030504030204" pitchFamily="34" charset="0"/>
              </a:rPr>
              <a:t>Director of Enterprise and Eco Development LA Tech University, </a:t>
            </a:r>
            <a:r>
              <a:rPr lang="en-US" sz="3600" u="sng" dirty="0" smtClean="0">
                <a:latin typeface="Arial Rounded MT Bold" panose="020F0704030504030204" pitchFamily="34" charset="0"/>
                <a:hlinkClick r:id="rId4"/>
              </a:rPr>
              <a:t>dnorris@latech.edu</a:t>
            </a:r>
            <a:endParaRPr lang="en-US" sz="3600" dirty="0"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USDA</a:t>
            </a:r>
            <a:r>
              <a:rPr lang="en-US" sz="3600" dirty="0" smtClean="0">
                <a:latin typeface="Arial Rounded MT Bold" panose="020F0704030504030204" pitchFamily="34" charset="0"/>
              </a:rPr>
              <a:t> </a:t>
            </a:r>
            <a:r>
              <a:rPr lang="en-US" sz="3600" dirty="0">
                <a:latin typeface="Arial Rounded MT Bold" panose="020F0704030504030204" pitchFamily="34" charset="0"/>
              </a:rPr>
              <a:t>– Linsley Kinkade</a:t>
            </a:r>
            <a:r>
              <a:rPr lang="en-US" sz="3600" dirty="0" smtClean="0">
                <a:latin typeface="Arial Rounded MT Bold" panose="020F0704030504030204" pitchFamily="34" charset="0"/>
              </a:rPr>
              <a:t>, Program </a:t>
            </a:r>
            <a:r>
              <a:rPr lang="en-US" sz="3600" dirty="0">
                <a:latin typeface="Arial Rounded MT Bold" panose="020F0704030504030204" pitchFamily="34" charset="0"/>
              </a:rPr>
              <a:t>Officer, </a:t>
            </a:r>
            <a:r>
              <a:rPr lang="en-US" sz="3600" dirty="0" err="1">
                <a:latin typeface="Arial Rounded MT Bold" panose="020F0704030504030204" pitchFamily="34" charset="0"/>
              </a:rPr>
              <a:t>Winrock</a:t>
            </a:r>
            <a:r>
              <a:rPr lang="en-US" sz="3600" dirty="0">
                <a:latin typeface="Arial Rounded MT Bold" panose="020F0704030504030204" pitchFamily="34" charset="0"/>
              </a:rPr>
              <a:t> International, </a:t>
            </a:r>
            <a:r>
              <a:rPr lang="en-US" sz="3600" u="sng" dirty="0" smtClean="0">
                <a:latin typeface="Arial Rounded MT Bold" panose="020F0704030504030204" pitchFamily="34" charset="0"/>
                <a:hlinkClick r:id="rId5"/>
              </a:rPr>
              <a:t>lkinkade@winrock.org</a:t>
            </a:r>
            <a:endParaRPr lang="en-US" sz="3600" dirty="0" smtClean="0">
              <a:latin typeface="Arial Rounded MT Bold" panose="020F0704030504030204" pitchFamily="34" charset="0"/>
            </a:endParaRPr>
          </a:p>
          <a:p>
            <a:endParaRPr lang="en-US" sz="3600" dirty="0">
              <a:latin typeface="Arial Rounded MT Bold" panose="020F0704030504030204" pitchFamily="34" charset="0"/>
            </a:endParaRPr>
          </a:p>
        </p:txBody>
      </p:sp>
      <p:sp>
        <p:nvSpPr>
          <p:cNvPr id="37" name="Text Placeholder 11"/>
          <p:cNvSpPr txBox="1">
            <a:spLocks/>
          </p:cNvSpPr>
          <p:nvPr/>
        </p:nvSpPr>
        <p:spPr>
          <a:xfrm>
            <a:off x="22503765" y="19210425"/>
            <a:ext cx="9552260" cy="5603677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38" name="Text Placeholder 8"/>
          <p:cNvSpPr txBox="1">
            <a:spLocks/>
          </p:cNvSpPr>
          <p:nvPr/>
        </p:nvSpPr>
        <p:spPr>
          <a:xfrm>
            <a:off x="33118107" y="7739532"/>
            <a:ext cx="9846687" cy="8338668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en-US" sz="3800" dirty="0"/>
          </a:p>
        </p:txBody>
      </p:sp>
      <p:sp>
        <p:nvSpPr>
          <p:cNvPr id="40" name="Text Placeholder 6"/>
          <p:cNvSpPr txBox="1">
            <a:spLocks/>
          </p:cNvSpPr>
          <p:nvPr/>
        </p:nvSpPr>
        <p:spPr>
          <a:xfrm>
            <a:off x="11734799" y="24612600"/>
            <a:ext cx="10138289" cy="673931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800" dirty="0" smtClean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DRA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 – Training and Networking Support, Mentor/Advisor Development, Investor </a:t>
            </a:r>
            <a:r>
              <a:rPr lang="en-US" sz="36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Identification 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and Angel Funding Network Development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EDA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 – (FYI) Find Your Idea Workshops, Accelerator Training and </a:t>
            </a:r>
            <a:r>
              <a:rPr lang="en-US" sz="36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Networking and I-20 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Top Twenty Regional Showcase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USDA</a:t>
            </a:r>
            <a:r>
              <a:rPr lang="en-US" sz="3600" b="1" dirty="0">
                <a:solidFill>
                  <a:schemeClr val="tx2"/>
                </a:solidFill>
                <a:latin typeface="Arial Rounded MT Bold" panose="020F07040305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– One-on-One Mentoring and Technical Assistance for Partnering Communities</a:t>
            </a:r>
          </a:p>
          <a:p>
            <a:pPr marL="0" indent="0">
              <a:buNone/>
            </a:pPr>
            <a:endParaRPr lang="en-US" sz="40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42" name="Text Placeholder 17"/>
          <p:cNvSpPr txBox="1">
            <a:spLocks/>
          </p:cNvSpPr>
          <p:nvPr/>
        </p:nvSpPr>
        <p:spPr>
          <a:xfrm>
            <a:off x="11580373" y="7696200"/>
            <a:ext cx="10056813" cy="11582400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Engage small towns and rural communities of I-20 corridor in regional innovation enterprise</a:t>
            </a:r>
          </a:p>
          <a:p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Integrate community development, business development and economic development</a:t>
            </a:r>
          </a:p>
          <a:p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Stimulate and support startups and business growth</a:t>
            </a:r>
          </a:p>
          <a:p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Increase local business advisory and incubation capacity</a:t>
            </a:r>
          </a:p>
        </p:txBody>
      </p:sp>
      <p:sp>
        <p:nvSpPr>
          <p:cNvPr id="43" name="Text Placeholder 1"/>
          <p:cNvSpPr txBox="1">
            <a:spLocks/>
          </p:cNvSpPr>
          <p:nvPr/>
        </p:nvSpPr>
        <p:spPr>
          <a:xfrm>
            <a:off x="799763" y="8884396"/>
            <a:ext cx="10056813" cy="7028760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800" dirty="0" smtClean="0">
              <a:solidFill>
                <a:schemeClr val="tx2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Stimulate economic activity and quality job growth through business acceleration and community capacity building in smaller, rural communities of northern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Louisiana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Target key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regional economic clusters of (1) information (telecom/cyber/digital), (2) energy &amp; green technology (alternative energy/green construction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)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and (3)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biosciences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Clusters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represent major regional assets and opportunities capable of generating substantial new economic activity in some of the fastest growing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sectors</a:t>
            </a: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2422485" y="5996766"/>
            <a:ext cx="10048875" cy="150438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Goals and Impacts</a:t>
            </a:r>
            <a:endParaRPr lang="en-US" sz="4400" b="1" u="sng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22209125" y="6921962"/>
            <a:ext cx="10302877" cy="9384838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l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b="1" u="sng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First 1 ½ Years (Achieved)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Collaboration – 156 of goal (193)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Training – 160 of goal (96)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Referrals -  39 of goal (32)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Accelerator Completion - 23 of goal (12)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Investor Pitch – 6 of goal (12)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Community Engagement – 7 of goal (6)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endParaRPr lang="en-US" sz="3800" u="sng" dirty="0" smtClean="0">
              <a:solidFill>
                <a:schemeClr val="tx2"/>
              </a:solidFill>
              <a:latin typeface="Arial Rounded MT Bold" pitchFamily="34" charset="0"/>
            </a:endParaRPr>
          </a:p>
          <a:p>
            <a:r>
              <a:rPr lang="en-US" sz="3800" b="1" u="sng" dirty="0" smtClean="0">
                <a:solidFill>
                  <a:schemeClr val="tx2"/>
                </a:solidFill>
                <a:latin typeface="Arial Rounded MT Bold" pitchFamily="34" charset="0"/>
              </a:rPr>
              <a:t>Remaining 1 ½ Years (Pending)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Jobs – expect to exceed goal (36)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Investment – exceeding $250K goal</a:t>
            </a:r>
            <a:endParaRPr lang="en-US" sz="3800" dirty="0">
              <a:solidFill>
                <a:schemeClr val="tx2"/>
              </a:solidFill>
              <a:latin typeface="Arial Rounded MT Bold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Startups/Expansions – expect goal (20)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800" dirty="0" smtClean="0">
                <a:solidFill>
                  <a:schemeClr val="tx2"/>
                </a:solidFill>
                <a:latin typeface="Arial Rounded MT Bold" pitchFamily="34" charset="0"/>
              </a:rPr>
              <a:t>Community Marketing – 7 of goal (6)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800" dirty="0" smtClean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3587" y="19534609"/>
            <a:ext cx="10352174" cy="1252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Integrate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Louisiana Tech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 excellence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innovation, entrepreneurship and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business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development with </a:t>
            </a:r>
            <a:r>
              <a:rPr lang="en-US" sz="4000" dirty="0" err="1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Winrock’s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community capacity building and business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acceleration</a:t>
            </a:r>
            <a:endParaRPr lang="en-US" sz="4000" dirty="0">
              <a:solidFill>
                <a:schemeClr val="tx2"/>
              </a:solidFill>
              <a:latin typeface="Arial Rounded MT Bold" panose="020F07040305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Align activities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which identify opportunities and provide capacity development while supporting new and enhanced initiatives for businesses and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municipalities</a:t>
            </a:r>
            <a:endParaRPr lang="en-US" sz="4000" dirty="0">
              <a:solidFill>
                <a:schemeClr val="tx2"/>
              </a:solidFill>
              <a:latin typeface="Arial Rounded MT Bold" panose="020F07040305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Implement,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adjust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report on execution of Integrated Work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</a:t>
            </a:r>
          </a:p>
          <a:p>
            <a:endParaRPr lang="en-US" sz="4000" dirty="0">
              <a:latin typeface="Arial Rounded MT Bold" panose="020F07040305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b="1" dirty="0">
                <a:solidFill>
                  <a:srgbClr val="FF0000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DRA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Private Sector Mentorship and Personalized Strategic Assistance</a:t>
            </a:r>
          </a:p>
          <a:p>
            <a:r>
              <a:rPr lang="en-US" sz="3600" b="1" dirty="0">
                <a:solidFill>
                  <a:srgbClr val="FF0000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EDA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en-US" sz="36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Entrepreneur Screening/Engagement, 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Venture </a:t>
            </a:r>
            <a:r>
              <a:rPr lang="en-US" sz="36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Strengthening 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Business Growth</a:t>
            </a:r>
          </a:p>
          <a:p>
            <a:r>
              <a:rPr lang="en-US" sz="3600" b="1" dirty="0">
                <a:solidFill>
                  <a:srgbClr val="FF0000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USDA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Group Workshops, One-on-One Technical </a:t>
            </a:r>
            <a:r>
              <a:rPr lang="en-US" sz="36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Assistance 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Mentor Communities</a:t>
            </a:r>
            <a:endParaRPr lang="en-US" sz="3600" dirty="0" smtClean="0">
              <a:solidFill>
                <a:schemeClr val="tx2"/>
              </a:solidFill>
              <a:latin typeface="Arial Rounded MT Bold" panose="020F07040305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3600" b="1" dirty="0">
              <a:solidFill>
                <a:schemeClr val="tx2"/>
              </a:solidFill>
              <a:latin typeface="Arial Rounded MT Bold" panose="020F07040305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Text Placeholder 15"/>
          <p:cNvSpPr txBox="1">
            <a:spLocks/>
          </p:cNvSpPr>
          <p:nvPr/>
        </p:nvSpPr>
        <p:spPr>
          <a:xfrm>
            <a:off x="32958909" y="18546580"/>
            <a:ext cx="10165080" cy="5351571"/>
          </a:xfrm>
          <a:prstGeom prst="rect">
            <a:avLst/>
          </a:prstGeom>
        </p:spPr>
        <p:txBody>
          <a:bodyPr/>
          <a:lstStyle>
            <a:lvl1pPr marL="1100538" indent="-1100538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84498" indent="-917115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684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3584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603225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07060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537992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005376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472759" indent="-733692" algn="l" defTabSz="29347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Angel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fund managers identified and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funds expected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to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grow</a:t>
            </a:r>
            <a:endParaRPr lang="en-US" sz="4000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  <a:p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Trained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facilitators/coaches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in place.  Business and community leader support and participation strong.  Continue recruiting sponsors for training, networking,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showcase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and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competitions</a:t>
            </a:r>
            <a:endParaRPr lang="en-US" sz="9600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33247965" y="17061014"/>
            <a:ext cx="5146808" cy="1676289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Continuity Plans</a:t>
            </a:r>
            <a:endParaRPr lang="en-US" sz="4400" b="1" u="sng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33044634" y="24365744"/>
            <a:ext cx="10048875" cy="861766"/>
          </a:xfrm>
          <a:prstGeom prst="rect">
            <a:avLst/>
          </a:prstGeom>
        </p:spPr>
        <p:txBody>
          <a:bodyPr vert="horz" lIns="293477" tIns="146738" rIns="293477" bIns="146738" rtlCol="0" anchor="ctr"/>
          <a:lstStyle>
            <a:defPPr>
              <a:defRPr lang="en-US"/>
            </a:defPPr>
            <a:lvl1pPr marL="0" algn="ctr" defTabSz="2934767" rtl="0" eaLnBrk="1" latinLnBrk="0" hangingPunct="1"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67383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347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0215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6953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33691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804300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271684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739067" algn="l" defTabSz="2934767" rtl="0" eaLnBrk="1" latinLnBrk="0" hangingPunct="1">
              <a:defRPr sz="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u="sng" dirty="0" smtClean="0">
                <a:solidFill>
                  <a:schemeClr val="tx1"/>
                </a:solidFill>
                <a:latin typeface="Arial Rounded MT Bold" pitchFamily="34" charset="0"/>
              </a:rPr>
              <a:t>Team Contact Information</a:t>
            </a:r>
            <a:endParaRPr lang="en-US" sz="4400" b="1" u="sng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007865" y="7362170"/>
            <a:ext cx="10165079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Long term effects of local angel fund invested in future of small business within region cannot be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overstated.  Expect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investors that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are engaged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will continue to nurture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ecosystem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New business starts, business expansion, and entrepreneurial support are occurring.  Jobs being created and sustained.  Experienced executives inspired and committed.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Rural community partners have increased capacity to develop </a:t>
            </a:r>
            <a:r>
              <a:rPr lang="en-US" sz="4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programs </a:t>
            </a:r>
            <a:r>
              <a:rPr lang="en-US" sz="4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as well as support and engage in regional economic development efforts</a:t>
            </a:r>
            <a:r>
              <a:rPr lang="en-US" sz="4000" dirty="0">
                <a:latin typeface="Arial Rounded MT Bold" panose="020F0704030504030204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209125" y="17563878"/>
            <a:ext cx="10064115" cy="1446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Challenge: </a:t>
            </a:r>
            <a:r>
              <a:rPr lang="en-US" sz="3600" i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While clusters </a:t>
            </a:r>
            <a:r>
              <a:rPr lang="en-US" sz="3600" i="1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 strong </a:t>
            </a:r>
            <a:r>
              <a:rPr lang="en-US" sz="3600" i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metros, rural </a:t>
            </a:r>
            <a:r>
              <a:rPr lang="en-US" sz="3600" i="1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areas struggle to align interest and skills with these </a:t>
            </a:r>
            <a:r>
              <a:rPr lang="en-US" sz="3600" i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opportunities</a:t>
            </a:r>
            <a:r>
              <a:rPr lang="en-US" sz="3600" i="1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 </a:t>
            </a:r>
            <a:r>
              <a:rPr lang="en-US" sz="38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Lesson: Offer appropriate examples of successful tech companies operating in comparable circumstances.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Challenge: Difficult for entrepreneurs to focus on </a:t>
            </a:r>
            <a:r>
              <a:rPr lang="en-US" sz="3600" i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steps </a:t>
            </a:r>
            <a:r>
              <a:rPr lang="en-US" sz="3600" i="1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that produce results (customers) while remaining enthusiastic about their idea (product).  </a:t>
            </a:r>
            <a:r>
              <a:rPr lang="en-US" sz="38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Lesson: </a:t>
            </a:r>
            <a:r>
              <a:rPr lang="en-US" sz="38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Business </a:t>
            </a:r>
            <a:r>
              <a:rPr lang="en-US" sz="38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 Canvas </a:t>
            </a:r>
            <a:r>
              <a:rPr lang="en-US" sz="38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reinforces continual </a:t>
            </a:r>
            <a:r>
              <a:rPr lang="en-US" sz="38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improvement of </a:t>
            </a:r>
            <a:r>
              <a:rPr lang="en-US" sz="38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opportunity through </a:t>
            </a:r>
            <a:r>
              <a:rPr lang="en-US" sz="38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pivots </a:t>
            </a:r>
            <a:r>
              <a:rPr lang="en-US" sz="38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along with engagement </a:t>
            </a:r>
            <a:r>
              <a:rPr lang="en-US" sz="38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experienced executives through panel discussion and </a:t>
            </a:r>
            <a:r>
              <a:rPr lang="en-US" sz="38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networking.</a:t>
            </a:r>
            <a:endParaRPr lang="en-US" sz="3800" dirty="0">
              <a:solidFill>
                <a:schemeClr val="tx2"/>
              </a:solidFill>
              <a:latin typeface="Arial Rounded MT Bold" panose="020F07040305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Challenge: Rural community leaders require more “hands on” support than their more urban counterparts.</a:t>
            </a:r>
            <a:r>
              <a:rPr lang="en-US" sz="36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sz="38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Lesson:  Provide technical assistance one-on-one rather than through group activities so that actions are taken on </a:t>
            </a:r>
            <a:r>
              <a:rPr lang="en-US" sz="38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projects rather </a:t>
            </a:r>
            <a:r>
              <a:rPr lang="en-US" sz="38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 scenarios.  This provides </a:t>
            </a:r>
            <a:r>
              <a:rPr lang="en-US" sz="38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direct assistance </a:t>
            </a:r>
            <a:r>
              <a:rPr lang="en-US" sz="3800" dirty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 </a:t>
            </a:r>
            <a:r>
              <a:rPr lang="en-US" sz="3800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ideas/projects for each community</a:t>
            </a:r>
            <a:r>
              <a:rPr lang="en-US" sz="3800" dirty="0">
                <a:latin typeface="Arial Rounded MT Bold" panose="020F0704030504030204" pitchFamily="34" charset="0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40" y="1093229"/>
            <a:ext cx="5541993" cy="28003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1450" y="1093230"/>
            <a:ext cx="4564631" cy="34342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3934" y="17373600"/>
            <a:ext cx="7431066" cy="28940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2600" y="14706600"/>
            <a:ext cx="6400801" cy="343115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064" y="20097509"/>
            <a:ext cx="6752336" cy="360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PAcceleratorMe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MEPAcceleratorMeeting</Template>
  <TotalTime>15741</TotalTime>
  <Words>669</Words>
  <Application>Microsoft Office PowerPoint</Application>
  <PresentationFormat>Custom</PresentationFormat>
  <Paragraphs>78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MEPAcceleratorMeeting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ssti41</dc:creator>
  <cp:lastModifiedBy>ruth</cp:lastModifiedBy>
  <cp:revision>100</cp:revision>
  <cp:lastPrinted>2014-06-03T18:31:48Z</cp:lastPrinted>
  <dcterms:created xsi:type="dcterms:W3CDTF">2012-12-03T15:42:35Z</dcterms:created>
  <dcterms:modified xsi:type="dcterms:W3CDTF">2014-06-03T18:32:32Z</dcterms:modified>
</cp:coreProperties>
</file>