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891200" cy="32918400"/>
  <p:notesSz cx="7010400" cy="9296400"/>
  <p:defaultTextStyle>
    <a:defPPr>
      <a:defRPr lang="en-US"/>
    </a:defPPr>
    <a:lvl1pPr marL="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idi Sheppard" initials="HS" lastIdx="7" clrIdx="0"/>
  <p:cmAuthor id="1" name="Girifalco,Tony" initials="TG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FB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69" autoAdjust="0"/>
    <p:restoredTop sz="99827" autoAdjust="0"/>
  </p:normalViewPr>
  <p:slideViewPr>
    <p:cSldViewPr>
      <p:cViewPr>
        <p:scale>
          <a:sx n="25" d="100"/>
          <a:sy n="25" d="100"/>
        </p:scale>
        <p:origin x="-42" y="186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/>
          <a:lstStyle>
            <a:lvl1pPr algn="r">
              <a:defRPr sz="1200"/>
            </a:lvl1pPr>
          </a:lstStyle>
          <a:p>
            <a:fld id="{E53A647F-8686-40CF-A747-DA5F927FD886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7" tIns="46584" rIns="93167" bIns="4658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67" tIns="46584" rIns="93167" bIns="4658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 anchor="b"/>
          <a:lstStyle>
            <a:lvl1pPr algn="r">
              <a:defRPr sz="1200"/>
            </a:lvl1pPr>
          </a:lstStyle>
          <a:p>
            <a:fld id="{5B4EC907-F0DA-44E2-9251-CE68812F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34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EC907-F0DA-44E2-9251-CE68812FB8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586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4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2"/>
            <a:ext cx="30723840" cy="8412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6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34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02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869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36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04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271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739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15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66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1432563"/>
            <a:ext cx="47404018" cy="305866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1432563"/>
            <a:ext cx="141480542" cy="305866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168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765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59"/>
          </a:xfrm>
        </p:spPr>
        <p:txBody>
          <a:bodyPr anchor="t"/>
          <a:lstStyle>
            <a:lvl1pPr algn="l">
              <a:defRPr sz="1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7"/>
            <a:ext cx="37307520" cy="7200898"/>
          </a:xfrm>
        </p:spPr>
        <p:txBody>
          <a:bodyPr anchor="b"/>
          <a:lstStyle>
            <a:lvl1pPr marL="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1pPr>
            <a:lvl2pPr marL="146738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34767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3pPr>
            <a:lvl4pPr marL="440215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86953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3691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0430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27168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73906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7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8366762"/>
            <a:ext cx="94442280" cy="2365248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8366762"/>
            <a:ext cx="94442280" cy="2365248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30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1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0"/>
            <a:ext cx="19392902" cy="3070859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67383" indent="0">
              <a:buNone/>
              <a:defRPr sz="6400" b="1"/>
            </a:lvl2pPr>
            <a:lvl3pPr marL="2934767" indent="0">
              <a:buNone/>
              <a:defRPr sz="5800" b="1"/>
            </a:lvl3pPr>
            <a:lvl4pPr marL="4402150" indent="0">
              <a:buNone/>
              <a:defRPr sz="5100" b="1"/>
            </a:lvl4pPr>
            <a:lvl5pPr marL="5869534" indent="0">
              <a:buNone/>
              <a:defRPr sz="5100" b="1"/>
            </a:lvl5pPr>
            <a:lvl6pPr marL="7336917" indent="0">
              <a:buNone/>
              <a:defRPr sz="5100" b="1"/>
            </a:lvl6pPr>
            <a:lvl7pPr marL="8804300" indent="0">
              <a:buNone/>
              <a:defRPr sz="5100" b="1"/>
            </a:lvl7pPr>
            <a:lvl8pPr marL="10271684" indent="0">
              <a:buNone/>
              <a:defRPr sz="5100" b="1"/>
            </a:lvl8pPr>
            <a:lvl9pPr marL="11739067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399"/>
            <a:ext cx="19392902" cy="18966184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0"/>
            <a:ext cx="19400520" cy="3070859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67383" indent="0">
              <a:buNone/>
              <a:defRPr sz="6400" b="1"/>
            </a:lvl2pPr>
            <a:lvl3pPr marL="2934767" indent="0">
              <a:buNone/>
              <a:defRPr sz="5800" b="1"/>
            </a:lvl3pPr>
            <a:lvl4pPr marL="4402150" indent="0">
              <a:buNone/>
              <a:defRPr sz="5100" b="1"/>
            </a:lvl4pPr>
            <a:lvl5pPr marL="5869534" indent="0">
              <a:buNone/>
              <a:defRPr sz="5100" b="1"/>
            </a:lvl5pPr>
            <a:lvl6pPr marL="7336917" indent="0">
              <a:buNone/>
              <a:defRPr sz="5100" b="1"/>
            </a:lvl6pPr>
            <a:lvl7pPr marL="8804300" indent="0">
              <a:buNone/>
              <a:defRPr sz="5100" b="1"/>
            </a:lvl7pPr>
            <a:lvl8pPr marL="10271684" indent="0">
              <a:buNone/>
              <a:defRPr sz="5100" b="1"/>
            </a:lvl8pPr>
            <a:lvl9pPr marL="11739067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399"/>
            <a:ext cx="19400520" cy="18966184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1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64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16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1"/>
            <a:ext cx="14439902" cy="5577839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4"/>
            <a:ext cx="24536400" cy="28094944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2"/>
            <a:ext cx="14439902" cy="22517101"/>
          </a:xfrm>
        </p:spPr>
        <p:txBody>
          <a:bodyPr/>
          <a:lstStyle>
            <a:lvl1pPr marL="0" indent="0">
              <a:buNone/>
              <a:defRPr sz="4500"/>
            </a:lvl1pPr>
            <a:lvl2pPr marL="1467383" indent="0">
              <a:buNone/>
              <a:defRPr sz="3900"/>
            </a:lvl2pPr>
            <a:lvl3pPr marL="2934767" indent="0">
              <a:buNone/>
              <a:defRPr sz="3200"/>
            </a:lvl3pPr>
            <a:lvl4pPr marL="4402150" indent="0">
              <a:buNone/>
              <a:defRPr sz="2900"/>
            </a:lvl4pPr>
            <a:lvl5pPr marL="5869534" indent="0">
              <a:buNone/>
              <a:defRPr sz="2900"/>
            </a:lvl5pPr>
            <a:lvl6pPr marL="7336917" indent="0">
              <a:buNone/>
              <a:defRPr sz="2900"/>
            </a:lvl6pPr>
            <a:lvl7pPr marL="8804300" indent="0">
              <a:buNone/>
              <a:defRPr sz="2900"/>
            </a:lvl7pPr>
            <a:lvl8pPr marL="10271684" indent="0">
              <a:buNone/>
              <a:defRPr sz="2900"/>
            </a:lvl8pPr>
            <a:lvl9pPr marL="11739067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89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2"/>
            <a:ext cx="26334720" cy="2720344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0300"/>
            </a:lvl1pPr>
            <a:lvl2pPr marL="1467383" indent="0">
              <a:buNone/>
              <a:defRPr sz="9000"/>
            </a:lvl2pPr>
            <a:lvl3pPr marL="2934767" indent="0">
              <a:buNone/>
              <a:defRPr sz="7700"/>
            </a:lvl3pPr>
            <a:lvl4pPr marL="4402150" indent="0">
              <a:buNone/>
              <a:defRPr sz="6400"/>
            </a:lvl4pPr>
            <a:lvl5pPr marL="5869534" indent="0">
              <a:buNone/>
              <a:defRPr sz="6400"/>
            </a:lvl5pPr>
            <a:lvl6pPr marL="7336917" indent="0">
              <a:buNone/>
              <a:defRPr sz="6400"/>
            </a:lvl6pPr>
            <a:lvl7pPr marL="8804300" indent="0">
              <a:buNone/>
              <a:defRPr sz="6400"/>
            </a:lvl7pPr>
            <a:lvl8pPr marL="10271684" indent="0">
              <a:buNone/>
              <a:defRPr sz="6400"/>
            </a:lvl8pPr>
            <a:lvl9pPr marL="11739067" indent="0">
              <a:buNone/>
              <a:defRPr sz="64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6"/>
            <a:ext cx="26334720" cy="3863336"/>
          </a:xfrm>
        </p:spPr>
        <p:txBody>
          <a:bodyPr/>
          <a:lstStyle>
            <a:lvl1pPr marL="0" indent="0">
              <a:buNone/>
              <a:defRPr sz="4500"/>
            </a:lvl1pPr>
            <a:lvl2pPr marL="1467383" indent="0">
              <a:buNone/>
              <a:defRPr sz="3900"/>
            </a:lvl2pPr>
            <a:lvl3pPr marL="2934767" indent="0">
              <a:buNone/>
              <a:defRPr sz="3200"/>
            </a:lvl3pPr>
            <a:lvl4pPr marL="4402150" indent="0">
              <a:buNone/>
              <a:defRPr sz="2900"/>
            </a:lvl4pPr>
            <a:lvl5pPr marL="5869534" indent="0">
              <a:buNone/>
              <a:defRPr sz="2900"/>
            </a:lvl5pPr>
            <a:lvl6pPr marL="7336917" indent="0">
              <a:buNone/>
              <a:defRPr sz="2900"/>
            </a:lvl6pPr>
            <a:lvl7pPr marL="8804300" indent="0">
              <a:buNone/>
              <a:defRPr sz="2900"/>
            </a:lvl7pPr>
            <a:lvl8pPr marL="10271684" indent="0">
              <a:buNone/>
              <a:defRPr sz="2900"/>
            </a:lvl8pPr>
            <a:lvl9pPr marL="11739067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8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1"/>
            <a:ext cx="39502080" cy="5486400"/>
          </a:xfrm>
          <a:prstGeom prst="rect">
            <a:avLst/>
          </a:prstGeom>
        </p:spPr>
        <p:txBody>
          <a:bodyPr vert="horz" lIns="293477" tIns="146738" rIns="293477" bIns="14673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2"/>
            <a:ext cx="39502080" cy="21724623"/>
          </a:xfrm>
          <a:prstGeom prst="rect">
            <a:avLst/>
          </a:prstGeom>
        </p:spPr>
        <p:txBody>
          <a:bodyPr vert="horz" lIns="293477" tIns="146738" rIns="293477" bIns="14673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3"/>
            <a:ext cx="102412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3AE88-432D-4B0A-92C6-478786C8B21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3"/>
            <a:ext cx="138988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3"/>
            <a:ext cx="102412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51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34767" rtl="0" eaLnBrk="1" latinLnBrk="0" hangingPunct="1">
        <a:spcBef>
          <a:spcPct val="0"/>
        </a:spcBef>
        <a:buNone/>
        <a:defRPr sz="1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0538" indent="-1100538" algn="l" defTabSz="2934767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84498" indent="-917115" algn="l" defTabSz="2934767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6845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35842" indent="-733692" algn="l" defTabSz="2934767" rtl="0" eaLnBrk="1" latinLnBrk="0" hangingPunct="1">
        <a:spcBef>
          <a:spcPct val="20000"/>
        </a:spcBef>
        <a:buFont typeface="Arial" pitchFamily="34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4pPr>
      <a:lvl5pPr marL="6603225" indent="-733692" algn="l" defTabSz="2934767" rtl="0" eaLnBrk="1" latinLnBrk="0" hangingPunct="1">
        <a:spcBef>
          <a:spcPct val="20000"/>
        </a:spcBef>
        <a:buFont typeface="Arial" pitchFamily="34" charset="0"/>
        <a:buChar char="»"/>
        <a:defRPr sz="6400" kern="1200">
          <a:solidFill>
            <a:schemeClr val="tx1"/>
          </a:solidFill>
          <a:latin typeface="+mn-lt"/>
          <a:ea typeface="+mn-ea"/>
          <a:cs typeface="+mn-cs"/>
        </a:defRPr>
      </a:lvl5pPr>
      <a:lvl6pPr marL="807060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6pPr>
      <a:lvl7pPr marL="9537992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7pPr>
      <a:lvl8pPr marL="11005376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8pPr>
      <a:lvl9pPr marL="1247275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67383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3476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0215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869534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3691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0430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271684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73906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microsoft.com/office/2007/relationships/hdphoto" Target="../media/hdphoto1.wdp"/><Relationship Id="rId18" Type="http://schemas.openxmlformats.org/officeDocument/2006/relationships/image" Target="../media/image11.jpeg"/><Relationship Id="rId3" Type="http://schemas.openxmlformats.org/officeDocument/2006/relationships/hyperlink" Target="mailto:jhouldin@dvirc.org" TargetMode="External"/><Relationship Id="rId21" Type="http://schemas.openxmlformats.org/officeDocument/2006/relationships/image" Target="../media/image14.jpg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9.emf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jlafemina@dvirc.org" TargetMode="External"/><Relationship Id="rId11" Type="http://schemas.openxmlformats.org/officeDocument/2006/relationships/image" Target="../media/image5.jpeg"/><Relationship Id="rId5" Type="http://schemas.openxmlformats.org/officeDocument/2006/relationships/hyperlink" Target="mailto:ajg@dvirc.org" TargetMode="External"/><Relationship Id="rId15" Type="http://schemas.openxmlformats.org/officeDocument/2006/relationships/image" Target="../media/image8.png"/><Relationship Id="rId23" Type="http://schemas.openxmlformats.org/officeDocument/2006/relationships/image" Target="../media/image16.tiff"/><Relationship Id="rId10" Type="http://schemas.openxmlformats.org/officeDocument/2006/relationships/image" Target="../media/image4.jpg"/><Relationship Id="rId19" Type="http://schemas.openxmlformats.org/officeDocument/2006/relationships/image" Target="../media/image12.jpeg"/><Relationship Id="rId4" Type="http://schemas.openxmlformats.org/officeDocument/2006/relationships/hyperlink" Target="mailto:bmiller@dvirc.org" TargetMode="External"/><Relationship Id="rId9" Type="http://schemas.openxmlformats.org/officeDocument/2006/relationships/image" Target="../media/image3.jpg"/><Relationship Id="rId14" Type="http://schemas.openxmlformats.org/officeDocument/2006/relationships/image" Target="../media/image7.jpeg"/><Relationship Id="rId2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9300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14636" y="5966065"/>
            <a:ext cx="10235006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1419448" y="5973226"/>
            <a:ext cx="10219765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2250399" y="5966065"/>
            <a:ext cx="10302240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33016924" y="5966065"/>
            <a:ext cx="10165080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8077200" y="1676400"/>
            <a:ext cx="27800776" cy="2758554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1F497D"/>
                </a:solidFill>
                <a:latin typeface="Rockwell Extra Bold" pitchFamily="18" charset="0"/>
              </a:rPr>
              <a:t>Greater Philadelphia</a:t>
            </a:r>
          </a:p>
          <a:p>
            <a:pPr algn="ctr"/>
            <a:r>
              <a:rPr lang="en-US" sz="8000" dirty="0" smtClean="0">
                <a:solidFill>
                  <a:srgbClr val="1F497D"/>
                </a:solidFill>
                <a:latin typeface="Rockwell Extra Bold" pitchFamily="18" charset="0"/>
              </a:rPr>
              <a:t>Advanced Manufacturing Accelerator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718788" y="4267200"/>
            <a:ext cx="26517600" cy="1296616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6500" dirty="0" smtClean="0">
                <a:solidFill>
                  <a:schemeClr val="tx2"/>
                </a:solidFill>
                <a:latin typeface="Rockwell" pitchFamily="18" charset="0"/>
              </a:rPr>
              <a:t>Sponsored in part with funding from NIST, DOL, DOE, SBA, &amp; EDA</a:t>
            </a: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867036" y="23119197"/>
            <a:ext cx="10048875" cy="1445145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Vision </a:t>
            </a:r>
            <a:r>
              <a:rPr lang="en-US" sz="4400" b="1" u="sng" dirty="0">
                <a:solidFill>
                  <a:schemeClr val="tx2"/>
                </a:solidFill>
                <a:latin typeface="Arial Rounded MT Bold" pitchFamily="34" charset="0"/>
              </a:rPr>
              <a:t>and </a:t>
            </a:r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Collaboration 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11677090" y="6075978"/>
            <a:ext cx="10048875" cy="1761400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Project Plan and Objectives</a:t>
            </a: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900767" y="14103898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Partners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33420097" y="6377795"/>
            <a:ext cx="9289322" cy="1157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Outcomes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22334404" y="22494993"/>
            <a:ext cx="10048875" cy="1185790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>
                <a:solidFill>
                  <a:schemeClr val="tx2"/>
                </a:solidFill>
                <a:latin typeface="Arial Rounded MT Bold" pitchFamily="34" charset="0"/>
              </a:rPr>
              <a:t>Lessons </a:t>
            </a:r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Learned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6" name="Text Placeholder 15"/>
          <p:cNvSpPr txBox="1">
            <a:spLocks/>
          </p:cNvSpPr>
          <p:nvPr/>
        </p:nvSpPr>
        <p:spPr>
          <a:xfrm>
            <a:off x="33073439" y="28804018"/>
            <a:ext cx="10052050" cy="2786625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CEO Joe Houldin, </a:t>
            </a:r>
            <a:r>
              <a:rPr lang="en-US" sz="28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  <a:hlinkClick r:id="rId3"/>
              </a:rPr>
              <a:t>jhouldin@dvirc.org</a:t>
            </a:r>
            <a:endParaRPr lang="en-US" sz="2800" dirty="0" smtClean="0">
              <a:solidFill>
                <a:schemeClr val="tx2"/>
              </a:solidFill>
              <a:latin typeface="Arial Rounded MT Bold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President &amp; COO Barry Miller, </a:t>
            </a:r>
            <a:r>
              <a:rPr lang="en-US" sz="28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  <a:hlinkClick r:id="rId4"/>
              </a:rPr>
              <a:t>bmiller@dvirc.org</a:t>
            </a:r>
            <a:endParaRPr lang="en-US" sz="2800" dirty="0" smtClean="0">
              <a:solidFill>
                <a:schemeClr val="tx2"/>
              </a:solidFill>
              <a:latin typeface="Arial Rounded MT Bold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Exec VP Tony Girifalco, </a:t>
            </a:r>
            <a:r>
              <a:rPr lang="en-US" sz="28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  <a:hlinkClick r:id="rId5"/>
              </a:rPr>
              <a:t>ajg@dvirc.org</a:t>
            </a:r>
            <a:endParaRPr lang="en-US" sz="2800" dirty="0" smtClean="0">
              <a:solidFill>
                <a:schemeClr val="tx2"/>
              </a:solidFill>
              <a:latin typeface="Arial Rounded MT Bold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Director Technology Services, Dr. John </a:t>
            </a:r>
            <a:r>
              <a:rPr lang="en-US" sz="2800" dirty="0" err="1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LaFemina</a:t>
            </a:r>
            <a:r>
              <a:rPr lang="en-US" sz="28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, </a:t>
            </a:r>
            <a:r>
              <a:rPr lang="en-US" sz="28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  <a:hlinkClick r:id="rId6"/>
              </a:rPr>
              <a:t>jlafemina@dvirc.org</a:t>
            </a:r>
            <a:r>
              <a:rPr lang="en-US" sz="28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 </a:t>
            </a:r>
          </a:p>
          <a:p>
            <a:endParaRPr lang="en-US" sz="4400" dirty="0" smtClean="0"/>
          </a:p>
          <a:p>
            <a:endParaRPr lang="en-US" sz="4400" dirty="0"/>
          </a:p>
        </p:txBody>
      </p:sp>
      <p:sp>
        <p:nvSpPr>
          <p:cNvPr id="37" name="Text Placeholder 11"/>
          <p:cNvSpPr txBox="1">
            <a:spLocks/>
          </p:cNvSpPr>
          <p:nvPr/>
        </p:nvSpPr>
        <p:spPr>
          <a:xfrm>
            <a:off x="22397748" y="23841769"/>
            <a:ext cx="9922191" cy="7748874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/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Technology services are not easily defined and packaged…for customer</a:t>
            </a:r>
          </a:p>
          <a:p>
            <a:pPr marL="571500" indent="-571500"/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Engagements are unique and do not allow for canned solutions</a:t>
            </a:r>
          </a:p>
          <a:p>
            <a:pPr marL="571500" indent="-571500"/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Not all partners are created equal; levels of investment in projects vary</a:t>
            </a:r>
          </a:p>
          <a:p>
            <a:pPr marL="571500" indent="-571500"/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Greater market segmentation needed to identify firms both willing to and capable of adopting technologies</a:t>
            </a:r>
          </a:p>
          <a:p>
            <a:pPr marL="571500" indent="-571500"/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Some technologies are not fully “market ready”; e.g., additive manufacturing, </a:t>
            </a:r>
          </a:p>
          <a:p>
            <a:pPr marL="571500" indent="-571500"/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4400" dirty="0" smtClean="0"/>
          </a:p>
        </p:txBody>
      </p:sp>
      <p:sp>
        <p:nvSpPr>
          <p:cNvPr id="38" name="Text Placeholder 8"/>
          <p:cNvSpPr txBox="1">
            <a:spLocks/>
          </p:cNvSpPr>
          <p:nvPr/>
        </p:nvSpPr>
        <p:spPr>
          <a:xfrm>
            <a:off x="33073439" y="7411455"/>
            <a:ext cx="9846687" cy="4531167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800" b="1" u="sng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</a:rPr>
              <a:t>Capacity</a:t>
            </a:r>
          </a:p>
          <a:p>
            <a:r>
              <a:rPr lang="en-US" sz="38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</a:rPr>
              <a:t>Technology </a:t>
            </a:r>
            <a:r>
              <a:rPr lang="en-US" sz="3800" dirty="0" smtClean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</a:rPr>
              <a:t>Services</a:t>
            </a:r>
            <a:endParaRPr lang="en-US" sz="38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</a:endParaRPr>
          </a:p>
          <a:p>
            <a:r>
              <a:rPr lang="en-US" sz="38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</a:rPr>
              <a:t>Expanded Ecosystem…S&amp;T Assets</a:t>
            </a:r>
          </a:p>
          <a:p>
            <a:pPr marL="0" indent="0">
              <a:buNone/>
            </a:pPr>
            <a:r>
              <a:rPr lang="en-US" sz="3800" b="1" u="sng" dirty="0" smtClean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</a:rPr>
              <a:t>Partnerships</a:t>
            </a:r>
          </a:p>
          <a:p>
            <a:r>
              <a:rPr lang="en-US" sz="3800" dirty="0" smtClean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</a:rPr>
              <a:t>Increased collaboration among agency partners / team members</a:t>
            </a:r>
          </a:p>
          <a:p>
            <a:pPr marL="0" indent="0">
              <a:buNone/>
            </a:pPr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endParaRPr lang="en-US" sz="3800" dirty="0"/>
          </a:p>
        </p:txBody>
      </p:sp>
      <p:sp>
        <p:nvSpPr>
          <p:cNvPr id="42" name="Text Placeholder 17"/>
          <p:cNvSpPr txBox="1">
            <a:spLocks/>
          </p:cNvSpPr>
          <p:nvPr/>
        </p:nvSpPr>
        <p:spPr>
          <a:xfrm>
            <a:off x="11582400" y="8153399"/>
            <a:ext cx="10056813" cy="13477601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To advance the state of awareness and accelerate the adoption of advanced manufacturing technologies, with an initial focus on 3D Printing and Composites</a:t>
            </a:r>
          </a:p>
          <a:p>
            <a:pPr marL="0" indent="0">
              <a:buNone/>
            </a:pPr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pPr marL="342900" indent="-342900"/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Leverage regional ecosystem assets by developing an integrated service delivery model</a:t>
            </a:r>
          </a:p>
          <a:p>
            <a:pPr marL="342900" indent="-342900"/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pPr marL="342900" indent="-342900"/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Pilot technology focus areas responsive to advancing regional SME capabilities</a:t>
            </a:r>
          </a:p>
          <a:p>
            <a:pPr marL="1626860" lvl="1" indent="-342900"/>
            <a:r>
              <a:rPr lang="en-US" sz="3000" dirty="0">
                <a:solidFill>
                  <a:schemeClr val="tx2"/>
                </a:solidFill>
                <a:latin typeface="Arial Rounded MT Bold" pitchFamily="34" charset="0"/>
              </a:rPr>
              <a:t>Fiber-reinforced composites</a:t>
            </a:r>
          </a:p>
          <a:p>
            <a:pPr marL="1626860" lvl="1" indent="-342900"/>
            <a:r>
              <a:rPr lang="en-US" sz="3000" dirty="0">
                <a:solidFill>
                  <a:schemeClr val="tx2"/>
                </a:solidFill>
                <a:latin typeface="Arial Rounded MT Bold" pitchFamily="34" charset="0"/>
              </a:rPr>
              <a:t>Additive manufacturing</a:t>
            </a:r>
          </a:p>
          <a:p>
            <a:pPr marL="1626860" lvl="1" indent="-342900"/>
            <a:r>
              <a:rPr lang="en-US" sz="3000" dirty="0" smtClean="0">
                <a:solidFill>
                  <a:schemeClr val="tx2"/>
                </a:solidFill>
                <a:latin typeface="Arial Rounded MT Bold" pitchFamily="34" charset="0"/>
              </a:rPr>
              <a:t>Supply </a:t>
            </a:r>
            <a:r>
              <a:rPr lang="en-US" sz="3000" dirty="0">
                <a:solidFill>
                  <a:schemeClr val="tx2"/>
                </a:solidFill>
                <a:latin typeface="Arial Rounded MT Bold" pitchFamily="34" charset="0"/>
              </a:rPr>
              <a:t>chain optimization </a:t>
            </a:r>
          </a:p>
          <a:p>
            <a:pPr marL="342900" indent="-342900"/>
            <a:endParaRPr lang="en-US" sz="3000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pPr marL="342900" indent="-342900"/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Develop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and refine an integrated technology service offering that is sustainable</a:t>
            </a:r>
          </a:p>
          <a:p>
            <a:pPr marL="1626860" lvl="1" indent="-342900"/>
            <a:r>
              <a:rPr lang="en-US" sz="3000" dirty="0">
                <a:solidFill>
                  <a:schemeClr val="tx2"/>
                </a:solidFill>
                <a:latin typeface="Arial Rounded MT Bold" pitchFamily="34" charset="0"/>
              </a:rPr>
              <a:t>Technology Awareness Events (awareness)</a:t>
            </a:r>
          </a:p>
          <a:p>
            <a:pPr marL="1626860" lvl="1" indent="-342900"/>
            <a:r>
              <a:rPr lang="en-US" sz="3000" dirty="0">
                <a:solidFill>
                  <a:schemeClr val="tx2"/>
                </a:solidFill>
                <a:latin typeface="Arial Rounded MT Bold" pitchFamily="34" charset="0"/>
              </a:rPr>
              <a:t>Technology Immersion Courses (education)</a:t>
            </a:r>
          </a:p>
          <a:p>
            <a:pPr marL="1626860" lvl="1" indent="-342900"/>
            <a:r>
              <a:rPr lang="en-US" sz="3000" dirty="0">
                <a:solidFill>
                  <a:schemeClr val="tx2"/>
                </a:solidFill>
                <a:latin typeface="Arial Rounded MT Bold" pitchFamily="34" charset="0"/>
              </a:rPr>
              <a:t>Technology Services Consulting (adoption</a:t>
            </a:r>
            <a:r>
              <a:rPr lang="en-US" sz="2800" dirty="0">
                <a:solidFill>
                  <a:schemeClr val="tx2"/>
                </a:solidFill>
                <a:latin typeface="Arial Rounded MT Bold" pitchFamily="34" charset="0"/>
              </a:rPr>
              <a:t>)</a:t>
            </a:r>
          </a:p>
          <a:p>
            <a:pPr marL="342900" indent="-342900"/>
            <a:endParaRPr lang="en-US" sz="3800" dirty="0">
              <a:solidFill>
                <a:schemeClr val="tx2"/>
              </a:solidFill>
              <a:latin typeface="Arial Rounded MT Bold" pitchFamily="34" charset="0"/>
            </a:endParaRPr>
          </a:p>
          <a:p>
            <a:pPr marL="342900" indent="-342900"/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22334408" y="6160626"/>
            <a:ext cx="10048875" cy="1504388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Goals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44" name="Text Placeholder 1"/>
          <p:cNvSpPr txBox="1">
            <a:spLocks/>
          </p:cNvSpPr>
          <p:nvPr/>
        </p:nvSpPr>
        <p:spPr>
          <a:xfrm>
            <a:off x="22511703" y="8201188"/>
            <a:ext cx="10056813" cy="8139022"/>
          </a:xfrm>
          <a:prstGeom prst="rect">
            <a:avLst/>
          </a:prstGeom>
        </p:spPr>
        <p:txBody>
          <a:bodyPr vert="horz" lIns="293477" tIns="146738" rIns="293477" bIns="146738" rtlCol="0" anchor="t"/>
          <a:lstStyle>
            <a:defPPr>
              <a:defRPr lang="en-US"/>
            </a:defPPr>
            <a:lvl1pPr marL="0" algn="l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800" b="1" u="sng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</a:endParaRPr>
          </a:p>
          <a:p>
            <a:endParaRPr lang="en-US" sz="3800" dirty="0" smtClean="0">
              <a:solidFill>
                <a:schemeClr val="tx2">
                  <a:lumMod val="75000"/>
                </a:schemeClr>
              </a:solidFill>
              <a:latin typeface="Arial Rounded MT Bold" pitchFamily="34" charset="0"/>
            </a:endParaRPr>
          </a:p>
          <a:p>
            <a:endParaRPr lang="en-US" sz="3800" b="1" u="sng" dirty="0" smtClean="0">
              <a:solidFill>
                <a:schemeClr val="tx2">
                  <a:lumMod val="75000"/>
                </a:schemeClr>
              </a:solidFill>
              <a:latin typeface="Arial Rounded MT Bold" pitchFamily="34" charset="0"/>
            </a:endParaRPr>
          </a:p>
          <a:p>
            <a:endParaRPr lang="en-US" sz="3800" b="1" u="sng" dirty="0" smtClean="0">
              <a:solidFill>
                <a:schemeClr val="tx2">
                  <a:lumMod val="75000"/>
                </a:schemeClr>
              </a:solidFill>
              <a:latin typeface="Arial Rounded MT Bold" pitchFamily="34" charset="0"/>
            </a:endParaRPr>
          </a:p>
          <a:p>
            <a:endParaRPr lang="en-US" sz="3800" b="1" u="sng" dirty="0" smtClean="0">
              <a:solidFill>
                <a:schemeClr val="tx2">
                  <a:lumMod val="75000"/>
                </a:schemeClr>
              </a:solidFill>
              <a:latin typeface="Arial Rounded MT Bold" pitchFamily="34" charset="0"/>
            </a:endParaRPr>
          </a:p>
          <a:p>
            <a:endParaRPr lang="en-US" sz="3800" b="1" u="sng" dirty="0" smtClean="0">
              <a:solidFill>
                <a:schemeClr val="tx2">
                  <a:lumMod val="75000"/>
                </a:schemeClr>
              </a:solidFill>
              <a:latin typeface="Arial Rounded MT Bold" pitchFamily="34" charset="0"/>
            </a:endParaRPr>
          </a:p>
          <a:p>
            <a:endParaRPr lang="en-US" sz="3800" b="1" u="sng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</a:endParaRPr>
          </a:p>
          <a:p>
            <a:endParaRPr lang="en-US" sz="3800" b="1" u="sng" dirty="0" smtClean="0">
              <a:solidFill>
                <a:schemeClr val="tx2">
                  <a:lumMod val="75000"/>
                </a:schemeClr>
              </a:solidFill>
              <a:latin typeface="Arial Rounded MT Bold" pitchFamily="34" charset="0"/>
            </a:endParaRPr>
          </a:p>
          <a:p>
            <a:endParaRPr lang="en-US" sz="3800" b="1" u="sng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</a:endParaRPr>
          </a:p>
          <a:p>
            <a:endParaRPr lang="en-US" sz="3800" b="1" u="sng" dirty="0" smtClean="0">
              <a:solidFill>
                <a:schemeClr val="tx2">
                  <a:lumMod val="75000"/>
                </a:schemeClr>
              </a:solidFill>
              <a:latin typeface="Arial Rounded MT Bold" pitchFamily="34" charset="0"/>
            </a:endParaRPr>
          </a:p>
          <a:p>
            <a:endParaRPr lang="en-US" sz="3800" b="1" u="sng" dirty="0" smtClean="0">
              <a:solidFill>
                <a:schemeClr val="tx2">
                  <a:lumMod val="75000"/>
                </a:schemeClr>
              </a:solidFill>
              <a:latin typeface="Arial Rounded MT Bold" pitchFamily="34" charset="0"/>
            </a:endParaRPr>
          </a:p>
          <a:p>
            <a:endParaRPr lang="en-US" sz="3800" b="1" u="sng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</a:endParaRPr>
          </a:p>
          <a:p>
            <a:endParaRPr lang="en-US" sz="3800" b="1" u="sng" dirty="0" smtClean="0">
              <a:solidFill>
                <a:schemeClr val="tx2">
                  <a:lumMod val="75000"/>
                </a:schemeClr>
              </a:solidFill>
              <a:latin typeface="Arial Rounded MT Bold" pitchFamily="34" charset="0"/>
            </a:endParaRPr>
          </a:p>
          <a:p>
            <a:endParaRPr lang="en-US" sz="3800" b="1" u="sng" dirty="0" smtClean="0">
              <a:solidFill>
                <a:schemeClr val="tx2">
                  <a:lumMod val="75000"/>
                </a:schemeClr>
              </a:solidFill>
              <a:latin typeface="Arial Rounded MT Bold" pitchFamily="34" charset="0"/>
            </a:endParaRPr>
          </a:p>
          <a:p>
            <a:endParaRPr lang="en-US" sz="3800" dirty="0" smtClean="0">
              <a:solidFill>
                <a:schemeClr val="tx2">
                  <a:lumMod val="75000"/>
                </a:schemeClr>
              </a:solidFill>
              <a:latin typeface="Arial Rounded MT Bold" pitchFamily="34" charset="0"/>
            </a:endParaRPr>
          </a:p>
          <a:p>
            <a:r>
              <a:rPr lang="en-US" sz="3800" dirty="0" smtClean="0">
                <a:solidFill>
                  <a:srgbClr val="C00000"/>
                </a:solidFill>
                <a:latin typeface="Arial Rounded MT Bold" pitchFamily="34" charset="0"/>
              </a:rPr>
              <a:t> </a:t>
            </a:r>
            <a:endParaRPr lang="en-US" sz="3800" dirty="0">
              <a:solidFill>
                <a:srgbClr val="C00000"/>
              </a:solidFill>
              <a:latin typeface="Arial Rounded MT Bold" pitchFamily="34" charset="0"/>
            </a:endParaRPr>
          </a:p>
          <a:p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83899" y="24404562"/>
            <a:ext cx="9854909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EDA </a:t>
            </a: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supports </a:t>
            </a:r>
            <a:r>
              <a:rPr lang="en-US" sz="36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cluster industry needs analysis, &amp; networking events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NIST </a:t>
            </a: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provides </a:t>
            </a:r>
            <a:r>
              <a:rPr lang="en-US" sz="36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funding for innovation </a:t>
            </a: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process </a:t>
            </a:r>
            <a:r>
              <a:rPr lang="en-US" sz="36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development, pilot projects &amp; program evaluation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DOE </a:t>
            </a: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provides </a:t>
            </a:r>
            <a:r>
              <a:rPr lang="en-US" sz="36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funding for technical oversight, project technology management &amp; linkages to public &amp; private technical assets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DOL </a:t>
            </a: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provides funding </a:t>
            </a:r>
            <a:r>
              <a:rPr lang="en-US" sz="36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for technical training of engineers &amp; SMEs in advanced manufacturing technologies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SBA </a:t>
            </a: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supports consulting </a:t>
            </a:r>
            <a:r>
              <a:rPr lang="en-US" sz="36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services to SMEs from </a:t>
            </a: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underserved </a:t>
            </a:r>
            <a:r>
              <a:rPr lang="en-US" sz="36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communities</a:t>
            </a:r>
            <a:endParaRPr lang="en-US" sz="4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 Placeholder 15"/>
          <p:cNvSpPr txBox="1">
            <a:spLocks/>
          </p:cNvSpPr>
          <p:nvPr/>
        </p:nvSpPr>
        <p:spPr>
          <a:xfrm>
            <a:off x="33252090" y="19895249"/>
            <a:ext cx="9668036" cy="7460551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1038" indent="-681038"/>
            <a:r>
              <a:rPr lang="en-US" sz="3600" dirty="0" smtClean="0">
                <a:solidFill>
                  <a:srgbClr val="1F497D"/>
                </a:solidFill>
                <a:latin typeface="Arial Rounded MT Bold" pitchFamily="34" charset="0"/>
                <a:cs typeface="Arial" pitchFamily="34" charset="0"/>
              </a:rPr>
              <a:t>Partner network has strengthened relationships between private for-profit partners and universities</a:t>
            </a:r>
          </a:p>
          <a:p>
            <a:pPr marL="681038" indent="-681038"/>
            <a:r>
              <a:rPr lang="en-US" sz="3600" dirty="0" smtClean="0">
                <a:solidFill>
                  <a:srgbClr val="1F497D"/>
                </a:solidFill>
                <a:latin typeface="Arial Rounded MT Bold" pitchFamily="34" charset="0"/>
                <a:cs typeface="Arial" pitchFamily="34" charset="0"/>
              </a:rPr>
              <a:t>Partners seeking opportunities outside the immediate scope (M-TAC, IMCP, NMI)</a:t>
            </a:r>
          </a:p>
          <a:p>
            <a:pPr marL="681038" indent="-681038"/>
            <a:r>
              <a:rPr lang="en-US" sz="3600" dirty="0" smtClean="0">
                <a:solidFill>
                  <a:srgbClr val="1F497D"/>
                </a:solidFill>
                <a:latin typeface="Arial Rounded MT Bold" pitchFamily="34" charset="0"/>
                <a:cs typeface="Arial" pitchFamily="34" charset="0"/>
              </a:rPr>
              <a:t>Partner network evolved into region’s manufacturing working group</a:t>
            </a:r>
          </a:p>
          <a:p>
            <a:pPr marL="681038" indent="-681038"/>
            <a:r>
              <a:rPr lang="en-US" sz="3600" dirty="0" smtClean="0">
                <a:solidFill>
                  <a:srgbClr val="1F497D"/>
                </a:solidFill>
                <a:latin typeface="Arial Rounded MT Bold" pitchFamily="34" charset="0"/>
                <a:cs typeface="Arial" pitchFamily="34" charset="0"/>
              </a:rPr>
              <a:t>Technical services are being assimilated into DVIRC core services</a:t>
            </a:r>
          </a:p>
          <a:p>
            <a:pPr marL="681038" indent="-681038"/>
            <a:r>
              <a:rPr lang="en-US" sz="3600" dirty="0" smtClean="0">
                <a:solidFill>
                  <a:srgbClr val="1F497D"/>
                </a:solidFill>
                <a:latin typeface="Arial Rounded MT Bold" pitchFamily="34" charset="0"/>
                <a:cs typeface="Arial" pitchFamily="34" charset="0"/>
              </a:rPr>
              <a:t>Immersion Courses evolving into core DVIRC offering</a:t>
            </a:r>
          </a:p>
          <a:p>
            <a:pPr marL="0" indent="0">
              <a:buNone/>
            </a:pPr>
            <a:endParaRPr lang="en-US" sz="4000" i="1" dirty="0" smtClean="0">
              <a:solidFill>
                <a:prstClr val="black"/>
              </a:solidFill>
            </a:endParaRPr>
          </a:p>
          <a:p>
            <a:pPr lvl="1"/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35198288" y="18218961"/>
            <a:ext cx="5146808" cy="1676289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Continuity Plans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32874055" y="27795022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Team Contact Information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pic>
        <p:nvPicPr>
          <p:cNvPr id="46" name="Picture 2" descr="dvirc_final no tex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9400" y="1905000"/>
            <a:ext cx="4800600" cy="3179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"/>
            <a:ext cx="43129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Text Box 10"/>
          <p:cNvSpPr txBox="1">
            <a:spLocks noChangeArrowheads="1"/>
          </p:cNvSpPr>
          <p:nvPr/>
        </p:nvSpPr>
        <p:spPr bwMode="auto">
          <a:xfrm>
            <a:off x="883900" y="7456661"/>
            <a:ext cx="9854909" cy="6203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/>
            </a:ex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4000" dirty="0">
                <a:solidFill>
                  <a:srgbClr val="1F497D"/>
                </a:solidFill>
                <a:effectLst/>
                <a:latin typeface="Arial Rounded MT Bold"/>
                <a:ea typeface="ＭＳ Ｐ明朝"/>
                <a:cs typeface="Arial Rounded MT Bold"/>
              </a:rPr>
              <a:t>The </a:t>
            </a:r>
            <a:r>
              <a:rPr lang="en-US" sz="4000" i="1" dirty="0">
                <a:solidFill>
                  <a:srgbClr val="1F497D"/>
                </a:solidFill>
                <a:effectLst/>
                <a:latin typeface="Arial Rounded MT Bold"/>
                <a:ea typeface="ＭＳ Ｐ明朝"/>
                <a:cs typeface="Arial Rounded MT Bold"/>
              </a:rPr>
              <a:t>Accelerator</a:t>
            </a:r>
            <a:r>
              <a:rPr lang="en-US" sz="4000" dirty="0">
                <a:solidFill>
                  <a:srgbClr val="1F497D"/>
                </a:solidFill>
                <a:effectLst/>
                <a:latin typeface="Arial Rounded MT Bold"/>
                <a:ea typeface="ＭＳ Ｐ明朝"/>
                <a:cs typeface="Arial Rounded MT Bold"/>
              </a:rPr>
              <a:t> is a </a:t>
            </a:r>
            <a:r>
              <a:rPr lang="en-US" sz="4000" dirty="0" smtClean="0">
                <a:solidFill>
                  <a:srgbClr val="1F497D"/>
                </a:solidFill>
                <a:effectLst/>
                <a:latin typeface="Arial Rounded MT Bold"/>
                <a:ea typeface="ＭＳ Ｐ明朝"/>
                <a:cs typeface="Arial Rounded MT Bold"/>
              </a:rPr>
              <a:t>partnership </a:t>
            </a:r>
            <a:r>
              <a:rPr lang="en-US" sz="4000" dirty="0">
                <a:solidFill>
                  <a:srgbClr val="1F497D"/>
                </a:solidFill>
                <a:effectLst/>
                <a:latin typeface="Arial Rounded MT Bold"/>
                <a:ea typeface="ＭＳ Ｐ明朝"/>
                <a:cs typeface="Arial Rounded MT Bold"/>
              </a:rPr>
              <a:t>among the Greater Philadelphia region’s business, technical, </a:t>
            </a:r>
            <a:r>
              <a:rPr lang="en-US" sz="4000" dirty="0" smtClean="0">
                <a:solidFill>
                  <a:srgbClr val="1F497D"/>
                </a:solidFill>
                <a:effectLst/>
                <a:latin typeface="Arial Rounded MT Bold"/>
                <a:ea typeface="ＭＳ Ｐ明朝"/>
                <a:cs typeface="Arial Rounded MT Bold"/>
              </a:rPr>
              <a:t>and </a:t>
            </a:r>
            <a:r>
              <a:rPr lang="en-US" sz="4000" dirty="0">
                <a:solidFill>
                  <a:srgbClr val="1F497D"/>
                </a:solidFill>
                <a:effectLst/>
                <a:latin typeface="Arial Rounded MT Bold"/>
                <a:ea typeface="ＭＳ Ｐ明朝"/>
                <a:cs typeface="Arial Rounded MT Bold"/>
              </a:rPr>
              <a:t>educational </a:t>
            </a:r>
            <a:r>
              <a:rPr lang="en-US" sz="4000" dirty="0" smtClean="0">
                <a:solidFill>
                  <a:srgbClr val="1F497D"/>
                </a:solidFill>
                <a:effectLst/>
                <a:latin typeface="Arial Rounded MT Bold"/>
                <a:ea typeface="ＭＳ Ｐ明朝"/>
                <a:cs typeface="Arial Rounded MT Bold"/>
              </a:rPr>
              <a:t>assets that is working to introduce the fundamentals of two new technologies to the market and to establish a regional capacity to help small and medium-sized  manufacturers deal with technology issues in their businesses.</a:t>
            </a:r>
            <a:endParaRPr lang="en-US" sz="4000" dirty="0">
              <a:solidFill>
                <a:srgbClr val="1F497D"/>
              </a:solidFill>
              <a:effectLst/>
              <a:latin typeface="Arial Rounded MT Bold"/>
              <a:ea typeface="ＭＳ Ｐ明朝"/>
              <a:cs typeface="Arial Rounded MT Bold"/>
            </a:endParaRPr>
          </a:p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4000" dirty="0">
                <a:solidFill>
                  <a:srgbClr val="1F497D"/>
                </a:solidFill>
                <a:effectLst/>
                <a:latin typeface="Arial Rounded MT Bold"/>
                <a:ea typeface="ＭＳ Ｐ明朝"/>
                <a:cs typeface="Arial Rounded MT Bold"/>
              </a:rPr>
              <a:t> 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3609917" y="11565436"/>
            <a:ext cx="8300083" cy="6653525"/>
            <a:chOff x="22860000" y="24765000"/>
            <a:chExt cx="9042400" cy="6781800"/>
          </a:xfrm>
        </p:grpSpPr>
        <p:pic>
          <p:nvPicPr>
            <p:cNvPr id="48" name="Picture 47" descr="Slide2.jp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00" y="24765000"/>
              <a:ext cx="9042400" cy="67818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" name="TextBox 1"/>
            <p:cNvSpPr txBox="1"/>
            <p:nvPr/>
          </p:nvSpPr>
          <p:spPr>
            <a:xfrm>
              <a:off x="23393400" y="30556200"/>
              <a:ext cx="81540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</a:rPr>
                <a:t>Additive Manufacturing Immersion Course</a:t>
              </a:r>
              <a:endParaRPr lang="en-US" sz="36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57" name="Picture 56" descr="PHILA_WORKS_FINAL_LOGO_BEST for most docs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336" y="22021800"/>
            <a:ext cx="2514600" cy="1029206"/>
          </a:xfrm>
          <a:prstGeom prst="rect">
            <a:avLst/>
          </a:prstGeom>
        </p:spPr>
      </p:pic>
      <p:pic>
        <p:nvPicPr>
          <p:cNvPr id="59" name="Picture 58" descr="Mail Attachment.jpe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936" y="20955000"/>
            <a:ext cx="4445000" cy="673100"/>
          </a:xfrm>
          <a:prstGeom prst="rect">
            <a:avLst/>
          </a:prstGeom>
        </p:spPr>
      </p:pic>
      <p:pic>
        <p:nvPicPr>
          <p:cNvPr id="61" name="Picture 60" descr="whartonentrepreneurship_smallbus1_4C.jpg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0" y="28498800"/>
            <a:ext cx="4648200" cy="624177"/>
          </a:xfrm>
          <a:prstGeom prst="rect">
            <a:avLst/>
          </a:prstGeom>
        </p:spPr>
      </p:pic>
      <p:pic>
        <p:nvPicPr>
          <p:cNvPr id="62" name="Picture 61" descr="MAP-round croped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336" y="21107400"/>
            <a:ext cx="2057400" cy="1980488"/>
          </a:xfrm>
          <a:prstGeom prst="rect">
            <a:avLst/>
          </a:prstGeom>
        </p:spPr>
      </p:pic>
      <p:pic>
        <p:nvPicPr>
          <p:cNvPr id="12" name="Picture 11" descr="Prism Engineering with CADCAM tagline.pn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5136" y="18669000"/>
            <a:ext cx="1143000" cy="1844227"/>
          </a:xfrm>
          <a:prstGeom prst="rect">
            <a:avLst/>
          </a:prstGeom>
        </p:spPr>
      </p:pic>
      <p:pic>
        <p:nvPicPr>
          <p:cNvPr id="63" name="Picture 2" descr="dvirc_final no tex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9399" y="1905000"/>
            <a:ext cx="5190389" cy="3332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50"/>
          <p:cNvPicPr/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644" y="22060671"/>
            <a:ext cx="2894013" cy="951464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Text Placeholder 2"/>
          <p:cNvSpPr txBox="1">
            <a:spLocks/>
          </p:cNvSpPr>
          <p:nvPr/>
        </p:nvSpPr>
        <p:spPr>
          <a:xfrm>
            <a:off x="592953" y="6190248"/>
            <a:ext cx="10048875" cy="1445145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The Accelerator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056132"/>
              </p:ext>
            </p:extLst>
          </p:nvPr>
        </p:nvGraphicFramePr>
        <p:xfrm>
          <a:off x="22631400" y="7725699"/>
          <a:ext cx="95250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8684"/>
                <a:gridCol w="2505459"/>
                <a:gridCol w="290085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b="1" u="sng" dirty="0" smtClean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Outreach Events</a:t>
                      </a:r>
                      <a:endParaRPr lang="en-US" b="1" dirty="0">
                        <a:solidFill>
                          <a:srgbClr val="FFFF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Goal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To-date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EDA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SBA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59303"/>
              </p:ext>
            </p:extLst>
          </p:nvPr>
        </p:nvGraphicFramePr>
        <p:xfrm>
          <a:off x="22625961" y="12057323"/>
          <a:ext cx="9551115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7528"/>
                <a:gridCol w="2517366"/>
                <a:gridCol w="274622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b="1" u="sng" dirty="0" smtClean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Projects Started</a:t>
                      </a:r>
                      <a:endParaRPr lang="en-US" dirty="0">
                        <a:solidFill>
                          <a:srgbClr val="FFFF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Goal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To-date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Innovation/Growth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Supplier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RD&amp;D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111482"/>
              </p:ext>
            </p:extLst>
          </p:nvPr>
        </p:nvGraphicFramePr>
        <p:xfrm>
          <a:off x="22677119" y="17381745"/>
          <a:ext cx="94488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5896"/>
                <a:gridCol w="2574083"/>
                <a:gridCol w="288882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b="1" u="sng" dirty="0" smtClean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People</a:t>
                      </a:r>
                      <a:r>
                        <a:rPr lang="en-US" sz="3600" b="1" u="sng" baseline="0" dirty="0" smtClean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3600" b="1" u="sng" dirty="0" smtClean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Trained</a:t>
                      </a:r>
                      <a:endParaRPr lang="en-US" dirty="0">
                        <a:solidFill>
                          <a:srgbClr val="FFFF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Goal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To-date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3D Printing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Composites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3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7" name="Text Placeholder 2"/>
          <p:cNvSpPr txBox="1">
            <a:spLocks/>
          </p:cNvSpPr>
          <p:nvPr/>
        </p:nvSpPr>
        <p:spPr>
          <a:xfrm>
            <a:off x="11677090" y="23012135"/>
            <a:ext cx="10048875" cy="1185790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Key Q &amp; A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69" name="Text Placeholder 8"/>
          <p:cNvSpPr txBox="1">
            <a:spLocks/>
          </p:cNvSpPr>
          <p:nvPr/>
        </p:nvSpPr>
        <p:spPr>
          <a:xfrm>
            <a:off x="11841178" y="24655806"/>
            <a:ext cx="9846687" cy="6379305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u="sng" dirty="0" smtClean="0">
                <a:solidFill>
                  <a:srgbClr val="C00000"/>
                </a:solidFill>
                <a:latin typeface="Arial Rounded MT Bold" pitchFamily="34" charset="0"/>
              </a:rPr>
              <a:t>Question</a:t>
            </a:r>
            <a:endParaRPr lang="en-US" sz="3600" b="1" u="sng" dirty="0">
              <a:solidFill>
                <a:srgbClr val="C00000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r>
              <a:rPr lang="en-US" sz="3600" dirty="0">
                <a:solidFill>
                  <a:schemeClr val="tx2"/>
                </a:solidFill>
                <a:latin typeface="Arial Rounded MT Bold" pitchFamily="34" charset="0"/>
              </a:rPr>
              <a:t>CEOs do not engage in technical activities…so how do we help S&amp;Es “upsell” back at the </a:t>
            </a: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shop?</a:t>
            </a:r>
            <a:endParaRPr lang="en-US" sz="3600" dirty="0">
              <a:solidFill>
                <a:schemeClr val="tx2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r>
              <a:rPr lang="en-US" sz="3600" b="1" u="sng" dirty="0" smtClean="0">
                <a:solidFill>
                  <a:srgbClr val="C00000"/>
                </a:solidFill>
                <a:latin typeface="Arial Rounded MT Bold" pitchFamily="34" charset="0"/>
              </a:rPr>
              <a:t>Answer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Arial Rounded MT Bold" pitchFamily="34" charset="0"/>
              </a:rPr>
              <a:t>Equip S&amp;Es to talk about the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Arial Rounded MT Bold" pitchFamily="34" charset="0"/>
              </a:rPr>
              <a:t>return on technology investment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Arial Rounded MT Bold" pitchFamily="34" charset="0"/>
              </a:rPr>
              <a:t>that solves a business problem the CEO knows and cares about!</a:t>
            </a:r>
          </a:p>
          <a:p>
            <a:pPr marL="0" indent="0">
              <a:buNone/>
            </a:pPr>
            <a:endParaRPr lang="en-US" sz="36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endParaRPr lang="en-US" sz="3800" dirty="0"/>
          </a:p>
        </p:txBody>
      </p:sp>
      <p:sp>
        <p:nvSpPr>
          <p:cNvPr id="70" name="Text Placeholder 2"/>
          <p:cNvSpPr txBox="1">
            <a:spLocks/>
          </p:cNvSpPr>
          <p:nvPr/>
        </p:nvSpPr>
        <p:spPr>
          <a:xfrm>
            <a:off x="689935" y="1840912"/>
            <a:ext cx="10048875" cy="1297021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000" b="1" dirty="0" smtClean="0">
                <a:solidFill>
                  <a:srgbClr val="C00000"/>
                </a:solidFill>
                <a:latin typeface="Arial Rounded MT Bold" pitchFamily="34" charset="0"/>
              </a:rPr>
              <a:t>Advanced Manufacturing Jobs &amp; Innovation Accelerator Challenge</a:t>
            </a:r>
            <a:endParaRPr lang="en-US" sz="4000" b="1" dirty="0">
              <a:solidFill>
                <a:srgbClr val="C00000"/>
              </a:solidFill>
              <a:latin typeface="Arial Rounded MT Bold" pitchFamily="34" charset="0"/>
            </a:endParaRPr>
          </a:p>
        </p:txBody>
      </p:sp>
      <p:sp>
        <p:nvSpPr>
          <p:cNvPr id="68" name="Text Placeholder 2"/>
          <p:cNvSpPr txBox="1">
            <a:spLocks/>
          </p:cNvSpPr>
          <p:nvPr/>
        </p:nvSpPr>
        <p:spPr>
          <a:xfrm>
            <a:off x="22427564" y="9774736"/>
            <a:ext cx="10048875" cy="1888398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000" b="1" dirty="0">
                <a:solidFill>
                  <a:schemeClr val="tx1"/>
                </a:solidFill>
              </a:rPr>
              <a:t>Outreach Events </a:t>
            </a:r>
            <a:r>
              <a:rPr lang="en-US" sz="3000" dirty="0">
                <a:solidFill>
                  <a:schemeClr val="tx1"/>
                </a:solidFill>
              </a:rPr>
              <a:t>are 2-3 hour technology workshops and overviews that present the basics of the technologies in order to generate project work with companies</a:t>
            </a:r>
            <a:endParaRPr lang="en-US" sz="30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71" name="Text Placeholder 2"/>
          <p:cNvSpPr txBox="1">
            <a:spLocks/>
          </p:cNvSpPr>
          <p:nvPr/>
        </p:nvSpPr>
        <p:spPr>
          <a:xfrm>
            <a:off x="22519641" y="15137485"/>
            <a:ext cx="10048875" cy="1417901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000" b="1" dirty="0">
                <a:solidFill>
                  <a:schemeClr val="tx1"/>
                </a:solidFill>
              </a:rPr>
              <a:t>Projects started</a:t>
            </a:r>
            <a:r>
              <a:rPr lang="en-US" sz="3000" dirty="0">
                <a:solidFill>
                  <a:schemeClr val="tx1"/>
                </a:solidFill>
              </a:rPr>
              <a:t> are typical MEP engagements where we define a solution set with the company to address a particular problem</a:t>
            </a:r>
            <a:endParaRPr lang="en-US" sz="30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72" name="Text Placeholder 2"/>
          <p:cNvSpPr txBox="1">
            <a:spLocks/>
          </p:cNvSpPr>
          <p:nvPr/>
        </p:nvSpPr>
        <p:spPr>
          <a:xfrm>
            <a:off x="22519641" y="19895248"/>
            <a:ext cx="10048875" cy="1715271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000" b="1" dirty="0">
                <a:solidFill>
                  <a:schemeClr val="tx1"/>
                </a:solidFill>
              </a:rPr>
              <a:t>People trained</a:t>
            </a:r>
            <a:r>
              <a:rPr lang="en-US" sz="3000" dirty="0">
                <a:solidFill>
                  <a:schemeClr val="tx1"/>
                </a:solidFill>
              </a:rPr>
              <a:t> refers to the DOL-funded portion of the project where we put individuals through </a:t>
            </a:r>
            <a:r>
              <a:rPr lang="en-US" sz="3000" dirty="0" smtClean="0">
                <a:solidFill>
                  <a:schemeClr val="tx1"/>
                </a:solidFill>
              </a:rPr>
              <a:t>3-day </a:t>
            </a:r>
            <a:r>
              <a:rPr lang="en-US" sz="3000" dirty="0">
                <a:solidFill>
                  <a:schemeClr val="tx1"/>
                </a:solidFill>
              </a:rPr>
              <a:t>“Immersion” </a:t>
            </a:r>
            <a:r>
              <a:rPr lang="en-US" sz="3000" dirty="0" smtClean="0">
                <a:solidFill>
                  <a:schemeClr val="tx1"/>
                </a:solidFill>
              </a:rPr>
              <a:t>courses </a:t>
            </a:r>
            <a:r>
              <a:rPr lang="en-US" sz="3000" dirty="0">
                <a:solidFill>
                  <a:schemeClr val="tx1"/>
                </a:solidFill>
              </a:rPr>
              <a:t>in 3D printing or Composites</a:t>
            </a:r>
            <a:endParaRPr lang="en-US" sz="30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pic>
        <p:nvPicPr>
          <p:cNvPr id="79" name="Picture 78" descr="BFTP-SEP-30th Anniversary Logo.jpg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1686" y="16992600"/>
            <a:ext cx="2914650" cy="1295400"/>
          </a:xfrm>
          <a:prstGeom prst="rect">
            <a:avLst/>
          </a:prstGeom>
        </p:spPr>
      </p:pic>
      <p:pic>
        <p:nvPicPr>
          <p:cNvPr id="80" name="Picture 79" descr="NextFabLogo_web.jpg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736" y="17221200"/>
            <a:ext cx="2057400" cy="1166385"/>
          </a:xfrm>
          <a:prstGeom prst="rect">
            <a:avLst/>
          </a:prstGeom>
        </p:spPr>
      </p:pic>
      <p:pic>
        <p:nvPicPr>
          <p:cNvPr id="81" name="Picture 80" descr="ParamountLogo_120604 (JW).jp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336" y="17221200"/>
            <a:ext cx="3352800" cy="1046097"/>
          </a:xfrm>
          <a:prstGeom prst="rect">
            <a:avLst/>
          </a:prstGeom>
        </p:spPr>
      </p:pic>
      <p:pic>
        <p:nvPicPr>
          <p:cNvPr id="82" name="Picture 81" descr="PennStateCollegeofEngMark.png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732" y="15636712"/>
            <a:ext cx="4514850" cy="918674"/>
          </a:xfrm>
          <a:prstGeom prst="rect">
            <a:avLst/>
          </a:prstGeom>
        </p:spPr>
      </p:pic>
      <p:pic>
        <p:nvPicPr>
          <p:cNvPr id="83" name="Picture 82" descr="image002.jpg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936" y="18745200"/>
            <a:ext cx="2205681" cy="1600200"/>
          </a:xfrm>
          <a:prstGeom prst="rect">
            <a:avLst/>
          </a:prstGeom>
        </p:spPr>
      </p:pic>
      <p:pic>
        <p:nvPicPr>
          <p:cNvPr id="84" name="Picture 83" descr="Triumph lge.JPG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011" y="15316200"/>
            <a:ext cx="3505200" cy="549112"/>
          </a:xfrm>
          <a:prstGeom prst="rect">
            <a:avLst/>
          </a:prstGeom>
        </p:spPr>
      </p:pic>
      <p:pic>
        <p:nvPicPr>
          <p:cNvPr id="85" name="Picture 84" descr="CCM-7x3-color_centered.tif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936" y="15392400"/>
            <a:ext cx="2514600" cy="1311965"/>
          </a:xfrm>
          <a:prstGeom prst="rect">
            <a:avLst/>
          </a:prstGeom>
        </p:spPr>
      </p:pic>
      <p:pic>
        <p:nvPicPr>
          <p:cNvPr id="86" name="Picture 2" descr="dvirc_final no tex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736" y="18973800"/>
            <a:ext cx="2057400" cy="136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970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PAcceleratorMeet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MEPAcceleratorMeeting</Template>
  <TotalTime>16439</TotalTime>
  <Words>553</Words>
  <Application>Microsoft Office PowerPoint</Application>
  <PresentationFormat>Custom</PresentationFormat>
  <Paragraphs>108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MEPAcceleratorMeeting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ssti41</dc:creator>
  <cp:lastModifiedBy>ruth</cp:lastModifiedBy>
  <cp:revision>119</cp:revision>
  <cp:lastPrinted>2014-06-10T17:21:07Z</cp:lastPrinted>
  <dcterms:created xsi:type="dcterms:W3CDTF">2012-12-03T15:42:35Z</dcterms:created>
  <dcterms:modified xsi:type="dcterms:W3CDTF">2014-06-10T17:21:48Z</dcterms:modified>
</cp:coreProperties>
</file>