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a:srgbClr val="99CC0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569" autoAdjust="0"/>
    <p:restoredTop sz="99827" autoAdjust="0"/>
  </p:normalViewPr>
  <p:slideViewPr>
    <p:cSldViewPr>
      <p:cViewPr>
        <p:scale>
          <a:sx n="30" d="100"/>
          <a:sy n="30" d="100"/>
        </p:scale>
        <p:origin x="678" y="624"/>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6/12/2014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dirty="0"/>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dirty="0"/>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6/12/2014</a:t>
            </a:fld>
            <a:endParaRPr lang="en-US" dirty="0"/>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dirty="0"/>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6.jpeg"/><Relationship Id="rId18" Type="http://schemas.openxmlformats.org/officeDocument/2006/relationships/image" Target="../media/image11.jpg"/><Relationship Id="rId3" Type="http://schemas.openxmlformats.org/officeDocument/2006/relationships/hyperlink" Target="mailto:pluney@spaceflorida.gov" TargetMode="External"/><Relationship Id="rId21" Type="http://schemas.openxmlformats.org/officeDocument/2006/relationships/hyperlink" Target="http://www.energyflorida.org/resources/map-gallery.aspx" TargetMode="External"/><Relationship Id="rId7" Type="http://schemas.openxmlformats.org/officeDocument/2006/relationships/image" Target="../media/image1.png"/><Relationship Id="rId12" Type="http://schemas.openxmlformats.org/officeDocument/2006/relationships/image" Target="../media/image5.png"/><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jpeg"/><Relationship Id="rId20"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hyperlink" Target="http://www.energyflorida.org/resources" TargetMode="External"/><Relationship Id="rId11" Type="http://schemas.openxmlformats.org/officeDocument/2006/relationships/image" Target="../media/image4.png"/><Relationship Id="rId24" Type="http://schemas.openxmlformats.org/officeDocument/2006/relationships/image" Target="../media/image15.jpeg"/><Relationship Id="rId5" Type="http://schemas.openxmlformats.org/officeDocument/2006/relationships/hyperlink" Target="mailto:mike.aller@energyflorida.org" TargetMode="External"/><Relationship Id="rId15" Type="http://schemas.openxmlformats.org/officeDocument/2006/relationships/image" Target="../media/image8.png"/><Relationship Id="rId23" Type="http://schemas.openxmlformats.org/officeDocument/2006/relationships/image" Target="../media/image14.jpeg"/><Relationship Id="rId10" Type="http://schemas.openxmlformats.org/officeDocument/2006/relationships/hyperlink" Target="http://www.energyflorida.org/" TargetMode="External"/><Relationship Id="rId19" Type="http://schemas.openxmlformats.org/officeDocument/2006/relationships/hyperlink" Target="http://spacecoastenergy.maps.arcgis.com/home/webmap/viewer.html?webmap=bdf3a155b70748dda913e976fd83cdc0" TargetMode="External"/><Relationship Id="rId4" Type="http://schemas.openxmlformats.org/officeDocument/2006/relationships/hyperlink" Target="mailto:dlusk@careersourcebrevard.com" TargetMode="External"/><Relationship Id="rId9" Type="http://schemas.openxmlformats.org/officeDocument/2006/relationships/image" Target="../media/image3.png"/><Relationship Id="rId14" Type="http://schemas.openxmlformats.org/officeDocument/2006/relationships/image" Target="../media/image7.png"/><Relationship Id="rId2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1800"/>
            <a:ext cx="43891200" cy="5120641"/>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a:solidFill>
              <a:srgbClr val="002060"/>
            </a:solidFill>
          </a:ln>
        </p:spPr>
        <p:style>
          <a:lnRef idx="1">
            <a:schemeClr val="accent6"/>
          </a:lnRef>
          <a:fillRef idx="3">
            <a:schemeClr val="accent6"/>
          </a:fillRef>
          <a:effectRef idx="2">
            <a:schemeClr val="accent6"/>
          </a:effectRef>
          <a:fontRef idx="minor">
            <a:schemeClr val="lt1"/>
          </a:fontRef>
        </p:style>
        <p:txBody>
          <a:bodyPr lIns="293477" tIns="146738" rIns="293477" bIns="146738" spcCol="0" rtlCol="0" anchor="ctr"/>
          <a:lstStyle/>
          <a:p>
            <a:pPr algn="ctr"/>
            <a:endParaRPr lang="en-US" sz="5400" dirty="0"/>
          </a:p>
        </p:txBody>
      </p:sp>
      <p:sp>
        <p:nvSpPr>
          <p:cNvPr id="5" name="Rounded Rectangle 4"/>
          <p:cNvSpPr/>
          <p:nvPr/>
        </p:nvSpPr>
        <p:spPr>
          <a:xfrm>
            <a:off x="714636" y="5966065"/>
            <a:ext cx="10235006" cy="26268433"/>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06200" y="5860186"/>
            <a:ext cx="10219765"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82603" y="5927965"/>
            <a:ext cx="1030224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2869469" y="6070904"/>
            <a:ext cx="1016508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675222" y="17909"/>
            <a:ext cx="27986841" cy="2327667"/>
          </a:xfrm>
          <a:prstGeom prst="rect">
            <a:avLst/>
          </a:prstGeom>
          <a:noFill/>
        </p:spPr>
        <p:txBody>
          <a:bodyPr wrap="square" lIns="293477" tIns="146738" rIns="293477" bIns="146738" rtlCol="0">
            <a:spAutoFit/>
          </a:bodyPr>
          <a:lstStyle/>
          <a:p>
            <a:pPr algn="ctr"/>
            <a:r>
              <a:rPr lang="en-US" sz="6600" dirty="0" smtClean="0">
                <a:solidFill>
                  <a:schemeClr val="tx2">
                    <a:lumMod val="60000"/>
                    <a:lumOff val="40000"/>
                  </a:schemeClr>
                </a:solidFill>
                <a:latin typeface="Rockwell Extra Bold" pitchFamily="18" charset="0"/>
              </a:rPr>
              <a:t>Jobs &amp; Innovation Accelerator Challenge (JIAC)</a:t>
            </a:r>
          </a:p>
          <a:p>
            <a:pPr algn="ctr"/>
            <a:r>
              <a:rPr lang="en-US" sz="6600" dirty="0" smtClean="0">
                <a:solidFill>
                  <a:schemeClr val="tx2">
                    <a:lumMod val="60000"/>
                    <a:lumOff val="40000"/>
                  </a:schemeClr>
                </a:solidFill>
                <a:latin typeface="Rockwell Extra Bold" pitchFamily="18" charset="0"/>
              </a:rPr>
              <a:t> CLEAN  ENERGY  JOBS  ACCELERATOR (CEJA)</a:t>
            </a:r>
          </a:p>
        </p:txBody>
      </p:sp>
      <p:sp>
        <p:nvSpPr>
          <p:cNvPr id="25" name="TextBox 24"/>
          <p:cNvSpPr txBox="1"/>
          <p:nvPr/>
        </p:nvSpPr>
        <p:spPr>
          <a:xfrm>
            <a:off x="4312164" y="3855149"/>
            <a:ext cx="19690836" cy="850340"/>
          </a:xfrm>
          <a:prstGeom prst="rect">
            <a:avLst/>
          </a:prstGeom>
          <a:noFill/>
        </p:spPr>
        <p:txBody>
          <a:bodyPr wrap="square" lIns="293477" tIns="146738" rIns="293477" bIns="146738" rtlCol="0">
            <a:spAutoFit/>
          </a:bodyPr>
          <a:lstStyle/>
          <a:p>
            <a:r>
              <a:rPr lang="en-US" sz="3600" dirty="0" smtClean="0">
                <a:solidFill>
                  <a:srgbClr val="669900"/>
                </a:solidFill>
                <a:effectLst>
                  <a:outerShdw blurRad="38100" dist="38100" dir="2700000" algn="tl">
                    <a:srgbClr val="000000">
                      <a:alpha val="43137"/>
                    </a:srgbClr>
                  </a:outerShdw>
                </a:effectLst>
                <a:latin typeface="Rockwell" pitchFamily="18" charset="0"/>
              </a:rPr>
              <a:t>         </a:t>
            </a:r>
            <a:r>
              <a:rPr lang="en-US" sz="3600" dirty="0" smtClean="0">
                <a:solidFill>
                  <a:schemeClr val="tx2">
                    <a:lumMod val="60000"/>
                    <a:lumOff val="40000"/>
                  </a:schemeClr>
                </a:solidFill>
                <a:effectLst>
                  <a:outerShdw blurRad="38100" dist="38100" dir="2700000" algn="tl">
                    <a:srgbClr val="000000">
                      <a:alpha val="43137"/>
                    </a:srgbClr>
                  </a:outerShdw>
                </a:effectLst>
                <a:latin typeface="Rockwell" pitchFamily="18" charset="0"/>
              </a:rPr>
              <a:t>GRANTEE                          EDA                                SBA                                  USDOL – ETA     </a:t>
            </a:r>
            <a:r>
              <a:rPr lang="en-US" sz="3600" dirty="0" smtClean="0">
                <a:solidFill>
                  <a:srgbClr val="669900"/>
                </a:solidFill>
                <a:effectLst>
                  <a:outerShdw blurRad="38100" dist="38100" dir="2700000" algn="tl">
                    <a:srgbClr val="000000">
                      <a:alpha val="43137"/>
                    </a:srgbClr>
                  </a:outerShdw>
                </a:effectLst>
                <a:latin typeface="Rockwell" pitchFamily="18" charset="0"/>
              </a:rPr>
              <a:t>  </a:t>
            </a:r>
            <a:r>
              <a:rPr lang="en-US" sz="3600" dirty="0" smtClean="0">
                <a:solidFill>
                  <a:schemeClr val="bg1"/>
                </a:solidFill>
                <a:latin typeface="Rockwell" pitchFamily="18" charset="0"/>
              </a:rPr>
              <a:t>                            </a:t>
            </a:r>
            <a:endParaRPr lang="en-US" sz="2400" dirty="0" smtClean="0">
              <a:solidFill>
                <a:schemeClr val="bg1"/>
              </a:solidFill>
              <a:latin typeface="Rockwell" pitchFamily="18" charset="0"/>
            </a:endParaRPr>
          </a:p>
        </p:txBody>
      </p:sp>
      <p:sp>
        <p:nvSpPr>
          <p:cNvPr id="26" name="TextBox 25"/>
          <p:cNvSpPr txBox="1"/>
          <p:nvPr/>
        </p:nvSpPr>
        <p:spPr>
          <a:xfrm>
            <a:off x="31863606" y="2345576"/>
            <a:ext cx="11303377" cy="1727503"/>
          </a:xfrm>
          <a:prstGeom prst="rect">
            <a:avLst/>
          </a:prstGeom>
          <a:noFill/>
        </p:spPr>
        <p:txBody>
          <a:bodyPr wrap="square" lIns="293477" tIns="146738" rIns="293477" bIns="146738" rtlCol="0">
            <a:spAutoFit/>
          </a:bodyPr>
          <a:lstStyle/>
          <a:p>
            <a:pPr algn="ctr"/>
            <a:r>
              <a:rPr lang="en-US" sz="5500" dirty="0" smtClean="0">
                <a:solidFill>
                  <a:schemeClr val="tx2">
                    <a:lumMod val="60000"/>
                    <a:lumOff val="40000"/>
                  </a:schemeClr>
                </a:solidFill>
                <a:effectLst>
                  <a:outerShdw blurRad="38100" dist="38100" dir="2700000" algn="tl">
                    <a:srgbClr val="000000">
                      <a:alpha val="43137"/>
                    </a:srgbClr>
                  </a:outerShdw>
                </a:effectLst>
                <a:latin typeface="Rockwell" pitchFamily="18" charset="0"/>
              </a:rPr>
              <a:t>Location: East Central Florida </a:t>
            </a:r>
            <a:r>
              <a:rPr lang="en-US" sz="3800" dirty="0" smtClean="0">
                <a:solidFill>
                  <a:schemeClr val="tx2">
                    <a:lumMod val="60000"/>
                    <a:lumOff val="40000"/>
                  </a:schemeClr>
                </a:solidFill>
                <a:effectLst>
                  <a:outerShdw blurRad="38100" dist="38100" dir="2700000" algn="tl">
                    <a:srgbClr val="000000">
                      <a:alpha val="43137"/>
                    </a:srgbClr>
                  </a:outerShdw>
                </a:effectLst>
                <a:latin typeface="Rockwell" pitchFamily="18" charset="0"/>
              </a:rPr>
              <a:t>Counties: Brevard, Orange, Seminole &amp; Volusia</a:t>
            </a:r>
          </a:p>
        </p:txBody>
      </p:sp>
      <p:sp>
        <p:nvSpPr>
          <p:cNvPr id="27" name="Text Placeholder 2"/>
          <p:cNvSpPr txBox="1">
            <a:spLocks/>
          </p:cNvSpPr>
          <p:nvPr/>
        </p:nvSpPr>
        <p:spPr>
          <a:xfrm>
            <a:off x="844942" y="22183885"/>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Vision </a:t>
            </a:r>
            <a:r>
              <a:rPr lang="en-US" sz="3600" b="1" u="sng" dirty="0">
                <a:solidFill>
                  <a:schemeClr val="accent6">
                    <a:lumMod val="75000"/>
                  </a:schemeClr>
                </a:solidFill>
                <a:latin typeface="Arial Rounded MT Bold" pitchFamily="34" charset="0"/>
              </a:rPr>
              <a:t>and </a:t>
            </a:r>
            <a:r>
              <a:rPr lang="en-US" sz="3600" b="1" u="sng" dirty="0" smtClean="0">
                <a:solidFill>
                  <a:schemeClr val="accent6">
                    <a:lumMod val="75000"/>
                  </a:schemeClr>
                </a:solidFill>
                <a:latin typeface="Arial Rounded MT Bold" pitchFamily="34" charset="0"/>
              </a:rPr>
              <a:t>Collaboration </a:t>
            </a:r>
            <a:endParaRPr lang="en-US" sz="3600" b="1" u="sng" dirty="0">
              <a:solidFill>
                <a:schemeClr val="accent6">
                  <a:lumMod val="75000"/>
                </a:schemeClr>
              </a:solidFill>
              <a:latin typeface="Arial Rounded MT Bold" pitchFamily="34" charset="0"/>
            </a:endParaRPr>
          </a:p>
        </p:txBody>
      </p:sp>
      <p:sp>
        <p:nvSpPr>
          <p:cNvPr id="29" name="Text Placeholder 2"/>
          <p:cNvSpPr txBox="1">
            <a:spLocks/>
          </p:cNvSpPr>
          <p:nvPr/>
        </p:nvSpPr>
        <p:spPr>
          <a:xfrm>
            <a:off x="11662627" y="6070904"/>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Project Plan and Objectives</a:t>
            </a:r>
          </a:p>
        </p:txBody>
      </p:sp>
      <p:sp>
        <p:nvSpPr>
          <p:cNvPr id="30" name="Text Placeholder 2"/>
          <p:cNvSpPr txBox="1">
            <a:spLocks/>
          </p:cNvSpPr>
          <p:nvPr/>
        </p:nvSpPr>
        <p:spPr>
          <a:xfrm>
            <a:off x="11684972" y="21284714"/>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Project Activities / Events</a:t>
            </a:r>
            <a:endParaRPr lang="en-US" sz="3600" b="1" u="sng" dirty="0">
              <a:solidFill>
                <a:schemeClr val="accent6">
                  <a:lumMod val="75000"/>
                </a:schemeClr>
              </a:solidFill>
              <a:latin typeface="Arial Rounded MT Bold" pitchFamily="34" charset="0"/>
            </a:endParaRPr>
          </a:p>
        </p:txBody>
      </p:sp>
      <p:sp>
        <p:nvSpPr>
          <p:cNvPr id="31" name="Text Placeholder 2"/>
          <p:cNvSpPr txBox="1">
            <a:spLocks/>
          </p:cNvSpPr>
          <p:nvPr/>
        </p:nvSpPr>
        <p:spPr>
          <a:xfrm>
            <a:off x="807699" y="6285504"/>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Accelerating Central Florida’s </a:t>
            </a:r>
          </a:p>
          <a:p>
            <a:r>
              <a:rPr lang="en-US" sz="3600" b="1" u="sng" dirty="0" smtClean="0">
                <a:solidFill>
                  <a:schemeClr val="accent6">
                    <a:lumMod val="75000"/>
                  </a:schemeClr>
                </a:solidFill>
                <a:latin typeface="Arial Rounded MT Bold" pitchFamily="34" charset="0"/>
              </a:rPr>
              <a:t>Clean Energy Cluster </a:t>
            </a:r>
            <a:endParaRPr lang="en-US" sz="3600" b="1" u="sng" dirty="0">
              <a:solidFill>
                <a:schemeClr val="accent6">
                  <a:lumMod val="75000"/>
                </a:schemeClr>
              </a:solidFill>
              <a:latin typeface="Arial Rounded MT Bold" pitchFamily="34" charset="0"/>
            </a:endParaRPr>
          </a:p>
        </p:txBody>
      </p:sp>
      <p:sp>
        <p:nvSpPr>
          <p:cNvPr id="32" name="Text Placeholder 2"/>
          <p:cNvSpPr txBox="1">
            <a:spLocks/>
          </p:cNvSpPr>
          <p:nvPr/>
        </p:nvSpPr>
        <p:spPr>
          <a:xfrm>
            <a:off x="33496297" y="6400801"/>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Outcomes</a:t>
            </a:r>
            <a:endParaRPr lang="en-US" sz="3600" b="1" u="sng" dirty="0">
              <a:solidFill>
                <a:schemeClr val="accent6">
                  <a:lumMod val="75000"/>
                </a:schemeClr>
              </a:solidFill>
              <a:latin typeface="Arial Rounded MT Bold" pitchFamily="34" charset="0"/>
            </a:endParaRPr>
          </a:p>
        </p:txBody>
      </p:sp>
      <p:sp>
        <p:nvSpPr>
          <p:cNvPr id="33" name="Text Placeholder 2"/>
          <p:cNvSpPr txBox="1">
            <a:spLocks/>
          </p:cNvSpPr>
          <p:nvPr/>
        </p:nvSpPr>
        <p:spPr>
          <a:xfrm>
            <a:off x="22485804" y="22640869"/>
            <a:ext cx="10048875" cy="183185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a:solidFill>
                  <a:schemeClr val="accent6">
                    <a:lumMod val="75000"/>
                  </a:schemeClr>
                </a:solidFill>
                <a:latin typeface="Arial Rounded MT Bold" pitchFamily="34" charset="0"/>
              </a:rPr>
              <a:t>Lessons </a:t>
            </a:r>
            <a:r>
              <a:rPr lang="en-US" sz="3600" b="1" u="sng" dirty="0" smtClean="0">
                <a:solidFill>
                  <a:schemeClr val="accent6">
                    <a:lumMod val="75000"/>
                  </a:schemeClr>
                </a:solidFill>
                <a:latin typeface="Arial Rounded MT Bold" pitchFamily="34" charset="0"/>
              </a:rPr>
              <a:t>Learned </a:t>
            </a:r>
            <a:endParaRPr lang="en-US" sz="3600" b="1" u="sng" dirty="0">
              <a:solidFill>
                <a:schemeClr val="accent6">
                  <a:lumMod val="75000"/>
                </a:schemeClr>
              </a:solidFill>
              <a:latin typeface="Arial Rounded MT Bold" pitchFamily="34" charset="0"/>
            </a:endParaRPr>
          </a:p>
        </p:txBody>
      </p:sp>
      <p:sp>
        <p:nvSpPr>
          <p:cNvPr id="36" name="Text Placeholder 15"/>
          <p:cNvSpPr txBox="1">
            <a:spLocks/>
          </p:cNvSpPr>
          <p:nvPr/>
        </p:nvSpPr>
        <p:spPr>
          <a:xfrm>
            <a:off x="33015425" y="27816126"/>
            <a:ext cx="10052050" cy="509952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2400" b="1" dirty="0" smtClean="0">
                <a:solidFill>
                  <a:srgbClr val="002060"/>
                </a:solidFill>
                <a:latin typeface="Arial Rounded MT Bold" pitchFamily="34" charset="0"/>
                <a:cs typeface="Arial" pitchFamily="34" charset="0"/>
              </a:rPr>
              <a:t>Grantee: Space </a:t>
            </a:r>
            <a:r>
              <a:rPr lang="en-US" sz="2400" b="1" dirty="0">
                <a:solidFill>
                  <a:srgbClr val="002060"/>
                </a:solidFill>
                <a:latin typeface="Arial Rounded MT Bold" pitchFamily="34" charset="0"/>
                <a:cs typeface="Arial" pitchFamily="34" charset="0"/>
              </a:rPr>
              <a:t>Florida </a:t>
            </a:r>
            <a:endParaRPr lang="en-US" sz="2400" b="1" dirty="0" smtClean="0">
              <a:solidFill>
                <a:srgbClr val="002060"/>
              </a:solidFill>
              <a:latin typeface="Arial Rounded MT Bold" pitchFamily="34" charset="0"/>
              <a:cs typeface="Arial" pitchFamily="34" charset="0"/>
            </a:endParaRPr>
          </a:p>
          <a:p>
            <a:pPr marL="0" indent="0" algn="ctr">
              <a:buNone/>
            </a:pPr>
            <a:r>
              <a:rPr lang="en-US" sz="2400" dirty="0" smtClean="0">
                <a:solidFill>
                  <a:srgbClr val="002060"/>
                </a:solidFill>
                <a:latin typeface="Arial Rounded MT Bold" pitchFamily="34" charset="0"/>
                <a:cs typeface="Arial" pitchFamily="34" charset="0"/>
              </a:rPr>
              <a:t>Percy Luney, VP </a:t>
            </a:r>
            <a:r>
              <a:rPr lang="en-US" sz="2400" dirty="0">
                <a:solidFill>
                  <a:srgbClr val="002060"/>
                </a:solidFill>
                <a:latin typeface="Arial Rounded MT Bold" pitchFamily="34" charset="0"/>
                <a:cs typeface="Arial" pitchFamily="34" charset="0"/>
              </a:rPr>
              <a:t>Education, </a:t>
            </a:r>
            <a:r>
              <a:rPr lang="en-US" sz="2400" dirty="0" smtClean="0">
                <a:solidFill>
                  <a:srgbClr val="002060"/>
                </a:solidFill>
                <a:latin typeface="Arial Rounded MT Bold" pitchFamily="34" charset="0"/>
                <a:cs typeface="Arial" pitchFamily="34" charset="0"/>
              </a:rPr>
              <a:t>Research, Development</a:t>
            </a:r>
            <a:r>
              <a:rPr lang="en-US" sz="2400" dirty="0">
                <a:solidFill>
                  <a:srgbClr val="002060"/>
                </a:solidFill>
                <a:latin typeface="Arial Rounded MT Bold" pitchFamily="34" charset="0"/>
                <a:cs typeface="Arial" pitchFamily="34" charset="0"/>
              </a:rPr>
              <a:t>, &amp;</a:t>
            </a:r>
            <a:r>
              <a:rPr lang="en-US" sz="2400" dirty="0" smtClean="0">
                <a:solidFill>
                  <a:srgbClr val="002060"/>
                </a:solidFill>
                <a:latin typeface="Arial Rounded MT Bold" pitchFamily="34" charset="0"/>
                <a:cs typeface="Arial" pitchFamily="34" charset="0"/>
              </a:rPr>
              <a:t> </a:t>
            </a:r>
            <a:r>
              <a:rPr lang="en-US" sz="2400" dirty="0">
                <a:solidFill>
                  <a:srgbClr val="002060"/>
                </a:solidFill>
                <a:latin typeface="Arial Rounded MT Bold" pitchFamily="34" charset="0"/>
                <a:cs typeface="Arial" pitchFamily="34" charset="0"/>
              </a:rPr>
              <a:t>Workforce </a:t>
            </a:r>
            <a:endParaRPr lang="en-US" sz="2400" dirty="0" smtClean="0">
              <a:solidFill>
                <a:srgbClr val="002060"/>
              </a:solidFill>
              <a:latin typeface="Arial Rounded MT Bold" pitchFamily="34" charset="0"/>
              <a:cs typeface="Arial" pitchFamily="34" charset="0"/>
            </a:endParaRPr>
          </a:p>
          <a:p>
            <a:pPr marL="0" indent="0" algn="ctr">
              <a:buNone/>
            </a:pPr>
            <a:r>
              <a:rPr lang="en-US" sz="1800" dirty="0" smtClean="0">
                <a:solidFill>
                  <a:srgbClr val="002060"/>
                </a:solidFill>
                <a:latin typeface="Arial Rounded MT Bold" pitchFamily="34" charset="0"/>
                <a:cs typeface="Arial" pitchFamily="34" charset="0"/>
              </a:rPr>
              <a:t>E-mail: </a:t>
            </a:r>
            <a:r>
              <a:rPr lang="en-US" sz="1800" dirty="0" smtClean="0">
                <a:solidFill>
                  <a:srgbClr val="002060"/>
                </a:solidFill>
                <a:latin typeface="Arial Rounded MT Bold" pitchFamily="34" charset="0"/>
                <a:cs typeface="Arial" pitchFamily="34" charset="0"/>
                <a:hlinkClick r:id="rId3"/>
              </a:rPr>
              <a:t>pluney@spaceflorida.gov</a:t>
            </a:r>
            <a:endParaRPr lang="en-US" sz="1800" dirty="0" smtClean="0">
              <a:solidFill>
                <a:srgbClr val="002060"/>
              </a:solidFill>
              <a:latin typeface="Arial Rounded MT Bold" pitchFamily="34" charset="0"/>
              <a:cs typeface="Arial" pitchFamily="34" charset="0"/>
            </a:endParaRPr>
          </a:p>
          <a:p>
            <a:pPr marL="0" indent="0" algn="ctr">
              <a:buNone/>
            </a:pPr>
            <a:r>
              <a:rPr lang="en-US" sz="2400" b="1" dirty="0" smtClean="0">
                <a:solidFill>
                  <a:srgbClr val="002060"/>
                </a:solidFill>
                <a:latin typeface="Arial Rounded MT Bold" pitchFamily="34" charset="0"/>
                <a:cs typeface="Arial" pitchFamily="34" charset="0"/>
              </a:rPr>
              <a:t>DOL: </a:t>
            </a:r>
            <a:r>
              <a:rPr lang="en-US" sz="2400" b="1" dirty="0" err="1" smtClean="0">
                <a:solidFill>
                  <a:srgbClr val="002060"/>
                </a:solidFill>
                <a:latin typeface="Arial Rounded MT Bold" pitchFamily="34" charset="0"/>
                <a:cs typeface="Arial" pitchFamily="34" charset="0"/>
              </a:rPr>
              <a:t>CareerSource</a:t>
            </a:r>
            <a:r>
              <a:rPr lang="en-US" sz="2400" b="1" dirty="0">
                <a:solidFill>
                  <a:srgbClr val="002060"/>
                </a:solidFill>
                <a:latin typeface="Arial Rounded MT Bold" pitchFamily="34" charset="0"/>
                <a:cs typeface="Arial" pitchFamily="34" charset="0"/>
              </a:rPr>
              <a:t> </a:t>
            </a:r>
            <a:r>
              <a:rPr lang="en-US" sz="2400" b="1" dirty="0" smtClean="0">
                <a:solidFill>
                  <a:srgbClr val="002060"/>
                </a:solidFill>
                <a:latin typeface="Arial Rounded MT Bold" pitchFamily="34" charset="0"/>
                <a:cs typeface="Arial" pitchFamily="34" charset="0"/>
              </a:rPr>
              <a:t>Brevard</a:t>
            </a:r>
          </a:p>
          <a:p>
            <a:pPr marL="0" indent="0" algn="ctr">
              <a:buNone/>
            </a:pPr>
            <a:r>
              <a:rPr lang="en-US" sz="2400" dirty="0" smtClean="0">
                <a:solidFill>
                  <a:srgbClr val="002060"/>
                </a:solidFill>
                <a:latin typeface="Arial Rounded MT Bold" pitchFamily="34" charset="0"/>
                <a:cs typeface="Arial" pitchFamily="34" charset="0"/>
              </a:rPr>
              <a:t>Don Lusk, Program &amp; Policy Officer</a:t>
            </a:r>
          </a:p>
          <a:p>
            <a:pPr marL="0" indent="0" algn="ctr">
              <a:buNone/>
            </a:pPr>
            <a:r>
              <a:rPr lang="en-US" sz="1800" dirty="0" smtClean="0">
                <a:solidFill>
                  <a:srgbClr val="002060"/>
                </a:solidFill>
                <a:latin typeface="Arial Rounded MT Bold" pitchFamily="34" charset="0"/>
                <a:cs typeface="Arial" pitchFamily="34" charset="0"/>
              </a:rPr>
              <a:t> </a:t>
            </a:r>
            <a:r>
              <a:rPr lang="en-US" sz="1600" dirty="0" smtClean="0">
                <a:solidFill>
                  <a:srgbClr val="002060"/>
                </a:solidFill>
                <a:latin typeface="Arial Rounded MT Bold" pitchFamily="34" charset="0"/>
                <a:cs typeface="Arial" pitchFamily="34" charset="0"/>
              </a:rPr>
              <a:t>E-mail: </a:t>
            </a:r>
            <a:r>
              <a:rPr lang="en-US" sz="1800" dirty="0" smtClean="0">
                <a:solidFill>
                  <a:srgbClr val="002060"/>
                </a:solidFill>
                <a:latin typeface="Arial Rounded MT Bold" pitchFamily="34" charset="0"/>
                <a:cs typeface="Arial" pitchFamily="34" charset="0"/>
                <a:hlinkClick r:id="rId4"/>
              </a:rPr>
              <a:t>dlusk@careersourcebrevard.com</a:t>
            </a:r>
            <a:endParaRPr lang="en-US" sz="1800" dirty="0" smtClean="0">
              <a:solidFill>
                <a:srgbClr val="002060"/>
              </a:solidFill>
              <a:latin typeface="Arial Rounded MT Bold" pitchFamily="34" charset="0"/>
              <a:cs typeface="Arial" pitchFamily="34" charset="0"/>
            </a:endParaRPr>
          </a:p>
          <a:p>
            <a:pPr marL="0" indent="0" algn="ctr">
              <a:buNone/>
            </a:pPr>
            <a:r>
              <a:rPr lang="en-US" sz="2400" b="1" dirty="0" smtClean="0">
                <a:solidFill>
                  <a:srgbClr val="002060"/>
                </a:solidFill>
                <a:latin typeface="Arial Rounded MT Bold" pitchFamily="34" charset="0"/>
                <a:cs typeface="Arial" pitchFamily="34" charset="0"/>
              </a:rPr>
              <a:t>EDA:  Energy Florida </a:t>
            </a:r>
          </a:p>
          <a:p>
            <a:pPr marL="0" indent="0" algn="ctr">
              <a:buNone/>
            </a:pPr>
            <a:r>
              <a:rPr lang="en-US" sz="2400" dirty="0" smtClean="0">
                <a:solidFill>
                  <a:srgbClr val="002060"/>
                </a:solidFill>
                <a:latin typeface="Arial Rounded MT Bold" pitchFamily="34" charset="0"/>
                <a:cs typeface="Arial" pitchFamily="34" charset="0"/>
              </a:rPr>
              <a:t>Mike </a:t>
            </a:r>
            <a:r>
              <a:rPr lang="en-US" sz="2400" dirty="0" err="1" smtClean="0">
                <a:solidFill>
                  <a:srgbClr val="002060"/>
                </a:solidFill>
                <a:latin typeface="Arial Rounded MT Bold" pitchFamily="34" charset="0"/>
                <a:cs typeface="Arial" pitchFamily="34" charset="0"/>
              </a:rPr>
              <a:t>Aller</a:t>
            </a:r>
            <a:r>
              <a:rPr lang="en-US" sz="2400" dirty="0" smtClean="0">
                <a:solidFill>
                  <a:srgbClr val="002060"/>
                </a:solidFill>
                <a:latin typeface="Arial Rounded MT Bold" pitchFamily="34" charset="0"/>
                <a:cs typeface="Arial" pitchFamily="34" charset="0"/>
              </a:rPr>
              <a:t>, Executive Director </a:t>
            </a:r>
          </a:p>
          <a:p>
            <a:pPr marL="0" indent="0" algn="ctr">
              <a:buNone/>
            </a:pPr>
            <a:r>
              <a:rPr lang="en-US" sz="1800" dirty="0" smtClean="0">
                <a:solidFill>
                  <a:srgbClr val="002060"/>
                </a:solidFill>
                <a:latin typeface="Arial Rounded MT Bold" pitchFamily="34" charset="0"/>
                <a:cs typeface="Arial" pitchFamily="34" charset="0"/>
              </a:rPr>
              <a:t>E-mail: </a:t>
            </a:r>
            <a:r>
              <a:rPr lang="en-US" sz="1800" dirty="0" smtClean="0">
                <a:solidFill>
                  <a:srgbClr val="002060"/>
                </a:solidFill>
                <a:latin typeface="Arial Rounded MT Bold" pitchFamily="34" charset="0"/>
                <a:cs typeface="Arial" pitchFamily="34" charset="0"/>
                <a:hlinkClick r:id="rId5"/>
              </a:rPr>
              <a:t>michael.aller@energyflorida.org</a:t>
            </a:r>
            <a:endParaRPr lang="en-US" sz="1800" dirty="0" smtClean="0">
              <a:solidFill>
                <a:srgbClr val="002060"/>
              </a:solidFill>
              <a:latin typeface="Arial Rounded MT Bold" pitchFamily="34" charset="0"/>
              <a:cs typeface="Arial" pitchFamily="34" charset="0"/>
            </a:endParaRPr>
          </a:p>
          <a:p>
            <a:pPr marL="0" indent="0" algn="ctr">
              <a:buNone/>
            </a:pPr>
            <a:r>
              <a:rPr lang="en-US" sz="2400" b="1" dirty="0" smtClean="0">
                <a:solidFill>
                  <a:srgbClr val="002060"/>
                </a:solidFill>
                <a:latin typeface="Arial Rounded MT Bold" pitchFamily="34" charset="0"/>
                <a:cs typeface="Arial" pitchFamily="34" charset="0"/>
              </a:rPr>
              <a:t>SBA: Technological Research Development Authority (TRDA)</a:t>
            </a:r>
          </a:p>
          <a:p>
            <a:pPr marL="0" indent="0" algn="ctr">
              <a:buNone/>
            </a:pPr>
            <a:r>
              <a:rPr lang="en-US" sz="2000" i="1" dirty="0" smtClean="0">
                <a:solidFill>
                  <a:srgbClr val="002060"/>
                </a:solidFill>
                <a:latin typeface="Arial Rounded MT Bold" pitchFamily="34" charset="0"/>
                <a:cs typeface="Arial" pitchFamily="34" charset="0"/>
              </a:rPr>
              <a:t>After the completion of its work – TRDA was dissolved  as an organization </a:t>
            </a:r>
          </a:p>
          <a:p>
            <a:pPr marL="0" indent="0">
              <a:buNone/>
            </a:pPr>
            <a:endParaRPr lang="en-US" sz="2800" dirty="0" smtClean="0">
              <a:solidFill>
                <a:schemeClr val="tx2"/>
              </a:solidFill>
              <a:latin typeface="Arial Rounded MT Bold" pitchFamily="34" charset="0"/>
              <a:cs typeface="Arial" pitchFamily="34" charset="0"/>
            </a:endParaRPr>
          </a:p>
          <a:p>
            <a:endParaRPr lang="en-US" sz="4400" dirty="0" smtClean="0"/>
          </a:p>
          <a:p>
            <a:endParaRPr lang="en-US" sz="4400" dirty="0"/>
          </a:p>
        </p:txBody>
      </p:sp>
      <p:sp>
        <p:nvSpPr>
          <p:cNvPr id="37" name="Text Placeholder 11"/>
          <p:cNvSpPr txBox="1">
            <a:spLocks/>
          </p:cNvSpPr>
          <p:nvPr/>
        </p:nvSpPr>
        <p:spPr>
          <a:xfrm>
            <a:off x="22528843" y="23999753"/>
            <a:ext cx="9552260" cy="56036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lgn="just"/>
            <a:r>
              <a:rPr lang="en-US" sz="2400" dirty="0" smtClean="0">
                <a:solidFill>
                  <a:srgbClr val="002060"/>
                </a:solidFill>
                <a:latin typeface="Arial Rounded MT Bold" pitchFamily="34" charset="0"/>
              </a:rPr>
              <a:t>Listen to and Focus on Industry Partner </a:t>
            </a:r>
            <a:r>
              <a:rPr lang="en-US" sz="2400" dirty="0">
                <a:solidFill>
                  <a:srgbClr val="002060"/>
                </a:solidFill>
                <a:latin typeface="Arial Rounded MT Bold" pitchFamily="34" charset="0"/>
              </a:rPr>
              <a:t>N</a:t>
            </a:r>
            <a:r>
              <a:rPr lang="en-US" sz="2400" dirty="0" smtClean="0">
                <a:solidFill>
                  <a:srgbClr val="002060"/>
                </a:solidFill>
                <a:latin typeface="Arial Rounded MT Bold" pitchFamily="34" charset="0"/>
              </a:rPr>
              <a:t>eeds – Must be delivering value to the cluster companies’ bottom line!</a:t>
            </a:r>
          </a:p>
          <a:p>
            <a:pPr marL="571500" indent="-571500" algn="just"/>
            <a:r>
              <a:rPr lang="en-US" sz="2400" dirty="0" smtClean="0">
                <a:solidFill>
                  <a:srgbClr val="002060"/>
                </a:solidFill>
                <a:latin typeface="Arial Rounded MT Bold" pitchFamily="34" charset="0"/>
              </a:rPr>
              <a:t>Clean Energy is a very diverse industry, not well-defined: Need to focus on specific industry subsectors to be effective/gain industry engagement</a:t>
            </a:r>
          </a:p>
          <a:p>
            <a:pPr marL="571500" indent="-571500" algn="just"/>
            <a:r>
              <a:rPr lang="en-US" sz="2400" dirty="0" smtClean="0">
                <a:solidFill>
                  <a:srgbClr val="002060"/>
                </a:solidFill>
                <a:latin typeface="Arial Rounded MT Bold" pitchFamily="34" charset="0"/>
              </a:rPr>
              <a:t>Cluster intermediaries provide enormous value to local economies, but developing networks and realizing benefits takes time, sustained effort and support over multiple years</a:t>
            </a:r>
          </a:p>
          <a:p>
            <a:pPr marL="571500" indent="-571500" algn="just"/>
            <a:r>
              <a:rPr lang="en-US" sz="2400" dirty="0" smtClean="0">
                <a:solidFill>
                  <a:srgbClr val="002060"/>
                </a:solidFill>
                <a:latin typeface="Arial Rounded MT Bold" pitchFamily="34" charset="0"/>
              </a:rPr>
              <a:t>Follow economic geography/supply chains to truly have impact in cluster development – not necessarily aligned with political or demographic boundaries</a:t>
            </a:r>
          </a:p>
          <a:p>
            <a:pPr marL="571500" indent="-571500" algn="just"/>
            <a:r>
              <a:rPr lang="en-US" sz="2400" dirty="0" smtClean="0">
                <a:solidFill>
                  <a:srgbClr val="002060"/>
                </a:solidFill>
                <a:latin typeface="Arial Rounded MT Bold" pitchFamily="34" charset="0"/>
              </a:rPr>
              <a:t>Workforce Training: Very few pre-established mature clean energy employer partners, under estimated incumbent worker training needs &amp; “cost per training” was low.  Resulting accommodation was to create entrepreneurial programs being creative with training methods. </a:t>
            </a:r>
          </a:p>
          <a:p>
            <a:pPr marL="0" indent="0">
              <a:buNone/>
            </a:pPr>
            <a:endParaRPr lang="en-US" sz="3600" dirty="0">
              <a:solidFill>
                <a:srgbClr val="669900"/>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4400" dirty="0" smtClean="0"/>
          </a:p>
        </p:txBody>
      </p:sp>
      <p:sp>
        <p:nvSpPr>
          <p:cNvPr id="38" name="Text Placeholder 8"/>
          <p:cNvSpPr txBox="1">
            <a:spLocks/>
          </p:cNvSpPr>
          <p:nvPr/>
        </p:nvSpPr>
        <p:spPr>
          <a:xfrm>
            <a:off x="32977325" y="7210618"/>
            <a:ext cx="9949369" cy="833866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r>
              <a:rPr lang="en-US" sz="2400" dirty="0" smtClean="0">
                <a:solidFill>
                  <a:srgbClr val="002060"/>
                </a:solidFill>
                <a:latin typeface="Arial Rounded MT Bold" pitchFamily="34" charset="0"/>
              </a:rPr>
              <a:t>Establishment of the Florida Clean Energy Matching Grant Fund ($4.5 million to match federal &amp; private grants)</a:t>
            </a:r>
          </a:p>
          <a:p>
            <a:r>
              <a:rPr lang="en-US" sz="2400" dirty="0" smtClean="0">
                <a:solidFill>
                  <a:srgbClr val="002060"/>
                </a:solidFill>
                <a:latin typeface="Arial Rounded MT Bold" pitchFamily="34" charset="0"/>
              </a:rPr>
              <a:t>Public Private Partnerships:</a:t>
            </a:r>
          </a:p>
          <a:p>
            <a:pPr lvl="1"/>
            <a:r>
              <a:rPr lang="en-US" sz="2000" dirty="0">
                <a:solidFill>
                  <a:srgbClr val="002060"/>
                </a:solidFill>
                <a:latin typeface="Arial Rounded MT Bold" pitchFamily="34" charset="0"/>
              </a:rPr>
              <a:t>Florida Bio-Agriculture </a:t>
            </a:r>
            <a:r>
              <a:rPr lang="en-US" sz="2000" dirty="0" smtClean="0">
                <a:solidFill>
                  <a:srgbClr val="002060"/>
                </a:solidFill>
                <a:latin typeface="Arial Rounded MT Bold" pitchFamily="34" charset="0"/>
              </a:rPr>
              <a:t>Initiative</a:t>
            </a:r>
          </a:p>
          <a:p>
            <a:pPr lvl="1"/>
            <a:r>
              <a:rPr lang="en-US" sz="2000" dirty="0" smtClean="0">
                <a:solidFill>
                  <a:srgbClr val="002060"/>
                </a:solidFill>
                <a:latin typeface="Arial Rounded MT Bold" pitchFamily="34" charset="0"/>
              </a:rPr>
              <a:t>NASA Shuttle Logistics Depot Transition to Craig Technologies Aerospace &amp; Defense Manufacturing Center</a:t>
            </a:r>
          </a:p>
          <a:p>
            <a:pPr lvl="1"/>
            <a:r>
              <a:rPr lang="en-US" sz="2000" dirty="0">
                <a:solidFill>
                  <a:srgbClr val="002060"/>
                </a:solidFill>
                <a:latin typeface="Arial Rounded MT Bold" pitchFamily="34" charset="0"/>
              </a:rPr>
              <a:t>Space and Energy Innovation Capabilities</a:t>
            </a:r>
          </a:p>
          <a:p>
            <a:pPr lvl="1"/>
            <a:r>
              <a:rPr lang="en-US" sz="2000" dirty="0" smtClean="0">
                <a:solidFill>
                  <a:srgbClr val="002060"/>
                </a:solidFill>
                <a:latin typeface="Arial Rounded MT Bold" pitchFamily="34" charset="0"/>
              </a:rPr>
              <a:t>Turbine Blade Testing &amp; Automotive Performance Testing at NASA Kennedy Space Center</a:t>
            </a:r>
          </a:p>
          <a:p>
            <a:r>
              <a:rPr lang="en-US" sz="2400" dirty="0" smtClean="0">
                <a:solidFill>
                  <a:srgbClr val="002060"/>
                </a:solidFill>
                <a:latin typeface="Arial Rounded MT Bold" pitchFamily="34" charset="0"/>
              </a:rPr>
              <a:t>Following collaborative partnership on new “Energy Launch” Entrepreneurial Development Program, 3 new businesses have started - creating 9 new jobs.</a:t>
            </a:r>
          </a:p>
          <a:p>
            <a:r>
              <a:rPr lang="en-US" sz="2400" dirty="0" smtClean="0">
                <a:solidFill>
                  <a:srgbClr val="002060"/>
                </a:solidFill>
                <a:latin typeface="Arial Rounded MT Bold" pitchFamily="34" charset="0"/>
              </a:rPr>
              <a:t>Transportation Technology </a:t>
            </a:r>
            <a:r>
              <a:rPr lang="en-US" sz="2400" dirty="0" err="1" smtClean="0">
                <a:solidFill>
                  <a:srgbClr val="002060"/>
                </a:solidFill>
                <a:latin typeface="Arial Rounded MT Bold" pitchFamily="34" charset="0"/>
              </a:rPr>
              <a:t>Testbed</a:t>
            </a:r>
            <a:r>
              <a:rPr lang="en-US" sz="2400" dirty="0" smtClean="0">
                <a:solidFill>
                  <a:srgbClr val="002060"/>
                </a:solidFill>
                <a:latin typeface="Arial Rounded MT Bold" pitchFamily="34" charset="0"/>
              </a:rPr>
              <a:t>: Over $2.5 million in equipment secured at minimal cost, including fuel cell electric bus, hydrogen fuel cells, battery and refueling equipment to support transit technology testing capability at NASA Kennedy Space Center</a:t>
            </a:r>
          </a:p>
          <a:p>
            <a:r>
              <a:rPr lang="en-US" sz="2400" dirty="0">
                <a:solidFill>
                  <a:srgbClr val="002060"/>
                </a:solidFill>
                <a:latin typeface="Arial Rounded MT Bold" pitchFamily="34" charset="0"/>
              </a:rPr>
              <a:t>Hosted </a:t>
            </a:r>
            <a:r>
              <a:rPr lang="en-US" sz="2400" dirty="0" smtClean="0">
                <a:solidFill>
                  <a:srgbClr val="002060"/>
                </a:solidFill>
                <a:latin typeface="Arial Rounded MT Bold" pitchFamily="34" charset="0"/>
              </a:rPr>
              <a:t>delegations </a:t>
            </a:r>
            <a:r>
              <a:rPr lang="en-US" sz="2400" dirty="0">
                <a:solidFill>
                  <a:srgbClr val="002060"/>
                </a:solidFill>
                <a:latin typeface="Arial Rounded MT Bold" pitchFamily="34" charset="0"/>
              </a:rPr>
              <a:t>from </a:t>
            </a:r>
            <a:r>
              <a:rPr lang="en-US" sz="2400" dirty="0" smtClean="0">
                <a:solidFill>
                  <a:srgbClr val="002060"/>
                </a:solidFill>
                <a:latin typeface="Arial Rounded MT Bold" pitchFamily="34" charset="0"/>
              </a:rPr>
              <a:t>the Bahamas</a:t>
            </a:r>
            <a:r>
              <a:rPr lang="en-US" sz="2400" dirty="0">
                <a:solidFill>
                  <a:srgbClr val="002060"/>
                </a:solidFill>
                <a:latin typeface="Arial Rounded MT Bold" pitchFamily="34" charset="0"/>
              </a:rPr>
              <a:t>, Brazil, Canada, and the Philippines regarding clean technology opportunities and technology development activities in </a:t>
            </a:r>
            <a:r>
              <a:rPr lang="en-US" sz="2400" dirty="0" smtClean="0">
                <a:solidFill>
                  <a:srgbClr val="002060"/>
                </a:solidFill>
                <a:latin typeface="Arial Rounded MT Bold" pitchFamily="34" charset="0"/>
              </a:rPr>
              <a:t>Florida</a:t>
            </a:r>
            <a:endParaRPr lang="en-US" sz="2400" dirty="0">
              <a:solidFill>
                <a:srgbClr val="002060"/>
              </a:solidFill>
              <a:latin typeface="Arial Rounded MT Bold" pitchFamily="34" charset="0"/>
            </a:endParaRPr>
          </a:p>
          <a:p>
            <a:r>
              <a:rPr lang="en-US" sz="2400" dirty="0">
                <a:solidFill>
                  <a:srgbClr val="002060"/>
                </a:solidFill>
                <a:latin typeface="Arial Rounded MT Bold" pitchFamily="34" charset="0"/>
              </a:rPr>
              <a:t>Sponsored Space Coast Crowdfunding Challenge – first organized entrepreneurial crowdfunding campaign in the state of Florida</a:t>
            </a:r>
          </a:p>
          <a:p>
            <a:r>
              <a:rPr lang="en-US" sz="2400" dirty="0" smtClean="0">
                <a:solidFill>
                  <a:srgbClr val="002060"/>
                </a:solidFill>
                <a:latin typeface="Arial Rounded MT Bold" pitchFamily="34" charset="0"/>
              </a:rPr>
              <a:t>CEJA Team Member Energy Florida Awarded 2013 Congressional Medal of Merit as Florida Technology Cultivation Partner of the Year for CEJA program accomplishments</a:t>
            </a:r>
          </a:p>
        </p:txBody>
      </p:sp>
      <p:sp>
        <p:nvSpPr>
          <p:cNvPr id="40" name="Text Placeholder 6"/>
          <p:cNvSpPr txBox="1">
            <a:spLocks/>
          </p:cNvSpPr>
          <p:nvPr/>
        </p:nvSpPr>
        <p:spPr>
          <a:xfrm>
            <a:off x="11752439" y="22140400"/>
            <a:ext cx="9727286" cy="680132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2400" dirty="0">
                <a:solidFill>
                  <a:srgbClr val="002060"/>
                </a:solidFill>
                <a:latin typeface="Arial Rounded MT Bold" pitchFamily="34" charset="0"/>
              </a:rPr>
              <a:t>- Convened local businesses and leaders through targeted working groups in Advanced Manufacturing; Bio-AG; Transportation; Energy Efficiency; Finance</a:t>
            </a:r>
            <a:r>
              <a:rPr lang="en-US" sz="2400" dirty="0" smtClean="0">
                <a:solidFill>
                  <a:srgbClr val="002060"/>
                </a:solidFill>
                <a:latin typeface="Arial Rounded MT Bold" pitchFamily="34" charset="0"/>
              </a:rPr>
              <a:t>; Policy</a:t>
            </a:r>
            <a:r>
              <a:rPr lang="en-US" sz="2400" dirty="0">
                <a:solidFill>
                  <a:srgbClr val="002060"/>
                </a:solidFill>
                <a:latin typeface="Arial Rounded MT Bold" pitchFamily="34" charset="0"/>
              </a:rPr>
              <a:t>; and Education and Workforce Training</a:t>
            </a:r>
            <a:endParaRPr lang="en-US" sz="2400" dirty="0" smtClean="0">
              <a:solidFill>
                <a:srgbClr val="002060"/>
              </a:solidFill>
              <a:latin typeface="Arial Rounded MT Bold" pitchFamily="34" charset="0"/>
            </a:endParaRPr>
          </a:p>
          <a:p>
            <a:pPr marL="0" indent="0">
              <a:buNone/>
            </a:pPr>
            <a:r>
              <a:rPr lang="en-US" sz="2400" dirty="0" smtClean="0">
                <a:solidFill>
                  <a:srgbClr val="002060"/>
                </a:solidFill>
                <a:latin typeface="Arial Rounded MT Bold" pitchFamily="34" charset="0"/>
              </a:rPr>
              <a:t>- Conducted </a:t>
            </a:r>
            <a:r>
              <a:rPr lang="en-US" sz="2400" dirty="0">
                <a:solidFill>
                  <a:srgbClr val="002060"/>
                </a:solidFill>
                <a:latin typeface="Arial Rounded MT Bold" pitchFamily="34" charset="0"/>
              </a:rPr>
              <a:t>a series of surveys on manufacturers’ outlook, impediments and needs as part of assessment of regional energy-related advanced manufacturing capabilities and opportunities within the CEJA region</a:t>
            </a:r>
            <a:endParaRPr lang="en-US" sz="2400" dirty="0" smtClean="0">
              <a:solidFill>
                <a:srgbClr val="002060"/>
              </a:solidFill>
              <a:latin typeface="Arial Rounded MT Bold" pitchFamily="34" charset="0"/>
            </a:endParaRPr>
          </a:p>
          <a:p>
            <a:pPr marL="0" indent="0">
              <a:buNone/>
            </a:pPr>
            <a:r>
              <a:rPr lang="en-US" sz="2400" dirty="0" smtClean="0">
                <a:solidFill>
                  <a:srgbClr val="002060"/>
                </a:solidFill>
                <a:latin typeface="Arial Rounded MT Bold" pitchFamily="34" charset="0"/>
              </a:rPr>
              <a:t>Hosted </a:t>
            </a:r>
            <a:r>
              <a:rPr lang="en-US" sz="2400" dirty="0">
                <a:solidFill>
                  <a:srgbClr val="002060"/>
                </a:solidFill>
                <a:latin typeface="Arial Rounded MT Bold" pitchFamily="34" charset="0"/>
              </a:rPr>
              <a:t>a range of energy-related forums and events:</a:t>
            </a:r>
          </a:p>
          <a:p>
            <a:pPr marL="0" indent="0">
              <a:buNone/>
            </a:pPr>
            <a:r>
              <a:rPr lang="en-US" sz="2400" dirty="0" smtClean="0">
                <a:solidFill>
                  <a:srgbClr val="002060"/>
                </a:solidFill>
                <a:latin typeface="Arial Rounded MT Bold" pitchFamily="34" charset="0"/>
              </a:rPr>
              <a:t>- </a:t>
            </a:r>
            <a:r>
              <a:rPr lang="en-US" sz="2400" dirty="0">
                <a:solidFill>
                  <a:srgbClr val="002060"/>
                </a:solidFill>
                <a:latin typeface="Arial Rounded MT Bold" pitchFamily="34" charset="0"/>
              </a:rPr>
              <a:t>Space Coast Energy Symposiums </a:t>
            </a:r>
            <a:r>
              <a:rPr lang="en-US" sz="2400" dirty="0" smtClean="0">
                <a:solidFill>
                  <a:srgbClr val="002060"/>
                </a:solidFill>
                <a:latin typeface="Arial Rounded MT Bold" pitchFamily="34" charset="0"/>
              </a:rPr>
              <a:t>2012 </a:t>
            </a:r>
            <a:r>
              <a:rPr lang="en-US" sz="2400" dirty="0">
                <a:solidFill>
                  <a:srgbClr val="002060"/>
                </a:solidFill>
                <a:latin typeface="Arial Rounded MT Bold" pitchFamily="34" charset="0"/>
              </a:rPr>
              <a:t>&amp; 2013 highlight innovative Florida energy </a:t>
            </a:r>
            <a:r>
              <a:rPr lang="en-US" sz="2400" dirty="0" smtClean="0">
                <a:solidFill>
                  <a:srgbClr val="002060"/>
                </a:solidFill>
                <a:latin typeface="Arial Rounded MT Bold" pitchFamily="34" charset="0"/>
              </a:rPr>
              <a:t>companies &amp; research. </a:t>
            </a:r>
            <a:r>
              <a:rPr lang="en-US" sz="2400" dirty="0">
                <a:solidFill>
                  <a:srgbClr val="002060"/>
                </a:solidFill>
                <a:latin typeface="Arial Rounded MT Bold" pitchFamily="34" charset="0"/>
              </a:rPr>
              <a:t>Focus on business-to-business networking in defined industry sub-sectors helped connect smaller innovative companies with larger strategic partners</a:t>
            </a:r>
          </a:p>
          <a:p>
            <a:pPr marL="0" indent="0">
              <a:buNone/>
            </a:pPr>
            <a:r>
              <a:rPr lang="en-US" sz="2400" dirty="0" smtClean="0">
                <a:solidFill>
                  <a:srgbClr val="002060"/>
                </a:solidFill>
                <a:latin typeface="Arial Rounded MT Bold" pitchFamily="34" charset="0"/>
              </a:rPr>
              <a:t>- </a:t>
            </a:r>
            <a:r>
              <a:rPr lang="en-US" sz="2400" dirty="0">
                <a:solidFill>
                  <a:srgbClr val="002060"/>
                </a:solidFill>
                <a:latin typeface="Arial Rounded MT Bold" pitchFamily="34" charset="0"/>
              </a:rPr>
              <a:t>Hosted </a:t>
            </a:r>
            <a:r>
              <a:rPr lang="en-US" sz="2400" dirty="0" smtClean="0">
                <a:solidFill>
                  <a:srgbClr val="002060"/>
                </a:solidFill>
                <a:latin typeface="Arial Rounded MT Bold" pitchFamily="34" charset="0"/>
              </a:rPr>
              <a:t>Regional Round </a:t>
            </a:r>
            <a:r>
              <a:rPr lang="en-US" sz="2400" dirty="0">
                <a:solidFill>
                  <a:srgbClr val="002060"/>
                </a:solidFill>
                <a:latin typeface="Arial Rounded MT Bold" pitchFamily="34" charset="0"/>
              </a:rPr>
              <a:t>Tables </a:t>
            </a:r>
            <a:r>
              <a:rPr lang="en-US" sz="2400" dirty="0" smtClean="0">
                <a:solidFill>
                  <a:srgbClr val="002060"/>
                </a:solidFill>
                <a:latin typeface="Arial Rounded MT Bold" pitchFamily="34" charset="0"/>
              </a:rPr>
              <a:t>on funding opportunities, crowdfunding, and energy policy with local, state and national leaders incl. FL Governor, White </a:t>
            </a:r>
            <a:r>
              <a:rPr lang="en-US" sz="2400" dirty="0">
                <a:solidFill>
                  <a:srgbClr val="002060"/>
                </a:solidFill>
                <a:latin typeface="Arial Rounded MT Bold" pitchFamily="34" charset="0"/>
              </a:rPr>
              <a:t>House </a:t>
            </a:r>
            <a:r>
              <a:rPr lang="en-US" sz="2400" dirty="0" smtClean="0">
                <a:solidFill>
                  <a:srgbClr val="002060"/>
                </a:solidFill>
                <a:latin typeface="Arial Rounded MT Bold" pitchFamily="34" charset="0"/>
              </a:rPr>
              <a:t>&amp; </a:t>
            </a:r>
            <a:r>
              <a:rPr lang="en-US" sz="2400" dirty="0">
                <a:solidFill>
                  <a:srgbClr val="002060"/>
                </a:solidFill>
                <a:latin typeface="Arial Rounded MT Bold" pitchFamily="34" charset="0"/>
              </a:rPr>
              <a:t>US </a:t>
            </a:r>
            <a:r>
              <a:rPr lang="en-US" sz="2400" dirty="0" err="1">
                <a:solidFill>
                  <a:srgbClr val="002060"/>
                </a:solidFill>
                <a:latin typeface="Arial Rounded MT Bold" pitchFamily="34" charset="0"/>
              </a:rPr>
              <a:t>Dept</a:t>
            </a:r>
            <a:r>
              <a:rPr lang="en-US" sz="2400" dirty="0">
                <a:solidFill>
                  <a:srgbClr val="002060"/>
                </a:solidFill>
                <a:latin typeface="Arial Rounded MT Bold" pitchFamily="34" charset="0"/>
              </a:rPr>
              <a:t> of </a:t>
            </a:r>
            <a:r>
              <a:rPr lang="en-US" sz="2400" dirty="0" smtClean="0">
                <a:solidFill>
                  <a:srgbClr val="002060"/>
                </a:solidFill>
                <a:latin typeface="Arial Rounded MT Bold" pitchFamily="34" charset="0"/>
              </a:rPr>
              <a:t>Commerce.</a:t>
            </a:r>
            <a:endParaRPr lang="en-US" sz="2400" dirty="0">
              <a:solidFill>
                <a:srgbClr val="002060"/>
              </a:solidFill>
              <a:latin typeface="Arial Rounded MT Bold" pitchFamily="34" charset="0"/>
            </a:endParaRPr>
          </a:p>
        </p:txBody>
      </p:sp>
      <p:sp>
        <p:nvSpPr>
          <p:cNvPr id="42" name="Text Placeholder 17"/>
          <p:cNvSpPr txBox="1">
            <a:spLocks/>
          </p:cNvSpPr>
          <p:nvPr/>
        </p:nvSpPr>
        <p:spPr>
          <a:xfrm>
            <a:off x="11643752" y="7248197"/>
            <a:ext cx="10056813" cy="1158240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2400" dirty="0" smtClean="0">
                <a:solidFill>
                  <a:srgbClr val="002060"/>
                </a:solidFill>
                <a:latin typeface="Arial Rounded MT Bold" pitchFamily="34" charset="0"/>
              </a:rPr>
              <a:t>Cluster Development Activities:</a:t>
            </a:r>
          </a:p>
          <a:p>
            <a:pPr marL="342900" indent="-342900"/>
            <a:r>
              <a:rPr lang="en-US" sz="2400" dirty="0" smtClean="0">
                <a:solidFill>
                  <a:srgbClr val="002060"/>
                </a:solidFill>
                <a:latin typeface="Arial Rounded MT Bold" pitchFamily="34" charset="0"/>
              </a:rPr>
              <a:t>Catalog relevant regional industry and technology capabilities.</a:t>
            </a:r>
          </a:p>
          <a:p>
            <a:pPr marL="342900" indent="-342900"/>
            <a:r>
              <a:rPr lang="en-US" sz="2400" dirty="0" smtClean="0">
                <a:solidFill>
                  <a:srgbClr val="002060"/>
                </a:solidFill>
                <a:latin typeface="Arial Rounded MT Bold" pitchFamily="34" charset="0"/>
              </a:rPr>
              <a:t>Create collaborative clean energy support programs and services</a:t>
            </a:r>
          </a:p>
          <a:p>
            <a:pPr marL="342900" indent="-342900"/>
            <a:r>
              <a:rPr lang="en-US" sz="2400" dirty="0" smtClean="0">
                <a:solidFill>
                  <a:srgbClr val="002060"/>
                </a:solidFill>
                <a:latin typeface="Arial Rounded MT Bold" pitchFamily="34" charset="0"/>
              </a:rPr>
              <a:t>Link regional businesses with financial and technical resources through a One-Stop Connector.</a:t>
            </a:r>
          </a:p>
          <a:p>
            <a:pPr marL="1626860" lvl="1" indent="-342900"/>
            <a:r>
              <a:rPr lang="en-US" sz="2400" dirty="0" smtClean="0">
                <a:solidFill>
                  <a:srgbClr val="002060"/>
                </a:solidFill>
                <a:latin typeface="Arial Rounded MT Bold" pitchFamily="34" charset="0"/>
              </a:rPr>
              <a:t>Comprehensive library of cluster resources available</a:t>
            </a:r>
            <a:r>
              <a:rPr lang="en-US" sz="2400" dirty="0">
                <a:solidFill>
                  <a:srgbClr val="002060"/>
                </a:solidFill>
                <a:latin typeface="Arial Rounded MT Bold" pitchFamily="34" charset="0"/>
              </a:rPr>
              <a:t> </a:t>
            </a:r>
            <a:r>
              <a:rPr lang="en-US" sz="2400" dirty="0" smtClean="0">
                <a:solidFill>
                  <a:srgbClr val="002060"/>
                </a:solidFill>
                <a:latin typeface="Arial Rounded MT Bold" pitchFamily="34" charset="0"/>
              </a:rPr>
              <a:t>at </a:t>
            </a:r>
            <a:r>
              <a:rPr lang="en-US" sz="2400" dirty="0" smtClean="0">
                <a:solidFill>
                  <a:srgbClr val="002060"/>
                </a:solidFill>
                <a:latin typeface="Arial Rounded MT Bold" pitchFamily="34" charset="0"/>
                <a:hlinkClick r:id="rId6"/>
              </a:rPr>
              <a:t>www.energyflorida.org/resources</a:t>
            </a:r>
            <a:r>
              <a:rPr lang="en-US" sz="2400" dirty="0" smtClean="0">
                <a:solidFill>
                  <a:srgbClr val="002060"/>
                </a:solidFill>
                <a:latin typeface="Arial Rounded MT Bold" pitchFamily="34" charset="0"/>
              </a:rPr>
              <a:t> </a:t>
            </a:r>
          </a:p>
          <a:p>
            <a:pPr marL="342900" indent="-342900"/>
            <a:r>
              <a:rPr lang="en-US" sz="2400" dirty="0" smtClean="0">
                <a:solidFill>
                  <a:srgbClr val="002060"/>
                </a:solidFill>
                <a:latin typeface="Arial Rounded MT Bold" pitchFamily="34" charset="0"/>
              </a:rPr>
              <a:t>Develop Space and Energy Innovation Center to accelerate new technology and forge partnerships by leveraging NASA and regional aerospace, defense and energy sector resources</a:t>
            </a:r>
          </a:p>
          <a:p>
            <a:pPr marL="0" indent="0">
              <a:buNone/>
            </a:pPr>
            <a:r>
              <a:rPr lang="en-US" sz="2400" dirty="0" smtClean="0">
                <a:solidFill>
                  <a:srgbClr val="002060"/>
                </a:solidFill>
                <a:latin typeface="Arial Rounded MT Bold" pitchFamily="34" charset="0"/>
              </a:rPr>
              <a:t>Small Business Mentoring:</a:t>
            </a:r>
          </a:p>
          <a:p>
            <a:pPr marL="342900" indent="-342900"/>
            <a:r>
              <a:rPr lang="en-US" sz="2400" dirty="0" smtClean="0">
                <a:solidFill>
                  <a:srgbClr val="002060"/>
                </a:solidFill>
                <a:latin typeface="Arial Rounded MT Bold" pitchFamily="34" charset="0"/>
              </a:rPr>
              <a:t>Provide mentoring for expanding and new small businesses, assist in energy company start-up and expansion.</a:t>
            </a:r>
          </a:p>
          <a:p>
            <a:pPr marL="0" indent="0">
              <a:buNone/>
            </a:pPr>
            <a:r>
              <a:rPr lang="en-US" sz="2400" dirty="0" smtClean="0">
                <a:solidFill>
                  <a:srgbClr val="002060"/>
                </a:solidFill>
                <a:latin typeface="Arial Rounded MT Bold" pitchFamily="34" charset="0"/>
              </a:rPr>
              <a:t>Workforce Training:</a:t>
            </a:r>
          </a:p>
          <a:p>
            <a:pPr marL="342900" indent="-342900"/>
            <a:r>
              <a:rPr lang="en-US" sz="2400" dirty="0" smtClean="0">
                <a:solidFill>
                  <a:srgbClr val="002060"/>
                </a:solidFill>
                <a:latin typeface="Arial Rounded MT Bold" pitchFamily="34" charset="0"/>
              </a:rPr>
              <a:t>Provide education, training and job placement assistance to support transitions to clean energy occupations.</a:t>
            </a:r>
          </a:p>
          <a:p>
            <a:pPr marL="342900" indent="-342900"/>
            <a:r>
              <a:rPr lang="en-US" sz="2400" dirty="0" smtClean="0">
                <a:solidFill>
                  <a:srgbClr val="002060"/>
                </a:solidFill>
                <a:latin typeface="Arial Rounded MT Bold" pitchFamily="34" charset="0"/>
              </a:rPr>
              <a:t>Engage with clean-energy businesses to determine hiring and training needs. </a:t>
            </a:r>
          </a:p>
          <a:p>
            <a:pPr marL="342900" indent="-342900"/>
            <a:r>
              <a:rPr lang="en-US" sz="2400" dirty="0" smtClean="0">
                <a:solidFill>
                  <a:srgbClr val="002060"/>
                </a:solidFill>
                <a:latin typeface="Arial Rounded MT Bold" pitchFamily="34" charset="0"/>
              </a:rPr>
              <a:t>Recruit displaced and/or underemployed workers to build a clean energy workforce.</a:t>
            </a:r>
          </a:p>
          <a:p>
            <a:pPr marL="342900" indent="-342900"/>
            <a:endParaRPr lang="en-US" sz="3800" dirty="0" smtClean="0">
              <a:solidFill>
                <a:schemeClr val="tx2"/>
              </a:solidFill>
              <a:latin typeface="Arial Rounded MT Bold" pitchFamily="34" charset="0"/>
            </a:endParaRPr>
          </a:p>
        </p:txBody>
      </p:sp>
      <p:sp>
        <p:nvSpPr>
          <p:cNvPr id="43" name="Text Placeholder 1"/>
          <p:cNvSpPr txBox="1">
            <a:spLocks/>
          </p:cNvSpPr>
          <p:nvPr/>
        </p:nvSpPr>
        <p:spPr>
          <a:xfrm>
            <a:off x="840972" y="6620493"/>
            <a:ext cx="10056813" cy="5535127"/>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marL="342900" indent="-342900" algn="just">
              <a:buFont typeface="Arial" pitchFamily="34" charset="0"/>
              <a:buChar char="•"/>
            </a:pPr>
            <a:r>
              <a:rPr lang="en-US" sz="2000" dirty="0" smtClean="0">
                <a:solidFill>
                  <a:srgbClr val="002060"/>
                </a:solidFill>
                <a:latin typeface="Arial Rounded MT Bold" pitchFamily="34" charset="0"/>
              </a:rPr>
              <a:t>The CEJA project is a comprehensive  and coordinated project designed to elevate, integrate and accelerate an “innovation </a:t>
            </a:r>
            <a:r>
              <a:rPr lang="en-US" sz="2000" dirty="0">
                <a:solidFill>
                  <a:srgbClr val="002060"/>
                </a:solidFill>
                <a:latin typeface="Arial Rounded MT Bold" pitchFamily="34" charset="0"/>
              </a:rPr>
              <a:t>ecosystem” in support of energy-related technology development, manufacturing and services across the East Central Florida region (encompassing the metropolitan areas of Greater Orlando, Melbourne, and Daytona Beach</a:t>
            </a:r>
            <a:r>
              <a:rPr lang="en-US" sz="2000" dirty="0" smtClean="0">
                <a:solidFill>
                  <a:srgbClr val="002060"/>
                </a:solidFill>
                <a:latin typeface="Arial Rounded MT Bold" pitchFamily="34" charset="0"/>
              </a:rPr>
              <a:t>), leveraging the workforce, industry and innovation capabilities in the region’s aerospace and defense contracting industry. </a:t>
            </a:r>
          </a:p>
          <a:p>
            <a:pPr marL="342900" indent="-342900" algn="just">
              <a:buFont typeface="Arial" pitchFamily="34" charset="0"/>
              <a:buChar char="•"/>
            </a:pPr>
            <a:endParaRPr lang="en-US" sz="2000" dirty="0">
              <a:solidFill>
                <a:srgbClr val="002060"/>
              </a:solidFill>
              <a:latin typeface="Arial Rounded MT Bold" pitchFamily="34" charset="0"/>
            </a:endParaRPr>
          </a:p>
          <a:p>
            <a:pPr marL="342900" indent="-342900" algn="just">
              <a:buFont typeface="Arial" pitchFamily="34" charset="0"/>
              <a:buChar char="•"/>
            </a:pPr>
            <a:r>
              <a:rPr lang="en-US" sz="2000" dirty="0">
                <a:solidFill>
                  <a:srgbClr val="002060"/>
                </a:solidFill>
                <a:latin typeface="Arial Rounded MT Bold" pitchFamily="34" charset="0"/>
              </a:rPr>
              <a:t>The Jobs Accelerator Project partners have built this ecosystem by </a:t>
            </a:r>
            <a:r>
              <a:rPr lang="en-US" sz="2000" dirty="0" smtClean="0">
                <a:solidFill>
                  <a:srgbClr val="002060"/>
                </a:solidFill>
                <a:latin typeface="Arial Rounded MT Bold" pitchFamily="34" charset="0"/>
              </a:rPr>
              <a:t>identify </a:t>
            </a:r>
            <a:r>
              <a:rPr lang="en-US" sz="2000" dirty="0">
                <a:solidFill>
                  <a:srgbClr val="002060"/>
                </a:solidFill>
                <a:latin typeface="Arial Rounded MT Bold" pitchFamily="34" charset="0"/>
              </a:rPr>
              <a:t>major segments of the energy industry within Florida, and then focusing on four subsectors of the energy and clean technology industry where the region and the state have particular strength and opportunity for growth. </a:t>
            </a:r>
            <a:endParaRPr lang="en-US" sz="2000" dirty="0" smtClean="0">
              <a:solidFill>
                <a:srgbClr val="002060"/>
              </a:solidFill>
              <a:latin typeface="Arial Rounded MT Bold" pitchFamily="34" charset="0"/>
            </a:endParaRPr>
          </a:p>
          <a:p>
            <a:pPr marL="342900" indent="-342900" algn="just">
              <a:buFont typeface="Arial" pitchFamily="34" charset="0"/>
              <a:buChar char="•"/>
            </a:pPr>
            <a:endParaRPr lang="en-US" sz="2000" dirty="0">
              <a:solidFill>
                <a:srgbClr val="002060"/>
              </a:solidFill>
              <a:latin typeface="Arial Rounded MT Bold" pitchFamily="34" charset="0"/>
            </a:endParaRPr>
          </a:p>
        </p:txBody>
      </p:sp>
      <p:sp>
        <p:nvSpPr>
          <p:cNvPr id="39" name="Text Placeholder 2"/>
          <p:cNvSpPr txBox="1">
            <a:spLocks/>
          </p:cNvSpPr>
          <p:nvPr/>
        </p:nvSpPr>
        <p:spPr>
          <a:xfrm>
            <a:off x="22485804" y="6193847"/>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Goals and Impacts</a:t>
            </a:r>
            <a:endParaRPr lang="en-US" sz="3600" b="1" u="sng" dirty="0">
              <a:solidFill>
                <a:schemeClr val="accent6">
                  <a:lumMod val="75000"/>
                </a:schemeClr>
              </a:solidFill>
              <a:latin typeface="Arial Rounded MT Bold" pitchFamily="34" charset="0"/>
            </a:endParaRPr>
          </a:p>
        </p:txBody>
      </p:sp>
      <p:sp>
        <p:nvSpPr>
          <p:cNvPr id="44" name="Text Placeholder 1"/>
          <p:cNvSpPr txBox="1">
            <a:spLocks/>
          </p:cNvSpPr>
          <p:nvPr/>
        </p:nvSpPr>
        <p:spPr>
          <a:xfrm>
            <a:off x="22462626" y="8405999"/>
            <a:ext cx="10056813" cy="13910885"/>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2000" dirty="0" smtClean="0">
              <a:solidFill>
                <a:srgbClr val="002060"/>
              </a:solidFill>
              <a:latin typeface="Arial Rounded MT Bold" pitchFamily="34" charset="0"/>
            </a:endParaRPr>
          </a:p>
          <a:p>
            <a:r>
              <a:rPr lang="en-US" sz="2000" dirty="0" smtClean="0">
                <a:solidFill>
                  <a:srgbClr val="002060"/>
                </a:solidFill>
                <a:latin typeface="Arial Rounded MT Bold" pitchFamily="34" charset="0"/>
              </a:rPr>
              <a:t>The </a:t>
            </a:r>
            <a:r>
              <a:rPr lang="en-US" sz="2000" dirty="0">
                <a:solidFill>
                  <a:srgbClr val="002060"/>
                </a:solidFill>
                <a:latin typeface="Arial Rounded MT Bold" pitchFamily="34" charset="0"/>
              </a:rPr>
              <a:t>Space Coast Clean Energy Jobs Accelerator project has resulted in very real and tangible impact for the Central Florida region’s clean energy business community. </a:t>
            </a:r>
            <a:endParaRPr lang="en-US" sz="2000" dirty="0" smtClean="0">
              <a:solidFill>
                <a:srgbClr val="002060"/>
              </a:solidFill>
              <a:latin typeface="Arial Rounded MT Bold" pitchFamily="34" charset="0"/>
            </a:endParaRPr>
          </a:p>
          <a:p>
            <a:endParaRPr lang="en-US" sz="2000" dirty="0" smtClean="0">
              <a:solidFill>
                <a:srgbClr val="002060"/>
              </a:solidFill>
              <a:latin typeface="Arial Rounded MT Bold" pitchFamily="34" charset="0"/>
            </a:endParaRPr>
          </a:p>
          <a:p>
            <a:r>
              <a:rPr lang="en-US" sz="2000" u="sng" dirty="0" smtClean="0">
                <a:solidFill>
                  <a:srgbClr val="002060"/>
                </a:solidFill>
                <a:latin typeface="Arial Rounded MT Bold" pitchFamily="34" charset="0"/>
              </a:rPr>
              <a:t>Achievements (Year 1 &amp; 2: Oct 2011-Sept 2013):</a:t>
            </a:r>
            <a:endParaRPr lang="en-US" sz="2000" u="sng" dirty="0">
              <a:solidFill>
                <a:srgbClr val="002060"/>
              </a:solidFill>
              <a:latin typeface="Arial Rounded MT Bold" pitchFamily="34" charset="0"/>
            </a:endParaRPr>
          </a:p>
          <a:p>
            <a:endParaRPr lang="en-US" sz="1200" dirty="0" smtClean="0">
              <a:solidFill>
                <a:srgbClr val="002060"/>
              </a:solidFill>
              <a:latin typeface="Arial Rounded MT Bold" pitchFamily="34" charset="0"/>
            </a:endParaRPr>
          </a:p>
          <a:p>
            <a:r>
              <a:rPr lang="en-US" sz="2000" b="1" dirty="0" smtClean="0">
                <a:solidFill>
                  <a:srgbClr val="002060"/>
                </a:solidFill>
                <a:latin typeface="Arial Rounded MT Bold" pitchFamily="34" charset="0"/>
              </a:rPr>
              <a:t>Cluster Development Activities (EDA):</a:t>
            </a:r>
          </a:p>
          <a:p>
            <a:r>
              <a:rPr lang="en-US" sz="2000" dirty="0" smtClean="0">
                <a:solidFill>
                  <a:srgbClr val="002060"/>
                </a:solidFill>
                <a:latin typeface="Arial Rounded MT Bold" pitchFamily="34" charset="0"/>
              </a:rPr>
              <a:t>Since </a:t>
            </a:r>
            <a:r>
              <a:rPr lang="en-US" sz="2000" dirty="0">
                <a:solidFill>
                  <a:srgbClr val="002060"/>
                </a:solidFill>
                <a:latin typeface="Arial Rounded MT Bold" pitchFamily="34" charset="0"/>
              </a:rPr>
              <a:t>October 2011, over 100 regional companies in the energy and clean technology sector have been directly assisted in </a:t>
            </a:r>
            <a:r>
              <a:rPr lang="en-US" sz="2000" dirty="0" smtClean="0">
                <a:solidFill>
                  <a:srgbClr val="002060"/>
                </a:solidFill>
                <a:latin typeface="Arial Rounded MT Bold" pitchFamily="34" charset="0"/>
              </a:rPr>
              <a:t>five </a:t>
            </a:r>
            <a:r>
              <a:rPr lang="en-US" sz="2000" dirty="0">
                <a:solidFill>
                  <a:srgbClr val="002060"/>
                </a:solidFill>
                <a:latin typeface="Arial Rounded MT Bold" pitchFamily="34" charset="0"/>
              </a:rPr>
              <a:t>major areas: </a:t>
            </a:r>
            <a:r>
              <a:rPr lang="en-US" sz="2000" dirty="0" smtClean="0">
                <a:solidFill>
                  <a:srgbClr val="002060"/>
                </a:solidFill>
                <a:latin typeface="Arial Rounded MT Bold" pitchFamily="34" charset="0"/>
              </a:rPr>
              <a:t> Asset </a:t>
            </a:r>
            <a:r>
              <a:rPr lang="en-US" sz="2000" dirty="0">
                <a:solidFill>
                  <a:srgbClr val="002060"/>
                </a:solidFill>
                <a:latin typeface="Arial Rounded MT Bold" pitchFamily="34" charset="0"/>
              </a:rPr>
              <a:t>Mapping</a:t>
            </a:r>
            <a:r>
              <a:rPr lang="en-US" sz="2000" dirty="0" smtClean="0">
                <a:solidFill>
                  <a:srgbClr val="002060"/>
                </a:solidFill>
                <a:latin typeface="Arial Rounded MT Bold" pitchFamily="34" charset="0"/>
              </a:rPr>
              <a:t>, Sector-Specific Support, </a:t>
            </a:r>
            <a:r>
              <a:rPr lang="en-US" sz="2000" dirty="0">
                <a:solidFill>
                  <a:srgbClr val="002060"/>
                </a:solidFill>
                <a:latin typeface="Arial Rounded MT Bold" pitchFamily="34" charset="0"/>
              </a:rPr>
              <a:t>Funding/Financing </a:t>
            </a:r>
            <a:r>
              <a:rPr lang="en-US" sz="2000" dirty="0" smtClean="0">
                <a:solidFill>
                  <a:srgbClr val="002060"/>
                </a:solidFill>
                <a:latin typeface="Arial Rounded MT Bold" pitchFamily="34" charset="0"/>
              </a:rPr>
              <a:t>Development, Workforce Training, and Small-Business Mentorship</a:t>
            </a:r>
            <a:endParaRPr lang="en-US" sz="2000" dirty="0">
              <a:solidFill>
                <a:srgbClr val="002060"/>
              </a:solidFill>
              <a:latin typeface="Arial Rounded MT Bold" pitchFamily="34" charset="0"/>
            </a:endParaRPr>
          </a:p>
          <a:p>
            <a:endParaRPr lang="en-US" sz="1200" dirty="0" smtClean="0">
              <a:solidFill>
                <a:srgbClr val="002060"/>
              </a:solidFill>
              <a:latin typeface="Arial Rounded MT Bold" pitchFamily="34" charset="0"/>
            </a:endParaRPr>
          </a:p>
          <a:p>
            <a:r>
              <a:rPr lang="en-US" sz="2000" dirty="0" smtClean="0">
                <a:solidFill>
                  <a:srgbClr val="002060"/>
                </a:solidFill>
                <a:latin typeface="Arial Rounded MT Bold" pitchFamily="34" charset="0"/>
              </a:rPr>
              <a:t>As </a:t>
            </a:r>
            <a:r>
              <a:rPr lang="en-US" sz="2000" dirty="0">
                <a:solidFill>
                  <a:srgbClr val="002060"/>
                </a:solidFill>
                <a:latin typeface="Arial Rounded MT Bold" pitchFamily="34" charset="0"/>
              </a:rPr>
              <a:t>of September 30, 2013 the results of that assistance </a:t>
            </a:r>
            <a:r>
              <a:rPr lang="en-US" sz="2000" dirty="0" smtClean="0">
                <a:solidFill>
                  <a:srgbClr val="002060"/>
                </a:solidFill>
                <a:latin typeface="Arial Rounded MT Bold" pitchFamily="34" charset="0"/>
              </a:rPr>
              <a:t>were</a:t>
            </a:r>
            <a:r>
              <a:rPr lang="en-US" sz="2000" dirty="0">
                <a:solidFill>
                  <a:srgbClr val="002060"/>
                </a:solidFill>
                <a:latin typeface="Arial Rounded MT Bold" pitchFamily="34" charset="0"/>
              </a:rPr>
              <a:t>:</a:t>
            </a:r>
          </a:p>
          <a:p>
            <a:r>
              <a:rPr lang="en-US" sz="2000" b="1" dirty="0">
                <a:solidFill>
                  <a:srgbClr val="002060"/>
                </a:solidFill>
                <a:latin typeface="Arial Rounded MT Bold" pitchFamily="34" charset="0"/>
              </a:rPr>
              <a:t>Companies Identified within Asset Maps:	981</a:t>
            </a:r>
          </a:p>
          <a:p>
            <a:endParaRPr lang="en-US" sz="1200" b="1" dirty="0" smtClean="0">
              <a:solidFill>
                <a:srgbClr val="002060"/>
              </a:solidFill>
              <a:latin typeface="Arial Rounded MT Bold" pitchFamily="34" charset="0"/>
            </a:endParaRPr>
          </a:p>
          <a:p>
            <a:r>
              <a:rPr lang="en-US" sz="2000" b="1" dirty="0" smtClean="0">
                <a:solidFill>
                  <a:srgbClr val="002060"/>
                </a:solidFill>
                <a:latin typeface="Arial Rounded MT Bold" pitchFamily="34" charset="0"/>
              </a:rPr>
              <a:t>Direct </a:t>
            </a:r>
            <a:r>
              <a:rPr lang="en-US" sz="2000" b="1" dirty="0">
                <a:solidFill>
                  <a:srgbClr val="002060"/>
                </a:solidFill>
                <a:latin typeface="Arial Rounded MT Bold" pitchFamily="34" charset="0"/>
              </a:rPr>
              <a:t>services (non-financial) provided to 119 companies </a:t>
            </a:r>
            <a:r>
              <a:rPr lang="en-US" sz="2000" dirty="0">
                <a:solidFill>
                  <a:srgbClr val="002060"/>
                </a:solidFill>
                <a:latin typeface="Arial Rounded MT Bold" pitchFamily="34" charset="0"/>
              </a:rPr>
              <a:t>(Target Metric: 80 companies receiving assistance over the program period). </a:t>
            </a:r>
          </a:p>
          <a:p>
            <a:endParaRPr lang="en-US" sz="1200" b="1" dirty="0" smtClean="0">
              <a:solidFill>
                <a:srgbClr val="002060"/>
              </a:solidFill>
              <a:latin typeface="Arial Rounded MT Bold" pitchFamily="34" charset="0"/>
            </a:endParaRPr>
          </a:p>
          <a:p>
            <a:r>
              <a:rPr lang="en-US" sz="2000" b="1" dirty="0" smtClean="0">
                <a:solidFill>
                  <a:srgbClr val="002060"/>
                </a:solidFill>
                <a:latin typeface="Arial Rounded MT Bold" pitchFamily="34" charset="0"/>
              </a:rPr>
              <a:t>Funding </a:t>
            </a:r>
            <a:r>
              <a:rPr lang="en-US" sz="2000" b="1" dirty="0">
                <a:solidFill>
                  <a:srgbClr val="002060"/>
                </a:solidFill>
                <a:latin typeface="Arial Rounded MT Bold" pitchFamily="34" charset="0"/>
              </a:rPr>
              <a:t>Development services were provided to 34 companies </a:t>
            </a:r>
            <a:r>
              <a:rPr lang="en-US" sz="2000" dirty="0">
                <a:solidFill>
                  <a:srgbClr val="002060"/>
                </a:solidFill>
                <a:latin typeface="Arial Rounded MT Bold" pitchFamily="34" charset="0"/>
              </a:rPr>
              <a:t>(Target Metric: 10).   </a:t>
            </a:r>
          </a:p>
          <a:p>
            <a:endParaRPr lang="en-US" sz="1200" dirty="0" smtClean="0">
              <a:solidFill>
                <a:srgbClr val="002060"/>
              </a:solidFill>
              <a:latin typeface="Arial Rounded MT Bold" pitchFamily="34" charset="0"/>
            </a:endParaRPr>
          </a:p>
          <a:p>
            <a:r>
              <a:rPr lang="en-US" sz="2000" dirty="0" smtClean="0">
                <a:solidFill>
                  <a:srgbClr val="002060"/>
                </a:solidFill>
                <a:latin typeface="Arial Rounded MT Bold" pitchFamily="34" charset="0"/>
              </a:rPr>
              <a:t>The CEJA project also resulted in </a:t>
            </a:r>
            <a:r>
              <a:rPr lang="en-US" sz="2000" b="1" dirty="0" smtClean="0">
                <a:solidFill>
                  <a:srgbClr val="002060"/>
                </a:solidFill>
                <a:latin typeface="Arial Rounded MT Bold" pitchFamily="34" charset="0"/>
              </a:rPr>
              <a:t>the creation </a:t>
            </a:r>
            <a:r>
              <a:rPr lang="en-US" sz="2000" b="1" dirty="0">
                <a:solidFill>
                  <a:srgbClr val="002060"/>
                </a:solidFill>
                <a:latin typeface="Arial Rounded MT Bold" pitchFamily="34" charset="0"/>
              </a:rPr>
              <a:t>of the Florida Clean Energy Research &amp; Development Match </a:t>
            </a:r>
            <a:r>
              <a:rPr lang="en-US" sz="2000" b="1" dirty="0" smtClean="0">
                <a:solidFill>
                  <a:srgbClr val="002060"/>
                </a:solidFill>
                <a:latin typeface="Arial Rounded MT Bold" pitchFamily="34" charset="0"/>
              </a:rPr>
              <a:t>Fund</a:t>
            </a:r>
            <a:r>
              <a:rPr lang="en-US" sz="2000" dirty="0">
                <a:solidFill>
                  <a:srgbClr val="002060"/>
                </a:solidFill>
                <a:latin typeface="Arial Rounded MT Bold" pitchFamily="34" charset="0"/>
              </a:rPr>
              <a:t> </a:t>
            </a:r>
            <a:r>
              <a:rPr lang="en-US" sz="2000" dirty="0" smtClean="0">
                <a:solidFill>
                  <a:srgbClr val="002060"/>
                </a:solidFill>
                <a:latin typeface="Arial Rounded MT Bold" pitchFamily="34" charset="0"/>
              </a:rPr>
              <a:t>under Florida’s Office of Energy (FL </a:t>
            </a:r>
            <a:r>
              <a:rPr lang="en-US" sz="2000" dirty="0" err="1" smtClean="0">
                <a:solidFill>
                  <a:srgbClr val="002060"/>
                </a:solidFill>
                <a:latin typeface="Arial Rounded MT Bold" pitchFamily="34" charset="0"/>
              </a:rPr>
              <a:t>Dept</a:t>
            </a:r>
            <a:r>
              <a:rPr lang="en-US" sz="2000" dirty="0" smtClean="0">
                <a:solidFill>
                  <a:srgbClr val="002060"/>
                </a:solidFill>
                <a:latin typeface="Arial Rounded MT Bold" pitchFamily="34" charset="0"/>
              </a:rPr>
              <a:t> of Agriculture). Energy Florida recommended </a:t>
            </a:r>
            <a:r>
              <a:rPr lang="en-US" sz="2000" dirty="0">
                <a:solidFill>
                  <a:srgbClr val="002060"/>
                </a:solidFill>
                <a:latin typeface="Arial Rounded MT Bold" pitchFamily="34" charset="0"/>
              </a:rPr>
              <a:t>creating the match fund so Florida innovators and entrepreneurs could compete for federal and private grants.  The program </a:t>
            </a:r>
            <a:r>
              <a:rPr lang="en-US" sz="2000" dirty="0" smtClean="0">
                <a:solidFill>
                  <a:srgbClr val="002060"/>
                </a:solidFill>
                <a:latin typeface="Arial Rounded MT Bold" pitchFamily="34" charset="0"/>
              </a:rPr>
              <a:t>is now in place and </a:t>
            </a:r>
            <a:r>
              <a:rPr lang="en-US" sz="2000" dirty="0">
                <a:solidFill>
                  <a:srgbClr val="002060"/>
                </a:solidFill>
                <a:latin typeface="Arial Rounded MT Bold" pitchFamily="34" charset="0"/>
              </a:rPr>
              <a:t>funded at $</a:t>
            </a:r>
            <a:r>
              <a:rPr lang="en-US" sz="2000" dirty="0" smtClean="0">
                <a:solidFill>
                  <a:srgbClr val="002060"/>
                </a:solidFill>
                <a:latin typeface="Arial Rounded MT Bold" pitchFamily="34" charset="0"/>
              </a:rPr>
              <a:t>4.5 </a:t>
            </a:r>
            <a:r>
              <a:rPr lang="en-US" sz="2000" dirty="0">
                <a:solidFill>
                  <a:srgbClr val="002060"/>
                </a:solidFill>
                <a:latin typeface="Arial Rounded MT Bold" pitchFamily="34" charset="0"/>
              </a:rPr>
              <a:t>million for the current fiscal year. </a:t>
            </a:r>
            <a:endParaRPr lang="en-US" sz="2000" dirty="0" smtClean="0">
              <a:solidFill>
                <a:srgbClr val="002060"/>
              </a:solidFill>
              <a:latin typeface="Arial Rounded MT Bold" pitchFamily="34" charset="0"/>
            </a:endParaRPr>
          </a:p>
          <a:p>
            <a:endParaRPr lang="en-US" sz="1200" dirty="0">
              <a:solidFill>
                <a:srgbClr val="002060"/>
              </a:solidFill>
              <a:latin typeface="Arial Rounded MT Bold" pitchFamily="34" charset="0"/>
            </a:endParaRPr>
          </a:p>
          <a:p>
            <a:r>
              <a:rPr lang="en-US" sz="2000" b="1" dirty="0">
                <a:solidFill>
                  <a:srgbClr val="002060"/>
                </a:solidFill>
                <a:latin typeface="Arial Rounded MT Bold" pitchFamily="34" charset="0"/>
              </a:rPr>
              <a:t>Jobs </a:t>
            </a:r>
            <a:r>
              <a:rPr lang="en-US" sz="2000" b="1" dirty="0" smtClean="0">
                <a:solidFill>
                  <a:srgbClr val="002060"/>
                </a:solidFill>
                <a:latin typeface="Arial Rounded MT Bold" pitchFamily="34" charset="0"/>
              </a:rPr>
              <a:t> created in </a:t>
            </a:r>
            <a:r>
              <a:rPr lang="en-US" sz="2000" b="1" dirty="0">
                <a:solidFill>
                  <a:srgbClr val="002060"/>
                </a:solidFill>
                <a:latin typeface="Arial Rounded MT Bold" pitchFamily="34" charset="0"/>
              </a:rPr>
              <a:t>regional energy-related </a:t>
            </a:r>
            <a:r>
              <a:rPr lang="en-US" sz="2000" b="1" dirty="0" smtClean="0">
                <a:solidFill>
                  <a:srgbClr val="002060"/>
                </a:solidFill>
                <a:latin typeface="Arial Rounded MT Bold" pitchFamily="34" charset="0"/>
              </a:rPr>
              <a:t>companies: 238 </a:t>
            </a:r>
            <a:r>
              <a:rPr lang="en-US" sz="2000" dirty="0">
                <a:solidFill>
                  <a:srgbClr val="002060"/>
                </a:solidFill>
                <a:latin typeface="Arial Rounded MT Bold" pitchFamily="34" charset="0"/>
              </a:rPr>
              <a:t>(Metric </a:t>
            </a:r>
            <a:r>
              <a:rPr lang="en-US" sz="2000" dirty="0" smtClean="0">
                <a:solidFill>
                  <a:srgbClr val="002060"/>
                </a:solidFill>
                <a:latin typeface="Arial Rounded MT Bold" pitchFamily="34" charset="0"/>
              </a:rPr>
              <a:t>200)</a:t>
            </a:r>
          </a:p>
          <a:p>
            <a:r>
              <a:rPr lang="en-US" sz="2000" dirty="0" smtClean="0">
                <a:solidFill>
                  <a:srgbClr val="002060"/>
                </a:solidFill>
                <a:latin typeface="Arial Rounded MT Bold" pitchFamily="34" charset="0"/>
              </a:rPr>
              <a:t>Of </a:t>
            </a:r>
            <a:r>
              <a:rPr lang="en-US" sz="2000" dirty="0">
                <a:solidFill>
                  <a:srgbClr val="002060"/>
                </a:solidFill>
                <a:latin typeface="Arial Rounded MT Bold" pitchFamily="34" charset="0"/>
              </a:rPr>
              <a:t>the </a:t>
            </a:r>
            <a:r>
              <a:rPr lang="en-US" sz="2000" dirty="0" smtClean="0">
                <a:solidFill>
                  <a:srgbClr val="002060"/>
                </a:solidFill>
                <a:latin typeface="Arial Rounded MT Bold" pitchFamily="34" charset="0"/>
              </a:rPr>
              <a:t>238 documented jobs created in the region’s energy sector, </a:t>
            </a:r>
            <a:r>
              <a:rPr lang="en-US" sz="2000" dirty="0">
                <a:solidFill>
                  <a:srgbClr val="002060"/>
                </a:solidFill>
                <a:latin typeface="Arial Rounded MT Bold" pitchFamily="34" charset="0"/>
              </a:rPr>
              <a:t>138 are in the high end technical/engineering side of energy technology development.  The remaining were 37 in manufacturing of energy-related products and 63 in installation and training for those products</a:t>
            </a:r>
            <a:r>
              <a:rPr lang="en-US" sz="2000" dirty="0" smtClean="0">
                <a:solidFill>
                  <a:srgbClr val="002060"/>
                </a:solidFill>
                <a:latin typeface="Arial Rounded MT Bold" pitchFamily="34" charset="0"/>
              </a:rPr>
              <a:t>.</a:t>
            </a:r>
          </a:p>
          <a:p>
            <a:endParaRPr lang="en-US" sz="2000" dirty="0" smtClean="0">
              <a:solidFill>
                <a:srgbClr val="002060"/>
              </a:solidFill>
              <a:latin typeface="Arial Rounded MT Bold" pitchFamily="34" charset="0"/>
            </a:endParaRPr>
          </a:p>
          <a:p>
            <a:r>
              <a:rPr lang="en-US" sz="2000" b="1" dirty="0" smtClean="0">
                <a:solidFill>
                  <a:srgbClr val="002060"/>
                </a:solidFill>
                <a:latin typeface="Arial Rounded MT Bold" pitchFamily="34" charset="0"/>
              </a:rPr>
              <a:t>Workforce Training (ETA):</a:t>
            </a:r>
          </a:p>
          <a:p>
            <a:pPr marL="342900" indent="-342900">
              <a:buFont typeface="Arial" pitchFamily="34" charset="0"/>
              <a:buChar char="•"/>
            </a:pPr>
            <a:r>
              <a:rPr lang="en-US" sz="2000" dirty="0">
                <a:solidFill>
                  <a:srgbClr val="002060"/>
                </a:solidFill>
                <a:latin typeface="Arial Rounded MT Bold" pitchFamily="34" charset="0"/>
              </a:rPr>
              <a:t>Project partners established rapport with existing clean energy business to determine training needs, and provided training for clean energy employees based on industry needs.</a:t>
            </a:r>
            <a:endParaRPr lang="en-US" sz="2000" dirty="0" smtClean="0">
              <a:solidFill>
                <a:srgbClr val="002060"/>
              </a:solidFill>
              <a:latin typeface="Arial Rounded MT Bold" pitchFamily="34" charset="0"/>
            </a:endParaRPr>
          </a:p>
          <a:p>
            <a:pPr marL="342900" indent="-342900">
              <a:buFont typeface="Arial" pitchFamily="34" charset="0"/>
              <a:buChar char="•"/>
            </a:pPr>
            <a:r>
              <a:rPr lang="en-US" sz="2000" dirty="0" smtClean="0">
                <a:solidFill>
                  <a:srgbClr val="002060"/>
                </a:solidFill>
                <a:latin typeface="Arial Rounded MT Bold" pitchFamily="34" charset="0"/>
              </a:rPr>
              <a:t>Through Sept 2013:</a:t>
            </a:r>
          </a:p>
          <a:p>
            <a:pPr marL="2038883" lvl="1" indent="-571500">
              <a:buFont typeface="Arial" panose="020B0604020202020204" pitchFamily="34" charset="0"/>
              <a:buChar char="•"/>
            </a:pPr>
            <a:r>
              <a:rPr lang="en-US" sz="2000" dirty="0">
                <a:solidFill>
                  <a:srgbClr val="002060"/>
                </a:solidFill>
                <a:latin typeface="Arial Rounded MT Bold" pitchFamily="34" charset="0"/>
              </a:rPr>
              <a:t>77 of 300 planned trainees were enrolled.</a:t>
            </a:r>
          </a:p>
          <a:p>
            <a:pPr marL="2038883" lvl="1" indent="-571500">
              <a:buFont typeface="Arial" panose="020B0604020202020204" pitchFamily="34" charset="0"/>
              <a:buChar char="•"/>
            </a:pPr>
            <a:r>
              <a:rPr lang="en-US" sz="2000" dirty="0">
                <a:solidFill>
                  <a:srgbClr val="002060"/>
                </a:solidFill>
                <a:latin typeface="Arial Rounded MT Bold" pitchFamily="34" charset="0"/>
              </a:rPr>
              <a:t>56 of 270 persons completed training and 4 persons entered employment.</a:t>
            </a:r>
          </a:p>
          <a:p>
            <a:endParaRPr lang="en-US" sz="2000" dirty="0" smtClean="0">
              <a:solidFill>
                <a:srgbClr val="002060"/>
              </a:solidFill>
              <a:latin typeface="Arial Rounded MT Bold" pitchFamily="34" charset="0"/>
            </a:endParaRPr>
          </a:p>
          <a:p>
            <a:r>
              <a:rPr lang="en-US" sz="2000" b="1" dirty="0" smtClean="0">
                <a:solidFill>
                  <a:srgbClr val="002060"/>
                </a:solidFill>
                <a:latin typeface="Arial Rounded MT Bold" pitchFamily="34" charset="0"/>
              </a:rPr>
              <a:t>Small Business Mentoring (SBA) </a:t>
            </a:r>
            <a:r>
              <a:rPr lang="en-US" sz="2000" dirty="0" smtClean="0">
                <a:solidFill>
                  <a:srgbClr val="002060"/>
                </a:solidFill>
                <a:latin typeface="Arial Rounded MT Bold" pitchFamily="34" charset="0"/>
              </a:rPr>
              <a:t>: </a:t>
            </a:r>
          </a:p>
          <a:p>
            <a:pPr marL="342900" indent="-342900">
              <a:buFont typeface="Arial" pitchFamily="34" charset="0"/>
              <a:buChar char="•"/>
            </a:pPr>
            <a:r>
              <a:rPr lang="en-US" sz="2000" dirty="0" smtClean="0">
                <a:solidFill>
                  <a:srgbClr val="002060"/>
                </a:solidFill>
                <a:latin typeface="Arial Rounded MT Bold" pitchFamily="34" charset="0"/>
              </a:rPr>
              <a:t>TRDA provided mentoring in entrepreneurship for 18 small businesses in the clean energy sector through the CEJA project.</a:t>
            </a:r>
          </a:p>
          <a:p>
            <a:pPr marL="342900" indent="-342900">
              <a:buFont typeface="Arial" pitchFamily="34" charset="0"/>
              <a:buChar char="•"/>
            </a:pPr>
            <a:endParaRPr lang="en-US" sz="2000" dirty="0" smtClean="0">
              <a:solidFill>
                <a:srgbClr val="002060"/>
              </a:solidFill>
              <a:latin typeface="Arial Rounded MT Bold" pitchFamily="34" charset="0"/>
            </a:endParaRPr>
          </a:p>
          <a:p>
            <a:r>
              <a:rPr lang="en-US" sz="2000" u="sng" dirty="0" smtClean="0">
                <a:solidFill>
                  <a:srgbClr val="002060"/>
                </a:solidFill>
                <a:latin typeface="Arial Rounded MT Bold" pitchFamily="34" charset="0"/>
              </a:rPr>
              <a:t>Ongoing Initiatives (Year 3):</a:t>
            </a:r>
          </a:p>
          <a:p>
            <a:pPr marL="571500" indent="-571500">
              <a:buFont typeface="Arial" pitchFamily="34" charset="0"/>
              <a:buChar char="•"/>
            </a:pPr>
            <a:r>
              <a:rPr lang="en-US" sz="2000" dirty="0" smtClean="0">
                <a:solidFill>
                  <a:srgbClr val="002060"/>
                </a:solidFill>
                <a:latin typeface="Arial Rounded MT Bold" pitchFamily="34" charset="0"/>
              </a:rPr>
              <a:t>Collaborative agreements with NASA for Space &amp; Energy Innovation Capability, Transportation Technology </a:t>
            </a:r>
            <a:r>
              <a:rPr lang="en-US" sz="2000" dirty="0" err="1" smtClean="0">
                <a:solidFill>
                  <a:srgbClr val="002060"/>
                </a:solidFill>
                <a:latin typeface="Arial Rounded MT Bold" pitchFamily="34" charset="0"/>
              </a:rPr>
              <a:t>Testbed</a:t>
            </a:r>
            <a:r>
              <a:rPr lang="en-US" sz="2000" dirty="0" smtClean="0">
                <a:solidFill>
                  <a:srgbClr val="002060"/>
                </a:solidFill>
                <a:latin typeface="Arial Rounded MT Bold" pitchFamily="34" charset="0"/>
              </a:rPr>
              <a:t> with over $2.5 million of equipment secured in order to provide specialized transit technology demonstration capabilities at NASA’s Kennedy Space Center.</a:t>
            </a:r>
          </a:p>
          <a:p>
            <a:pPr marL="571500" indent="-571500">
              <a:buFont typeface="Arial" pitchFamily="34" charset="0"/>
              <a:buChar char="•"/>
            </a:pPr>
            <a:r>
              <a:rPr lang="en-US" sz="2000" dirty="0" smtClean="0">
                <a:solidFill>
                  <a:srgbClr val="002060"/>
                </a:solidFill>
                <a:latin typeface="Arial Rounded MT Bold" pitchFamily="34" charset="0"/>
              </a:rPr>
              <a:t>154 planned trainees will be enrolled with 139 expected completions</a:t>
            </a:r>
          </a:p>
          <a:p>
            <a:pPr marL="571500" indent="-571500">
              <a:buFont typeface="Arial" pitchFamily="34" charset="0"/>
              <a:buChar char="•"/>
            </a:pPr>
            <a:r>
              <a:rPr lang="en-US" sz="2000" dirty="0" smtClean="0">
                <a:solidFill>
                  <a:srgbClr val="002060"/>
                </a:solidFill>
                <a:latin typeface="Arial Rounded MT Bold" pitchFamily="34" charset="0"/>
              </a:rPr>
              <a:t>91 persons are expected to enter employment. </a:t>
            </a:r>
          </a:p>
          <a:p>
            <a:endParaRPr lang="en-US" sz="3800" dirty="0" smtClean="0">
              <a:solidFill>
                <a:srgbClr val="002060"/>
              </a:solidFill>
              <a:latin typeface="Arial Rounded MT Bold" pitchFamily="34" charset="0"/>
            </a:endParaRPr>
          </a:p>
        </p:txBody>
      </p:sp>
      <p:sp>
        <p:nvSpPr>
          <p:cNvPr id="34" name="TextBox 33"/>
          <p:cNvSpPr txBox="1"/>
          <p:nvPr/>
        </p:nvSpPr>
        <p:spPr>
          <a:xfrm>
            <a:off x="904683" y="23304126"/>
            <a:ext cx="9989134" cy="9510296"/>
          </a:xfrm>
          <a:prstGeom prst="rect">
            <a:avLst/>
          </a:prstGeom>
          <a:noFill/>
        </p:spPr>
        <p:txBody>
          <a:bodyPr wrap="square" rtlCol="0">
            <a:spAutoFit/>
          </a:bodyPr>
          <a:lstStyle/>
          <a:p>
            <a:pPr marL="457200" indent="-457200">
              <a:buFont typeface="Arial" pitchFamily="34" charset="0"/>
              <a:buChar char="•"/>
            </a:pPr>
            <a:r>
              <a:rPr lang="en-US" sz="2400" dirty="0" smtClean="0">
                <a:solidFill>
                  <a:schemeClr val="tx2"/>
                </a:solidFill>
                <a:latin typeface="Arial Rounded MT Bold" pitchFamily="34" charset="0"/>
                <a:cs typeface="Times New Roman" pitchFamily="18" charset="0"/>
              </a:rPr>
              <a:t>CEJA Project Partners are building bridges to success for regional energy sector companies through improved access to:</a:t>
            </a:r>
          </a:p>
          <a:p>
            <a:pPr marL="1924583" lvl="1" indent="-457200">
              <a:buFont typeface="Arial" pitchFamily="34" charset="0"/>
              <a:buChar char="•"/>
            </a:pPr>
            <a:r>
              <a:rPr lang="en-US" sz="2400" dirty="0" smtClean="0">
                <a:solidFill>
                  <a:schemeClr val="tx2"/>
                </a:solidFill>
                <a:latin typeface="Arial Rounded MT Bold" pitchFamily="34" charset="0"/>
                <a:cs typeface="Times New Roman" pitchFamily="18" charset="0"/>
              </a:rPr>
              <a:t>Customers </a:t>
            </a:r>
          </a:p>
          <a:p>
            <a:pPr marL="1924583" lvl="1" indent="-457200">
              <a:buFont typeface="Arial" pitchFamily="34" charset="0"/>
              <a:buChar char="•"/>
            </a:pPr>
            <a:r>
              <a:rPr lang="en-US" sz="2400" dirty="0" smtClean="0">
                <a:solidFill>
                  <a:schemeClr val="tx2"/>
                </a:solidFill>
                <a:latin typeface="Arial Rounded MT Bold" pitchFamily="34" charset="0"/>
                <a:cs typeface="Times New Roman" pitchFamily="18" charset="0"/>
              </a:rPr>
              <a:t>Financing</a:t>
            </a:r>
            <a:endParaRPr lang="en-US" sz="2400" dirty="0">
              <a:solidFill>
                <a:schemeClr val="tx2"/>
              </a:solidFill>
              <a:latin typeface="Arial Rounded MT Bold" pitchFamily="34" charset="0"/>
              <a:cs typeface="Times New Roman" pitchFamily="18" charset="0"/>
            </a:endParaRPr>
          </a:p>
          <a:p>
            <a:pPr marL="1924583" lvl="1" indent="-457200">
              <a:buFont typeface="Arial" pitchFamily="34" charset="0"/>
              <a:buChar char="•"/>
            </a:pPr>
            <a:r>
              <a:rPr lang="en-US" sz="2400" dirty="0" smtClean="0">
                <a:solidFill>
                  <a:schemeClr val="tx2"/>
                </a:solidFill>
                <a:latin typeface="Arial Rounded MT Bold" pitchFamily="34" charset="0"/>
                <a:cs typeface="Times New Roman" pitchFamily="18" charset="0"/>
              </a:rPr>
              <a:t>Talent, and</a:t>
            </a:r>
            <a:endParaRPr lang="en-US" sz="2400" dirty="0">
              <a:solidFill>
                <a:schemeClr val="tx2"/>
              </a:solidFill>
              <a:latin typeface="Arial Rounded MT Bold" pitchFamily="34" charset="0"/>
              <a:cs typeface="Times New Roman" pitchFamily="18" charset="0"/>
            </a:endParaRPr>
          </a:p>
          <a:p>
            <a:pPr marL="1924583" lvl="1" indent="-457200">
              <a:buFont typeface="Arial" pitchFamily="34" charset="0"/>
              <a:buChar char="•"/>
            </a:pPr>
            <a:r>
              <a:rPr lang="en-US" sz="2400" dirty="0" smtClean="0">
                <a:solidFill>
                  <a:schemeClr val="tx2"/>
                </a:solidFill>
                <a:latin typeface="Arial Rounded MT Bold" pitchFamily="34" charset="0"/>
                <a:cs typeface="Times New Roman" pitchFamily="18" charset="0"/>
              </a:rPr>
              <a:t>Technical Assistance</a:t>
            </a:r>
          </a:p>
          <a:p>
            <a:pPr marL="1924583" lvl="1" indent="-457200">
              <a:buFont typeface="Arial" pitchFamily="34" charset="0"/>
              <a:buChar char="•"/>
            </a:pPr>
            <a:endParaRPr lang="en-US" sz="12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2400" b="1" dirty="0" smtClean="0">
                <a:solidFill>
                  <a:srgbClr val="002060"/>
                </a:solidFill>
                <a:latin typeface="Arial Rounded MT Bold" pitchFamily="34" charset="0"/>
                <a:cs typeface="Times New Roman" pitchFamily="18" charset="0"/>
              </a:rPr>
              <a:t>Space Florida (Grantee) </a:t>
            </a:r>
            <a:r>
              <a:rPr lang="en-US" sz="2400" dirty="0" smtClean="0">
                <a:solidFill>
                  <a:srgbClr val="002060"/>
                </a:solidFill>
                <a:latin typeface="Arial Rounded MT Bold" pitchFamily="34" charset="0"/>
                <a:cs typeface="Times New Roman" pitchFamily="18" charset="0"/>
              </a:rPr>
              <a:t>coordinates effort across the partnership and financing support to companies &amp; projects</a:t>
            </a:r>
          </a:p>
          <a:p>
            <a:pPr marL="457200" indent="-457200">
              <a:buFont typeface="Arial" pitchFamily="34" charset="0"/>
              <a:buChar char="•"/>
            </a:pPr>
            <a:endParaRPr lang="en-US" sz="1200" dirty="0" smtClean="0">
              <a:solidFill>
                <a:srgbClr val="002060"/>
              </a:solidFill>
              <a:latin typeface="Arial Rounded MT Bold" pitchFamily="34" charset="0"/>
              <a:cs typeface="Times New Roman" pitchFamily="18" charset="0"/>
            </a:endParaRPr>
          </a:p>
          <a:p>
            <a:pPr marL="457200" indent="-457200">
              <a:buFont typeface="Arial" pitchFamily="34" charset="0"/>
              <a:buChar char="•"/>
            </a:pPr>
            <a:r>
              <a:rPr lang="en-US" sz="2400" b="1" dirty="0" smtClean="0">
                <a:solidFill>
                  <a:srgbClr val="002060"/>
                </a:solidFill>
                <a:latin typeface="Arial Rounded MT Bold" pitchFamily="34" charset="0"/>
                <a:cs typeface="Times New Roman" pitchFamily="18" charset="0"/>
              </a:rPr>
              <a:t>Energy Florida (EDA) </a:t>
            </a:r>
            <a:r>
              <a:rPr lang="en-US" sz="2400" dirty="0" smtClean="0">
                <a:solidFill>
                  <a:srgbClr val="002060"/>
                </a:solidFill>
                <a:latin typeface="Arial Rounded MT Bold" pitchFamily="34" charset="0"/>
                <a:cs typeface="Times New Roman" pitchFamily="18" charset="0"/>
              </a:rPr>
              <a:t>identifies capabilities, commercialization gaps and cluster opportunities, and engages in B2B matchmaking, supply chain mapping and public-private partnership development. This includes working  with universities, local, state and Federal agencies and national labs including Kennedy </a:t>
            </a:r>
            <a:r>
              <a:rPr lang="en-US" sz="2400" dirty="0">
                <a:solidFill>
                  <a:srgbClr val="002060"/>
                </a:solidFill>
                <a:latin typeface="Arial Rounded MT Bold" pitchFamily="34" charset="0"/>
                <a:cs typeface="Times New Roman" pitchFamily="18" charset="0"/>
              </a:rPr>
              <a:t>Space </a:t>
            </a:r>
            <a:r>
              <a:rPr lang="en-US" sz="2400" dirty="0" smtClean="0">
                <a:solidFill>
                  <a:srgbClr val="002060"/>
                </a:solidFill>
                <a:latin typeface="Arial Rounded MT Bold" pitchFamily="34" charset="0"/>
                <a:cs typeface="Times New Roman" pitchFamily="18" charset="0"/>
              </a:rPr>
              <a:t>Center/NASA, NREL and others to support the local ecosystem. </a:t>
            </a:r>
          </a:p>
          <a:p>
            <a:pPr marL="457200" indent="-457200">
              <a:buFont typeface="Arial" pitchFamily="34" charset="0"/>
              <a:buChar char="•"/>
            </a:pPr>
            <a:endParaRPr lang="en-US" sz="1200" dirty="0">
              <a:solidFill>
                <a:srgbClr val="002060"/>
              </a:solidFill>
              <a:latin typeface="Arial Rounded MT Bold" pitchFamily="34" charset="0"/>
              <a:cs typeface="Times New Roman" pitchFamily="18" charset="0"/>
            </a:endParaRPr>
          </a:p>
          <a:p>
            <a:pPr marL="457200" indent="-457200">
              <a:buFont typeface="Arial" pitchFamily="34" charset="0"/>
              <a:buChar char="•"/>
            </a:pPr>
            <a:r>
              <a:rPr lang="en-US" sz="2400" b="1" dirty="0" err="1" smtClean="0">
                <a:solidFill>
                  <a:srgbClr val="002060"/>
                </a:solidFill>
                <a:latin typeface="Arial Rounded MT Bold" pitchFamily="34" charset="0"/>
                <a:cs typeface="Times New Roman" pitchFamily="18" charset="0"/>
              </a:rPr>
              <a:t>CareerSource</a:t>
            </a:r>
            <a:r>
              <a:rPr lang="en-US" sz="2400" b="1" dirty="0" smtClean="0">
                <a:solidFill>
                  <a:srgbClr val="002060"/>
                </a:solidFill>
                <a:latin typeface="Arial Rounded MT Bold" pitchFamily="34" charset="0"/>
                <a:cs typeface="Times New Roman" pitchFamily="18" charset="0"/>
              </a:rPr>
              <a:t> Brevard (DOL) </a:t>
            </a:r>
            <a:r>
              <a:rPr lang="en-US" sz="2400" dirty="0" smtClean="0">
                <a:solidFill>
                  <a:srgbClr val="002060"/>
                </a:solidFill>
                <a:latin typeface="Arial Rounded MT Bold" pitchFamily="34" charset="0"/>
                <a:cs typeface="Times New Roman" pitchFamily="18" charset="0"/>
              </a:rPr>
              <a:t>works with partners to assess the immediate and projected hiring needs of employers with clean energy sector and provided necessary training to meet  those needs. </a:t>
            </a:r>
          </a:p>
          <a:p>
            <a:pPr marL="457200" indent="-457200">
              <a:buFont typeface="Arial" pitchFamily="34" charset="0"/>
              <a:buChar char="•"/>
            </a:pPr>
            <a:endParaRPr lang="en-US" sz="1200" dirty="0" smtClean="0">
              <a:solidFill>
                <a:srgbClr val="002060"/>
              </a:solidFill>
              <a:latin typeface="Arial Rounded MT Bold" pitchFamily="34" charset="0"/>
              <a:cs typeface="Times New Roman" pitchFamily="18" charset="0"/>
            </a:endParaRPr>
          </a:p>
          <a:p>
            <a:pPr marL="457200" indent="-457200">
              <a:buFont typeface="Arial" pitchFamily="34" charset="0"/>
              <a:buChar char="•"/>
            </a:pPr>
            <a:r>
              <a:rPr lang="en-US" sz="2400" b="1" dirty="0" smtClean="0">
                <a:solidFill>
                  <a:srgbClr val="002060"/>
                </a:solidFill>
                <a:latin typeface="Arial Rounded MT Bold" pitchFamily="34" charset="0"/>
                <a:cs typeface="Times New Roman" pitchFamily="18" charset="0"/>
              </a:rPr>
              <a:t>TRDA (SBA)</a:t>
            </a:r>
            <a:r>
              <a:rPr lang="en-US" sz="2400" dirty="0" smtClean="0">
                <a:solidFill>
                  <a:srgbClr val="002060"/>
                </a:solidFill>
                <a:latin typeface="Arial Rounded MT Bold" pitchFamily="34" charset="0"/>
                <a:cs typeface="Times New Roman" pitchFamily="18" charset="0"/>
              </a:rPr>
              <a:t> assisted </a:t>
            </a:r>
            <a:r>
              <a:rPr lang="en-US" sz="2400" dirty="0">
                <a:solidFill>
                  <a:srgbClr val="002060"/>
                </a:solidFill>
                <a:latin typeface="Arial Rounded MT Bold" pitchFamily="34" charset="0"/>
                <a:cs typeface="Times New Roman" pitchFamily="18" charset="0"/>
              </a:rPr>
              <a:t>new &amp; existing small business through mentoring to accelerate </a:t>
            </a:r>
            <a:r>
              <a:rPr lang="en-US" sz="2400" dirty="0" smtClean="0">
                <a:solidFill>
                  <a:srgbClr val="002060"/>
                </a:solidFill>
                <a:latin typeface="Arial Rounded MT Bold" pitchFamily="34" charset="0"/>
                <a:cs typeface="Times New Roman" pitchFamily="18" charset="0"/>
              </a:rPr>
              <a:t>start-up </a:t>
            </a:r>
            <a:r>
              <a:rPr lang="en-US" sz="2400" dirty="0">
                <a:solidFill>
                  <a:srgbClr val="002060"/>
                </a:solidFill>
                <a:latin typeface="Arial Rounded MT Bold" pitchFamily="34" charset="0"/>
                <a:cs typeface="Times New Roman" pitchFamily="18" charset="0"/>
              </a:rPr>
              <a:t>and expansion</a:t>
            </a:r>
            <a:r>
              <a:rPr lang="en-US" sz="2400" dirty="0" smtClean="0">
                <a:solidFill>
                  <a:srgbClr val="002060"/>
                </a:solidFill>
                <a:latin typeface="Arial Rounded MT Bold" pitchFamily="34" charset="0"/>
                <a:cs typeface="Times New Roman" pitchFamily="18" charset="0"/>
              </a:rPr>
              <a:t>.</a:t>
            </a:r>
          </a:p>
          <a:p>
            <a:endParaRPr lang="en-US" sz="2400" dirty="0">
              <a:solidFill>
                <a:srgbClr val="002060"/>
              </a:solidFill>
              <a:latin typeface="Arial Rounded MT Bold" pitchFamily="34" charset="0"/>
              <a:cs typeface="Times New Roman" pitchFamily="18" charset="0"/>
            </a:endParaRPr>
          </a:p>
          <a:p>
            <a:pPr marL="457200" indent="-457200" algn="just">
              <a:buFont typeface="Arial" pitchFamily="34" charset="0"/>
              <a:buChar char="•"/>
            </a:pPr>
            <a:endParaRPr lang="en-US" sz="2400" dirty="0" smtClean="0">
              <a:solidFill>
                <a:schemeClr val="tx2"/>
              </a:solidFill>
              <a:latin typeface="Arial Rounded MT Bold" pitchFamily="34" charset="0"/>
              <a:cs typeface="Times New Roman" pitchFamily="18" charset="0"/>
            </a:endParaRPr>
          </a:p>
        </p:txBody>
      </p:sp>
      <p:sp>
        <p:nvSpPr>
          <p:cNvPr id="45" name="Text Placeholder 15"/>
          <p:cNvSpPr txBox="1">
            <a:spLocks/>
          </p:cNvSpPr>
          <p:nvPr/>
        </p:nvSpPr>
        <p:spPr>
          <a:xfrm>
            <a:off x="32891913" y="19568160"/>
            <a:ext cx="9668036" cy="7070933"/>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681038" indent="-681038"/>
            <a:r>
              <a:rPr lang="en-US" sz="2400" dirty="0" smtClean="0">
                <a:solidFill>
                  <a:srgbClr val="002060"/>
                </a:solidFill>
                <a:latin typeface="Arial Rounded MT Bold" pitchFamily="34" charset="0"/>
                <a:cs typeface="Arial" pitchFamily="34" charset="0"/>
              </a:rPr>
              <a:t>Clean Energy Cluster Supply Chain Strategies</a:t>
            </a:r>
          </a:p>
          <a:p>
            <a:pPr marL="681038" indent="-681038"/>
            <a:r>
              <a:rPr lang="en-US" sz="2400" dirty="0">
                <a:solidFill>
                  <a:srgbClr val="002060"/>
                </a:solidFill>
                <a:latin typeface="Arial Rounded MT Bold" pitchFamily="34" charset="0"/>
                <a:cs typeface="Arial" pitchFamily="34" charset="0"/>
              </a:rPr>
              <a:t>Creation of a Clean Energy Training Catalog that can be used by </a:t>
            </a:r>
            <a:r>
              <a:rPr lang="en-US" sz="2400" dirty="0" smtClean="0">
                <a:solidFill>
                  <a:srgbClr val="002060"/>
                </a:solidFill>
                <a:latin typeface="Arial Rounded MT Bold" pitchFamily="34" charset="0"/>
                <a:cs typeface="Arial" pitchFamily="34" charset="0"/>
              </a:rPr>
              <a:t>any </a:t>
            </a:r>
            <a:r>
              <a:rPr lang="en-US" sz="2400" dirty="0">
                <a:solidFill>
                  <a:srgbClr val="002060"/>
                </a:solidFill>
                <a:latin typeface="Arial Rounded MT Bold" pitchFamily="34" charset="0"/>
                <a:cs typeface="Arial" pitchFamily="34" charset="0"/>
              </a:rPr>
              <a:t>energy related business.  </a:t>
            </a:r>
          </a:p>
          <a:p>
            <a:pPr marL="681038" indent="-681038"/>
            <a:r>
              <a:rPr lang="en-US" sz="2400" dirty="0" smtClean="0">
                <a:solidFill>
                  <a:srgbClr val="002060"/>
                </a:solidFill>
                <a:latin typeface="Arial Rounded MT Bold" pitchFamily="34" charset="0"/>
                <a:cs typeface="Arial" pitchFamily="34" charset="0"/>
              </a:rPr>
              <a:t>Developing Financing Solutions to support business growth and implementation of energy efficiency (EB-5 Energy Fund, Industrial Development Bonds, CDFI, C-PACE)</a:t>
            </a:r>
          </a:p>
          <a:p>
            <a:pPr marL="681038" indent="-681038"/>
            <a:r>
              <a:rPr lang="en-US" sz="2400" dirty="0" smtClean="0">
                <a:solidFill>
                  <a:srgbClr val="002060"/>
                </a:solidFill>
                <a:latin typeface="Arial Rounded MT Bold" pitchFamily="34" charset="0"/>
                <a:cs typeface="Arial" pitchFamily="34" charset="0"/>
              </a:rPr>
              <a:t>Established Florida Bio-Agriculture Initiative to develop bio-based products supply chains and support transition and diversification of Florida’s citrus industry</a:t>
            </a:r>
          </a:p>
          <a:p>
            <a:pPr marL="681038" indent="-681038"/>
            <a:r>
              <a:rPr lang="en-US" sz="2400" dirty="0" smtClean="0">
                <a:solidFill>
                  <a:srgbClr val="002060"/>
                </a:solidFill>
                <a:latin typeface="Arial Rounded MT Bold" pitchFamily="34" charset="0"/>
                <a:cs typeface="Arial" pitchFamily="34" charset="0"/>
              </a:rPr>
              <a:t>Florida Turbine Initiative to support growth of specialized turbine and rotating machinery manufacturing cluster in FL</a:t>
            </a:r>
          </a:p>
          <a:p>
            <a:pPr marL="681038" indent="-681038"/>
            <a:r>
              <a:rPr lang="en-US" sz="2400" dirty="0" smtClean="0">
                <a:solidFill>
                  <a:srgbClr val="002060"/>
                </a:solidFill>
                <a:latin typeface="Arial Rounded MT Bold" pitchFamily="34" charset="0"/>
                <a:cs typeface="Arial" pitchFamily="34" charset="0"/>
              </a:rPr>
              <a:t>Arranging Support through US Department of Agriculture, </a:t>
            </a:r>
            <a:r>
              <a:rPr lang="en-US" sz="2400" dirty="0">
                <a:solidFill>
                  <a:srgbClr val="002060"/>
                </a:solidFill>
                <a:latin typeface="Arial Rounded MT Bold" pitchFamily="34" charset="0"/>
                <a:cs typeface="Arial" pitchFamily="34" charset="0"/>
              </a:rPr>
              <a:t>US Department of Transportation</a:t>
            </a:r>
            <a:r>
              <a:rPr lang="en-US" sz="2400" dirty="0" smtClean="0">
                <a:solidFill>
                  <a:srgbClr val="002060"/>
                </a:solidFill>
                <a:latin typeface="Arial Rounded MT Bold" pitchFamily="34" charset="0"/>
                <a:cs typeface="Arial" pitchFamily="34" charset="0"/>
              </a:rPr>
              <a:t>, Department of Defense, State of Florida, local governments, private companies, foundations and other partners for specific initiatives</a:t>
            </a:r>
          </a:p>
          <a:p>
            <a:pPr marL="681038" indent="-681038"/>
            <a:r>
              <a:rPr lang="en-US" sz="2400" dirty="0" smtClean="0">
                <a:solidFill>
                  <a:srgbClr val="002060"/>
                </a:solidFill>
                <a:latin typeface="Arial Rounded MT Bold" pitchFamily="34" charset="0"/>
                <a:cs typeface="Arial" pitchFamily="34" charset="0"/>
              </a:rPr>
              <a:t>Deepen Connections with National and State Cluster Organizations involved in the Clean Energy industry</a:t>
            </a:r>
          </a:p>
          <a:p>
            <a:pPr marL="681038" indent="-681038"/>
            <a:r>
              <a:rPr lang="en-US" sz="2400" dirty="0" smtClean="0">
                <a:solidFill>
                  <a:srgbClr val="002060"/>
                </a:solidFill>
                <a:latin typeface="Arial Rounded MT Bold" pitchFamily="34" charset="0"/>
                <a:cs typeface="Arial" pitchFamily="34" charset="0"/>
              </a:rPr>
              <a:t>Expand focus and activity on international opportunities and partnerships</a:t>
            </a:r>
            <a:endParaRPr lang="en-US" sz="2400" dirty="0">
              <a:solidFill>
                <a:srgbClr val="002060"/>
              </a:solidFill>
              <a:latin typeface="Arial Rounded MT Bold" pitchFamily="34" charset="0"/>
              <a:cs typeface="Arial" pitchFamily="34" charset="0"/>
            </a:endParaRPr>
          </a:p>
          <a:p>
            <a:pPr marL="0" indent="0">
              <a:buNone/>
            </a:pPr>
            <a:endParaRPr lang="en-US" sz="4400" i="1" dirty="0" smtClean="0">
              <a:solidFill>
                <a:prstClr val="black"/>
              </a:solidFill>
            </a:endParaRPr>
          </a:p>
          <a:p>
            <a:pPr marL="1467383" lvl="1" indent="0">
              <a:buNone/>
            </a:pPr>
            <a:endParaRPr lang="en-US" sz="3100" dirty="0">
              <a:solidFill>
                <a:prstClr val="black"/>
              </a:solidFill>
            </a:endParaRPr>
          </a:p>
        </p:txBody>
      </p:sp>
      <p:sp>
        <p:nvSpPr>
          <p:cNvPr id="41" name="Text Placeholder 2"/>
          <p:cNvSpPr txBox="1">
            <a:spLocks/>
          </p:cNvSpPr>
          <p:nvPr/>
        </p:nvSpPr>
        <p:spPr>
          <a:xfrm>
            <a:off x="34834096" y="17889117"/>
            <a:ext cx="5146808"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Next Steps</a:t>
            </a:r>
            <a:endParaRPr lang="en-US" sz="3600" b="1" u="sng" dirty="0">
              <a:solidFill>
                <a:schemeClr val="accent6">
                  <a:lumMod val="75000"/>
                </a:schemeClr>
              </a:solidFill>
              <a:latin typeface="Arial Rounded MT Bold" pitchFamily="34" charset="0"/>
            </a:endParaRPr>
          </a:p>
        </p:txBody>
      </p:sp>
      <p:sp>
        <p:nvSpPr>
          <p:cNvPr id="35" name="Text Placeholder 2"/>
          <p:cNvSpPr txBox="1">
            <a:spLocks/>
          </p:cNvSpPr>
          <p:nvPr/>
        </p:nvSpPr>
        <p:spPr>
          <a:xfrm>
            <a:off x="33015425" y="26965226"/>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600" b="1" u="sng" dirty="0" smtClean="0">
                <a:solidFill>
                  <a:schemeClr val="accent6">
                    <a:lumMod val="75000"/>
                  </a:schemeClr>
                </a:solidFill>
                <a:latin typeface="Arial Rounded MT Bold" pitchFamily="34" charset="0"/>
              </a:rPr>
              <a:t>Team Contact Information</a:t>
            </a:r>
            <a:endParaRPr lang="en-US" sz="3600" b="1" u="sng" dirty="0">
              <a:solidFill>
                <a:schemeClr val="accent6">
                  <a:lumMod val="75000"/>
                </a:schemeClr>
              </a:solidFill>
              <a:latin typeface="Arial Rounded MT Bold" pitchFamily="34" charset="0"/>
            </a:endParaRP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534679" y="375529"/>
            <a:ext cx="9745642" cy="2128561"/>
          </a:xfrm>
          <a:prstGeom prst="rect">
            <a:avLst/>
          </a:prstGeom>
        </p:spPr>
      </p:pic>
      <p:pic>
        <p:nvPicPr>
          <p:cNvPr id="4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2345576"/>
            <a:ext cx="5059572" cy="139919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47"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554266" y="2259579"/>
            <a:ext cx="4438267" cy="156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Energy Florida">
            <a:hlinkClick r:id="rId10" tooltip="Energy Florida"/>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41247" y="2207884"/>
            <a:ext cx="3329906" cy="153688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313038" y="2207884"/>
            <a:ext cx="5031624" cy="17275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3" descr="S:\Photos\Energy Launch\Energy Launch 12-5-2013_1178.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313038" y="29328066"/>
            <a:ext cx="3113459" cy="207563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888470" y="11784659"/>
            <a:ext cx="3862377" cy="5210784"/>
            <a:chOff x="1011644" y="11696729"/>
            <a:chExt cx="4760260" cy="6187764"/>
          </a:xfrm>
        </p:grpSpPr>
        <p:pic>
          <p:nvPicPr>
            <p:cNvPr id="2" name="Picture 2"/>
            <p:cNvPicPr>
              <a:picLocks noChangeAspect="1" noChangeArrowheads="1"/>
            </p:cNvPicPr>
            <p:nvPr/>
          </p:nvPicPr>
          <p:blipFill rotWithShape="1">
            <a:blip r:embed="rId14">
              <a:extLst>
                <a:ext uri="{28A0092B-C50C-407E-A947-70E740481C1C}">
                  <a14:useLocalDpi xmlns:a14="http://schemas.microsoft.com/office/drawing/2010/main" val="0"/>
                </a:ext>
              </a:extLst>
            </a:blip>
            <a:srcRect t="12031" r="16106"/>
            <a:stretch/>
          </p:blipFill>
          <p:spPr bwMode="auto">
            <a:xfrm>
              <a:off x="1011644" y="11696729"/>
              <a:ext cx="4760260" cy="618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1243922" y="15787307"/>
              <a:ext cx="2489236" cy="2097186"/>
              <a:chOff x="1474388" y="11509004"/>
              <a:chExt cx="4391025" cy="4229100"/>
            </a:xfrm>
          </p:grpSpPr>
          <p:pic>
            <p:nvPicPr>
              <p:cNvPr id="48" name="Content Placeholder 4" descr="centfl.png"/>
              <p:cNvPicPr>
                <a:picLocks noChangeAspect="1"/>
              </p:cNvPicPr>
              <p:nvPr/>
            </p:nvPicPr>
            <p:blipFill>
              <a:blip r:embed="rId15" cstate="print"/>
              <a:stretch>
                <a:fillRect/>
              </a:stretch>
            </p:blipFill>
            <p:spPr>
              <a:xfrm>
                <a:off x="1474388" y="11509004"/>
                <a:ext cx="4391025" cy="4229100"/>
              </a:xfrm>
              <a:prstGeom prst="rect">
                <a:avLst/>
              </a:prstGeom>
              <a:blipFill>
                <a:blip r:embed="rId16" cstate="print"/>
                <a:tile tx="0" ty="0" sx="100000" sy="100000" flip="none" algn="tl"/>
              </a:blipFill>
            </p:spPr>
          </p:pic>
          <p:sp>
            <p:nvSpPr>
              <p:cNvPr id="49" name="TextBox 48"/>
              <p:cNvSpPr txBox="1"/>
              <p:nvPr/>
            </p:nvSpPr>
            <p:spPr>
              <a:xfrm>
                <a:off x="1643355" y="12776226"/>
                <a:ext cx="2095173" cy="1989946"/>
              </a:xfrm>
              <a:prstGeom prst="rect">
                <a:avLst/>
              </a:prstGeom>
              <a:solidFill>
                <a:schemeClr val="bg1"/>
              </a:solidFill>
            </p:spPr>
            <p:txBody>
              <a:bodyPr wrap="square" rtlCol="0">
                <a:spAutoFit/>
              </a:bodyPr>
              <a:lstStyle/>
              <a:p>
                <a:pPr fontAlgn="base">
                  <a:spcBef>
                    <a:spcPct val="0"/>
                  </a:spcBef>
                  <a:spcAft>
                    <a:spcPct val="0"/>
                  </a:spcAft>
                </a:pPr>
                <a:r>
                  <a:rPr lang="en-US" sz="1200" dirty="0" smtClean="0">
                    <a:solidFill>
                      <a:prstClr val="black"/>
                    </a:solidFill>
                    <a:cs typeface="Arial" charset="0"/>
                  </a:rPr>
                  <a:t>Connections </a:t>
                </a:r>
                <a:r>
                  <a:rPr lang="en-US" sz="1200" dirty="0">
                    <a:solidFill>
                      <a:prstClr val="black"/>
                    </a:solidFill>
                    <a:cs typeface="Arial" charset="0"/>
                  </a:rPr>
                  <a:t>across the state and the US</a:t>
                </a:r>
              </a:p>
            </p:txBody>
          </p:sp>
          <p:pic>
            <p:nvPicPr>
              <p:cNvPr id="50" name="Picture 49" descr="CEJA_Logo.png"/>
              <p:cNvPicPr>
                <a:picLocks noChangeAspect="1"/>
              </p:cNvPicPr>
              <p:nvPr/>
            </p:nvPicPr>
            <p:blipFill>
              <a:blip r:embed="rId7" cstate="print"/>
              <a:stretch>
                <a:fillRect/>
              </a:stretch>
            </p:blipFill>
            <p:spPr>
              <a:xfrm>
                <a:off x="1474388" y="14938004"/>
                <a:ext cx="3124200" cy="682361"/>
              </a:xfrm>
              <a:prstGeom prst="rect">
                <a:avLst/>
              </a:prstGeom>
            </p:spPr>
          </p:pic>
        </p:grpSp>
      </p:grpSp>
      <p:sp>
        <p:nvSpPr>
          <p:cNvPr id="13" name="TextBox 12"/>
          <p:cNvSpPr txBox="1"/>
          <p:nvPr/>
        </p:nvSpPr>
        <p:spPr>
          <a:xfrm>
            <a:off x="1154655" y="11292699"/>
            <a:ext cx="3008200" cy="369332"/>
          </a:xfrm>
          <a:prstGeom prst="rect">
            <a:avLst/>
          </a:prstGeom>
          <a:noFill/>
        </p:spPr>
        <p:txBody>
          <a:bodyPr wrap="square" rtlCol="0">
            <a:spAutoFit/>
          </a:bodyPr>
          <a:lstStyle/>
          <a:p>
            <a:pPr algn="ctr"/>
            <a:r>
              <a:rPr lang="en-US" sz="1800" b="1" dirty="0" smtClean="0"/>
              <a:t>CEJA Project Region</a:t>
            </a:r>
            <a:endParaRPr lang="en-US" sz="1800" b="1" dirty="0"/>
          </a:p>
        </p:txBody>
      </p:sp>
      <p:sp>
        <p:nvSpPr>
          <p:cNvPr id="52" name="Text Placeholder 1"/>
          <p:cNvSpPr txBox="1">
            <a:spLocks/>
          </p:cNvSpPr>
          <p:nvPr/>
        </p:nvSpPr>
        <p:spPr>
          <a:xfrm>
            <a:off x="904683" y="17171397"/>
            <a:ext cx="10056813" cy="5535127"/>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algn="just"/>
            <a:endParaRPr lang="en-US" sz="1800" dirty="0" smtClean="0">
              <a:solidFill>
                <a:srgbClr val="002060"/>
              </a:solidFill>
              <a:latin typeface="Arial Rounded MT Bold" pitchFamily="34" charset="0"/>
            </a:endParaRPr>
          </a:p>
          <a:p>
            <a:pPr algn="just"/>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The project supported the growth of these sectors by developing </a:t>
            </a: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sector-specific asset maps</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a:t>
            </a: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establishing industry working groups</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and </a:t>
            </a:r>
            <a:r>
              <a:rPr lang="en-US" sz="2400" b="1"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developing subsector action strategies </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to take advantage of opportunities within those </a:t>
            </a:r>
            <a:r>
              <a:rPr lang="en-US" sz="2400" dirty="0" err="1">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sectoral</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areas of focus. </a:t>
            </a:r>
            <a:endParaRPr lang="en-US" sz="2400"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endParaRPr>
          </a:p>
          <a:p>
            <a:pPr algn="just"/>
            <a:endParaRPr lang="en-US" sz="2000" dirty="0">
              <a:solidFill>
                <a:srgbClr val="002060"/>
              </a:solidFill>
              <a:latin typeface="Arial Rounded MT Bold" panose="020F0704030504030204" pitchFamily="34" charset="0"/>
              <a:ea typeface="Times New Roman" panose="02020603050405020304" pitchFamily="18" charset="0"/>
            </a:endParaRPr>
          </a:p>
          <a:p>
            <a:pPr algn="just"/>
            <a:r>
              <a:rPr lang="en-US" sz="2400"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The </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areas </a:t>
            </a:r>
            <a:r>
              <a:rPr lang="en-US" sz="2400"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of opportunity identified </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include:</a:t>
            </a:r>
            <a:endParaRPr lang="en-US" sz="2400" dirty="0">
              <a:solidFill>
                <a:srgbClr val="002060"/>
              </a:solidFill>
              <a:latin typeface="Arial Rounded MT Bold" panose="020F0704030504030204" pitchFamily="34" charset="0"/>
              <a:ea typeface="Times New Roman" panose="02020603050405020304" pitchFamily="18" charset="0"/>
            </a:endParaRPr>
          </a:p>
          <a:p>
            <a:pPr marL="342900" marR="0" lvl="0" indent="-342900" algn="just">
              <a:spcBef>
                <a:spcPts val="0"/>
              </a:spcBef>
              <a:spcAft>
                <a:spcPts val="0"/>
              </a:spcAft>
              <a:buFont typeface="Arial" panose="020B0604020202020204" pitchFamily="34" charset="0"/>
              <a:buChar char="•"/>
              <a:tabLst>
                <a:tab pos="457200" algn="l"/>
              </a:tabLst>
            </a:pP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Advanced manufacturing and materials</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especially related to </a:t>
            </a: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turbines, generator sets, and high-volume air conditioning (HVAC) equipment</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a:t>
            </a:r>
            <a:endParaRPr lang="en-US" sz="2400"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endParaRPr>
          </a:p>
          <a:p>
            <a:pPr marL="342900" marR="0" lvl="0" indent="-342900" algn="just">
              <a:spcBef>
                <a:spcPts val="0"/>
              </a:spcBef>
              <a:spcAft>
                <a:spcPts val="0"/>
              </a:spcAft>
              <a:buFont typeface="Arial" panose="020B0604020202020204" pitchFamily="34" charset="0"/>
              <a:buChar char="•"/>
              <a:tabLst>
                <a:tab pos="457200" algn="l"/>
              </a:tabLst>
            </a:pPr>
            <a:r>
              <a:rPr lang="en-US" sz="2400" b="1"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Bio-Agriculture </a:t>
            </a: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(bio-based products, chemicals and fuels) and </a:t>
            </a:r>
            <a:r>
              <a:rPr lang="en-US" sz="2400" b="1"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waste-to-energy</a:t>
            </a:r>
            <a:endPar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endParaRPr>
          </a:p>
          <a:p>
            <a:pPr marL="342900" marR="0" lvl="0" indent="-342900" algn="just">
              <a:spcBef>
                <a:spcPts val="0"/>
              </a:spcBef>
              <a:spcAft>
                <a:spcPts val="0"/>
              </a:spcAft>
              <a:buFont typeface="Arial" panose="020B0604020202020204" pitchFamily="34" charset="0"/>
              <a:buChar char="•"/>
              <a:tabLst>
                <a:tab pos="457200" algn="l"/>
              </a:tabLst>
            </a:pP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Energy efficiency</a:t>
            </a:r>
            <a:r>
              <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 especially energy efficiency finance and technology </a:t>
            </a:r>
            <a:r>
              <a:rPr lang="en-US" sz="2400" dirty="0" smtClean="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solutions</a:t>
            </a:r>
            <a:endPar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endParaRPr>
          </a:p>
          <a:p>
            <a:pPr marL="342900" marR="0" lvl="0" indent="-342900" algn="just">
              <a:spcBef>
                <a:spcPts val="0"/>
              </a:spcBef>
              <a:spcAft>
                <a:spcPts val="0"/>
              </a:spcAft>
              <a:buFont typeface="Arial" panose="020B0604020202020204" pitchFamily="34" charset="0"/>
              <a:buChar char="•"/>
              <a:tabLst>
                <a:tab pos="457200" algn="l"/>
              </a:tabLst>
            </a:pPr>
            <a:r>
              <a:rPr lang="en-US" sz="2400" b="1"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rPr>
              <a:t>Next-generation transportation technology and infrastructure</a:t>
            </a:r>
            <a:endParaRPr lang="en-US" sz="2400" dirty="0">
              <a:solidFill>
                <a:srgbClr val="002060"/>
              </a:solidFill>
              <a:latin typeface="Arial Rounded MT Bold" panose="020F0704030504030204" pitchFamily="34" charset="0"/>
              <a:ea typeface="Times New Roman" panose="02020603050405020304" pitchFamily="18" charset="0"/>
              <a:cs typeface="Times New Roman" panose="02020603050405020304" pitchFamily="18" charset="0"/>
            </a:endParaRPr>
          </a:p>
          <a:p>
            <a:pPr marL="342900" indent="-342900" algn="just">
              <a:buFont typeface="Arial" pitchFamily="34" charset="0"/>
              <a:buChar char="•"/>
            </a:pPr>
            <a:endParaRPr lang="en-US" sz="1800" dirty="0" smtClean="0">
              <a:solidFill>
                <a:srgbClr val="002060"/>
              </a:solidFill>
              <a:latin typeface="Arial Rounded MT Bold" pitchFamily="34" charset="0"/>
            </a:endParaRPr>
          </a:p>
          <a:p>
            <a:pPr marL="342900" indent="-342900" algn="just">
              <a:buFont typeface="Arial" pitchFamily="34" charset="0"/>
              <a:buChar char="•"/>
            </a:pPr>
            <a:endParaRPr lang="en-US" sz="1800" dirty="0">
              <a:solidFill>
                <a:srgbClr val="002060"/>
              </a:solidFill>
              <a:latin typeface="Arial Rounded MT Bold" pitchFamily="34" charset="0"/>
            </a:endParaRPr>
          </a:p>
        </p:txBody>
      </p:sp>
      <p:pic>
        <p:nvPicPr>
          <p:cNvPr id="8" name="Picture 7"/>
          <p:cNvPicPr>
            <a:picLocks noChangeAspect="1"/>
          </p:cNvPicPr>
          <p:nvPr/>
        </p:nvPicPr>
        <p:blipFill>
          <a:blip r:embed="rId17"/>
          <a:stretch>
            <a:fillRect/>
          </a:stretch>
        </p:blipFill>
        <p:spPr>
          <a:xfrm>
            <a:off x="4579592" y="11986116"/>
            <a:ext cx="6321816" cy="4886093"/>
          </a:xfrm>
          <a:prstGeom prst="rect">
            <a:avLst/>
          </a:prstGeom>
        </p:spPr>
      </p:pic>
      <p:sp>
        <p:nvSpPr>
          <p:cNvPr id="14" name="TextBox 13"/>
          <p:cNvSpPr txBox="1"/>
          <p:nvPr/>
        </p:nvSpPr>
        <p:spPr>
          <a:xfrm>
            <a:off x="6407000" y="11286513"/>
            <a:ext cx="2667000" cy="646331"/>
          </a:xfrm>
          <a:prstGeom prst="rect">
            <a:avLst/>
          </a:prstGeom>
          <a:noFill/>
        </p:spPr>
        <p:txBody>
          <a:bodyPr wrap="square" rtlCol="0">
            <a:spAutoFit/>
          </a:bodyPr>
          <a:lstStyle/>
          <a:p>
            <a:pPr algn="ctr"/>
            <a:r>
              <a:rPr lang="en-US" sz="1800" b="1" dirty="0" smtClean="0"/>
              <a:t>Key Segments of Florida’s Energy Cluster</a:t>
            </a:r>
            <a:endParaRPr lang="en-US" sz="1800" b="1" dirty="0"/>
          </a:p>
        </p:txBody>
      </p:sp>
      <p:pic>
        <p:nvPicPr>
          <p:cNvPr id="73" name="Picture 72"/>
          <p:cNvPicPr/>
          <p:nvPr/>
        </p:nvPicPr>
        <p:blipFill>
          <a:blip r:embed="rId18">
            <a:extLst>
              <a:ext uri="{28A0092B-C50C-407E-A947-70E740481C1C}">
                <a14:useLocalDpi xmlns:a14="http://schemas.microsoft.com/office/drawing/2010/main" val="0"/>
              </a:ext>
            </a:extLst>
          </a:blip>
          <a:stretch>
            <a:fillRect/>
          </a:stretch>
        </p:blipFill>
        <p:spPr bwMode="auto">
          <a:xfrm>
            <a:off x="17640781" y="16042054"/>
            <a:ext cx="4042562" cy="4935900"/>
          </a:xfrm>
          <a:prstGeom prst="rect">
            <a:avLst/>
          </a:prstGeom>
          <a:solidFill>
            <a:srgbClr val="FFFFFF"/>
          </a:solidFill>
          <a:ln w="12700">
            <a:solidFill>
              <a:srgbClr val="000000"/>
            </a:solidFill>
            <a:round/>
            <a:headEnd/>
            <a:tailEnd/>
          </a:ln>
        </p:spPr>
      </p:pic>
      <p:sp>
        <p:nvSpPr>
          <p:cNvPr id="74" name="Title 1"/>
          <p:cNvSpPr txBox="1">
            <a:spLocks/>
          </p:cNvSpPr>
          <p:nvPr/>
        </p:nvSpPr>
        <p:spPr>
          <a:xfrm>
            <a:off x="11878847" y="16120782"/>
            <a:ext cx="5427365" cy="391465"/>
          </a:xfrm>
          <a:prstGeom prst="rect">
            <a:avLst/>
          </a:prstGeom>
        </p:spPr>
        <p:txBody>
          <a:bodyPr vert="horz" lIns="293477" tIns="146738" rIns="293477" bIns="146738" rtlCol="0" anchor="ctr">
            <a:noAutofit/>
          </a:bodyPr>
          <a:lstStyle>
            <a:lvl1pPr algn="ctr" defTabSz="2934767" rtl="0" eaLnBrk="1" latinLnBrk="0" hangingPunct="1">
              <a:spcBef>
                <a:spcPct val="0"/>
              </a:spcBef>
              <a:buNone/>
              <a:defRPr sz="14100" kern="1200">
                <a:solidFill>
                  <a:schemeClr val="tx1"/>
                </a:solidFill>
                <a:latin typeface="+mj-lt"/>
                <a:ea typeface="+mj-ea"/>
                <a:cs typeface="+mj-cs"/>
              </a:defRPr>
            </a:lvl1pPr>
          </a:lstStyle>
          <a:p>
            <a:r>
              <a:rPr lang="en-US" sz="2800" b="1" dirty="0" smtClean="0"/>
              <a:t>Interactive Asset Map of Florida’s Energy Ecosystem</a:t>
            </a:r>
            <a:endParaRPr lang="en-US" sz="2800" b="1" dirty="0"/>
          </a:p>
        </p:txBody>
      </p:sp>
      <p:pic>
        <p:nvPicPr>
          <p:cNvPr id="75" name="Content Placeholder 4" descr="AGOL_CFL_Region_Asset_Map.png">
            <a:hlinkClick r:id="rId19"/>
          </p:cNvPr>
          <p:cNvPicPr>
            <a:picLocks noChangeAspect="1"/>
          </p:cNvPicPr>
          <p:nvPr/>
        </p:nvPicPr>
        <p:blipFill>
          <a:blip r:embed="rId20" cstate="print"/>
          <a:stretch>
            <a:fillRect/>
          </a:stretch>
        </p:blipFill>
        <p:spPr>
          <a:xfrm>
            <a:off x="11650110" y="16923782"/>
            <a:ext cx="5846761" cy="3287199"/>
          </a:xfrm>
          <a:prstGeom prst="rect">
            <a:avLst/>
          </a:prstGeom>
        </p:spPr>
      </p:pic>
      <p:sp>
        <p:nvSpPr>
          <p:cNvPr id="16" name="TextBox 15"/>
          <p:cNvSpPr txBox="1"/>
          <p:nvPr/>
        </p:nvSpPr>
        <p:spPr>
          <a:xfrm>
            <a:off x="11878847" y="20210981"/>
            <a:ext cx="5427365" cy="1200329"/>
          </a:xfrm>
          <a:prstGeom prst="rect">
            <a:avLst/>
          </a:prstGeom>
          <a:noFill/>
        </p:spPr>
        <p:txBody>
          <a:bodyPr wrap="square" rtlCol="0">
            <a:spAutoFit/>
          </a:bodyPr>
          <a:lstStyle/>
          <a:p>
            <a:r>
              <a:rPr lang="en-US" sz="2400" dirty="0" smtClean="0"/>
              <a:t>To view the full array of asset maps visit: </a:t>
            </a:r>
            <a:r>
              <a:rPr lang="en-US" sz="2400" dirty="0" smtClean="0">
                <a:hlinkClick r:id="rId21"/>
              </a:rPr>
              <a:t>www.energyflorida.org/resources/map-gallery.aspx</a:t>
            </a:r>
            <a:r>
              <a:rPr lang="en-US" sz="2400" dirty="0" smtClean="0"/>
              <a:t> </a:t>
            </a:r>
            <a:endParaRPr lang="en-US" sz="2400" dirty="0"/>
          </a:p>
        </p:txBody>
      </p:sp>
      <p:pic>
        <p:nvPicPr>
          <p:cNvPr id="17" name="Picture 16"/>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3299400" y="17483893"/>
            <a:ext cx="2635783" cy="1976837"/>
          </a:xfrm>
          <a:prstGeom prst="rect">
            <a:avLst/>
          </a:prstGeom>
        </p:spPr>
      </p:pic>
      <p:sp>
        <p:nvSpPr>
          <p:cNvPr id="18" name="TextBox 17"/>
          <p:cNvSpPr txBox="1"/>
          <p:nvPr/>
        </p:nvSpPr>
        <p:spPr>
          <a:xfrm>
            <a:off x="11962932" y="28918484"/>
            <a:ext cx="6350106"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err="1">
                <a:solidFill>
                  <a:srgbClr val="002060"/>
                </a:solidFill>
                <a:latin typeface="Arial Rounded MT Bold" pitchFamily="34" charset="0"/>
              </a:rPr>
              <a:t>CareerSource</a:t>
            </a:r>
            <a:r>
              <a:rPr lang="en-US" sz="2400" dirty="0">
                <a:solidFill>
                  <a:srgbClr val="002060"/>
                </a:solidFill>
                <a:latin typeface="Arial Rounded MT Bold" pitchFamily="34" charset="0"/>
              </a:rPr>
              <a:t> Brevard has supported a number of local businesses with workforce training and subject-specific seminars, as well as sponsored an Energy Launch Challenge which allowed local entrepreneurs to mentor teams of unemployed engineers in building businesses in the clean technology industry</a:t>
            </a:r>
          </a:p>
          <a:p>
            <a:endParaRPr lang="en-US" sz="2400" dirty="0">
              <a:latin typeface="Arial Rounded MT Bold" panose="020F0704030504030204" pitchFamily="34" charset="0"/>
            </a:endParaRPr>
          </a:p>
        </p:txBody>
      </p:sp>
      <p:grpSp>
        <p:nvGrpSpPr>
          <p:cNvPr id="19" name="Group 18"/>
          <p:cNvGrpSpPr/>
          <p:nvPr/>
        </p:nvGrpSpPr>
        <p:grpSpPr>
          <a:xfrm>
            <a:off x="25494422" y="30251400"/>
            <a:ext cx="4456962" cy="2283865"/>
            <a:chOff x="0" y="0"/>
            <a:chExt cx="9144000" cy="7010400"/>
          </a:xfrm>
        </p:grpSpPr>
        <p:pic>
          <p:nvPicPr>
            <p:cNvPr id="78" name="Picture 2" descr="C:\Users\Mike Aller\Documents\Dropbox\Space Coast Energy Files\Events\Symposium 2013\Material for Symposium Video\Photos\DSC01511.JPG"/>
            <p:cNvPicPr>
              <a:picLocks noChangeAspect="1" noChangeArrowheads="1"/>
            </p:cNvPicPr>
            <p:nvPr/>
          </p:nvPicPr>
          <p:blipFill>
            <a:blip r:embed="rId23" cstate="print"/>
            <a:srcRect/>
            <a:stretch>
              <a:fillRect/>
            </a:stretch>
          </p:blipFill>
          <p:spPr bwMode="auto">
            <a:xfrm>
              <a:off x="0" y="0"/>
              <a:ext cx="9144000" cy="7010400"/>
            </a:xfrm>
            <a:prstGeom prst="rect">
              <a:avLst/>
            </a:prstGeom>
            <a:noFill/>
          </p:spPr>
        </p:pic>
        <p:sp>
          <p:nvSpPr>
            <p:cNvPr id="79" name="TextBox 78"/>
            <p:cNvSpPr txBox="1"/>
            <p:nvPr/>
          </p:nvSpPr>
          <p:spPr>
            <a:xfrm>
              <a:off x="457200" y="304799"/>
              <a:ext cx="8382001" cy="1983935"/>
            </a:xfrm>
            <a:prstGeom prst="rect">
              <a:avLst/>
            </a:prstGeom>
            <a:noFill/>
          </p:spPr>
          <p:txBody>
            <a:bodyPr wrap="square" rtlCol="0">
              <a:spAutoFit/>
            </a:bodyPr>
            <a:lstStyle/>
            <a:p>
              <a:pPr algn="ctr"/>
              <a:r>
                <a:rPr lang="en-US" sz="1800" b="1" dirty="0">
                  <a:solidFill>
                    <a:prstClr val="white"/>
                  </a:solidFill>
                </a:rPr>
                <a:t>Industry Working Groups</a:t>
              </a:r>
            </a:p>
            <a:p>
              <a:pPr algn="ctr"/>
              <a:r>
                <a:rPr lang="en-US" sz="1800" b="1" dirty="0">
                  <a:solidFill>
                    <a:prstClr val="white"/>
                  </a:solidFill>
                </a:rPr>
                <a:t>Strategic Engagement for Florida’s Future</a:t>
              </a:r>
            </a:p>
          </p:txBody>
        </p:sp>
      </p:grpSp>
      <p:pic>
        <p:nvPicPr>
          <p:cNvPr id="80" name="Picture 2" descr="C:\Users\Rodger\Dropbox\Space Coast Energy Files\Events\All Florida Ag Show\All Florida Ag Show\Pics\bio product flow picture.jp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8709600" y="17678400"/>
            <a:ext cx="4151694" cy="1715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16879</TotalTime>
  <Words>1389</Words>
  <Application>Microsoft Office PowerPoint</Application>
  <PresentationFormat>Custom</PresentationFormat>
  <Paragraphs>134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132</cp:revision>
  <cp:lastPrinted>2014-04-18T14:49:03Z</cp:lastPrinted>
  <dcterms:created xsi:type="dcterms:W3CDTF">2012-12-03T15:42:35Z</dcterms:created>
  <dcterms:modified xsi:type="dcterms:W3CDTF">2014-06-12T17:48:42Z</dcterms:modified>
</cp:coreProperties>
</file>