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7" r:id="rId2"/>
  </p:sldIdLst>
  <p:sldSz cx="43891200" cy="32918400"/>
  <p:notesSz cx="9296400" cy="7010400"/>
  <p:embeddedFontLst>
    <p:embeddedFont>
      <p:font typeface="Arial Black" pitchFamily="34" charset="0"/>
      <p:bold r:id="rId3"/>
    </p:embeddedFont>
    <p:embeddedFont>
      <p:font typeface="Calibri" pitchFamily="34" charset="0"/>
      <p:regular r:id="rId4"/>
      <p:bold r:id="rId5"/>
      <p:italic r:id="rId6"/>
      <p:boldItalic r:id="rId7"/>
    </p:embeddedFont>
  </p:embeddedFontLst>
  <p:defaultTextStyle>
    <a:defPPr>
      <a:defRPr lang="en-US"/>
    </a:defPPr>
    <a:lvl1pPr marL="0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1pPr>
    <a:lvl2pPr marL="1881012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2pPr>
    <a:lvl3pPr marL="3762024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3pPr>
    <a:lvl4pPr marL="5643037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4pPr>
    <a:lvl5pPr marL="7524049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5pPr>
    <a:lvl6pPr marL="9405061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6pPr>
    <a:lvl7pPr marL="11286073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7pPr>
    <a:lvl8pPr marL="13167086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8pPr>
    <a:lvl9pPr marL="15048098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99"/>
    <a:srgbClr val="3399CC"/>
    <a:srgbClr val="3158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>
        <p:scale>
          <a:sx n="20" d="100"/>
          <a:sy n="20" d="100"/>
        </p:scale>
        <p:origin x="-810" y="-402"/>
      </p:cViewPr>
      <p:guideLst>
        <p:guide orient="horz" pos="10368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tableStyles" Target="tableStyles.xml"/><Relationship Id="rId5" Type="http://schemas.openxmlformats.org/officeDocument/2006/relationships/font" Target="fonts/font3.fntdata"/><Relationship Id="rId10" Type="http://schemas.openxmlformats.org/officeDocument/2006/relationships/theme" Target="theme/theme1.xml"/><Relationship Id="rId4" Type="http://schemas.openxmlformats.org/officeDocument/2006/relationships/font" Target="fonts/font2.fntdata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3"/>
            <a:ext cx="3730752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8810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762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643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5240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405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286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167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048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0016-035E-4E85-9482-323D62E0CF74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A67D-16E3-45FF-A0D8-B630A67C6C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843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0016-035E-4E85-9482-323D62E0CF74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A67D-16E3-45FF-A0D8-B630A67C6C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28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5" y="4221482"/>
            <a:ext cx="47404018" cy="898779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3" y="4221482"/>
            <a:ext cx="141480542" cy="898779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0016-035E-4E85-9482-323D62E0CF74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A67D-16E3-45FF-A0D8-B630A67C6C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084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0016-035E-4E85-9482-323D62E0CF74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A67D-16E3-45FF-A0D8-B630A67C6C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698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3"/>
            <a:ext cx="37307520" cy="6537960"/>
          </a:xfrm>
        </p:spPr>
        <p:txBody>
          <a:bodyPr anchor="t"/>
          <a:lstStyle>
            <a:lvl1pPr algn="l">
              <a:defRPr sz="16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25"/>
            <a:ext cx="37307520" cy="7200897"/>
          </a:xfrm>
        </p:spPr>
        <p:txBody>
          <a:bodyPr anchor="b"/>
          <a:lstStyle>
            <a:lvl1pPr marL="0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1pPr>
            <a:lvl2pPr marL="1881012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2pPr>
            <a:lvl3pPr marL="376202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3pPr>
            <a:lvl4pPr marL="5643037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4pPr>
            <a:lvl5pPr marL="7524049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5pPr>
            <a:lvl6pPr marL="9405061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6pPr>
            <a:lvl7pPr marL="1128607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7pPr>
            <a:lvl8pPr marL="13167086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8pPr>
            <a:lvl9pPr marL="15048098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0016-035E-4E85-9482-323D62E0CF74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A67D-16E3-45FF-A0D8-B630A67C6C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990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24582122"/>
            <a:ext cx="94442280" cy="69517263"/>
          </a:xfrm>
        </p:spPr>
        <p:txBody>
          <a:bodyPr/>
          <a:lstStyle>
            <a:lvl1pPr>
              <a:defRPr sz="11500"/>
            </a:lvl1pPr>
            <a:lvl2pPr>
              <a:defRPr sz="99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24582122"/>
            <a:ext cx="94442280" cy="69517263"/>
          </a:xfrm>
        </p:spPr>
        <p:txBody>
          <a:bodyPr/>
          <a:lstStyle>
            <a:lvl1pPr>
              <a:defRPr sz="11500"/>
            </a:lvl1pPr>
            <a:lvl2pPr>
              <a:defRPr sz="99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0016-035E-4E85-9482-323D62E0CF74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A67D-16E3-45FF-A0D8-B630A67C6C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994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3"/>
            <a:ext cx="3950208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3"/>
            <a:ext cx="19392902" cy="3070857"/>
          </a:xfrm>
        </p:spPr>
        <p:txBody>
          <a:bodyPr anchor="b"/>
          <a:lstStyle>
            <a:lvl1pPr marL="0" indent="0">
              <a:buNone/>
              <a:defRPr sz="9900" b="1"/>
            </a:lvl1pPr>
            <a:lvl2pPr marL="1881012" indent="0">
              <a:buNone/>
              <a:defRPr sz="8200" b="1"/>
            </a:lvl2pPr>
            <a:lvl3pPr marL="3762024" indent="0">
              <a:buNone/>
              <a:defRPr sz="7400" b="1"/>
            </a:lvl3pPr>
            <a:lvl4pPr marL="5643037" indent="0">
              <a:buNone/>
              <a:defRPr sz="6600" b="1"/>
            </a:lvl4pPr>
            <a:lvl5pPr marL="7524049" indent="0">
              <a:buNone/>
              <a:defRPr sz="6600" b="1"/>
            </a:lvl5pPr>
            <a:lvl6pPr marL="9405061" indent="0">
              <a:buNone/>
              <a:defRPr sz="6600" b="1"/>
            </a:lvl6pPr>
            <a:lvl7pPr marL="11286073" indent="0">
              <a:buNone/>
              <a:defRPr sz="6600" b="1"/>
            </a:lvl7pPr>
            <a:lvl8pPr marL="13167086" indent="0">
              <a:buNone/>
              <a:defRPr sz="6600" b="1"/>
            </a:lvl8pPr>
            <a:lvl9pPr marL="15048098" indent="0">
              <a:buNone/>
              <a:defRPr sz="6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400"/>
            <a:ext cx="19392902" cy="18966183"/>
          </a:xfrm>
        </p:spPr>
        <p:txBody>
          <a:bodyPr/>
          <a:lstStyle>
            <a:lvl1pPr>
              <a:defRPr sz="9900"/>
            </a:lvl1pPr>
            <a:lvl2pPr>
              <a:defRPr sz="8200"/>
            </a:lvl2pPr>
            <a:lvl3pPr>
              <a:defRPr sz="7400"/>
            </a:lvl3pPr>
            <a:lvl4pPr>
              <a:defRPr sz="6600"/>
            </a:lvl4pPr>
            <a:lvl5pPr>
              <a:defRPr sz="6600"/>
            </a:lvl5pPr>
            <a:lvl6pPr>
              <a:defRPr sz="6600"/>
            </a:lvl6pPr>
            <a:lvl7pPr>
              <a:defRPr sz="6600"/>
            </a:lvl7pPr>
            <a:lvl8pPr>
              <a:defRPr sz="6600"/>
            </a:lvl8pPr>
            <a:lvl9pPr>
              <a:defRPr sz="6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7368543"/>
            <a:ext cx="19400520" cy="3070857"/>
          </a:xfrm>
        </p:spPr>
        <p:txBody>
          <a:bodyPr anchor="b"/>
          <a:lstStyle>
            <a:lvl1pPr marL="0" indent="0">
              <a:buNone/>
              <a:defRPr sz="9900" b="1"/>
            </a:lvl1pPr>
            <a:lvl2pPr marL="1881012" indent="0">
              <a:buNone/>
              <a:defRPr sz="8200" b="1"/>
            </a:lvl2pPr>
            <a:lvl3pPr marL="3762024" indent="0">
              <a:buNone/>
              <a:defRPr sz="7400" b="1"/>
            </a:lvl3pPr>
            <a:lvl4pPr marL="5643037" indent="0">
              <a:buNone/>
              <a:defRPr sz="6600" b="1"/>
            </a:lvl4pPr>
            <a:lvl5pPr marL="7524049" indent="0">
              <a:buNone/>
              <a:defRPr sz="6600" b="1"/>
            </a:lvl5pPr>
            <a:lvl6pPr marL="9405061" indent="0">
              <a:buNone/>
              <a:defRPr sz="6600" b="1"/>
            </a:lvl6pPr>
            <a:lvl7pPr marL="11286073" indent="0">
              <a:buNone/>
              <a:defRPr sz="6600" b="1"/>
            </a:lvl7pPr>
            <a:lvl8pPr marL="13167086" indent="0">
              <a:buNone/>
              <a:defRPr sz="6600" b="1"/>
            </a:lvl8pPr>
            <a:lvl9pPr marL="15048098" indent="0">
              <a:buNone/>
              <a:defRPr sz="6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400"/>
            <a:ext cx="19400520" cy="18966183"/>
          </a:xfrm>
        </p:spPr>
        <p:txBody>
          <a:bodyPr/>
          <a:lstStyle>
            <a:lvl1pPr>
              <a:defRPr sz="9900"/>
            </a:lvl1pPr>
            <a:lvl2pPr>
              <a:defRPr sz="8200"/>
            </a:lvl2pPr>
            <a:lvl3pPr>
              <a:defRPr sz="7400"/>
            </a:lvl3pPr>
            <a:lvl4pPr>
              <a:defRPr sz="6600"/>
            </a:lvl4pPr>
            <a:lvl5pPr>
              <a:defRPr sz="6600"/>
            </a:lvl5pPr>
            <a:lvl6pPr>
              <a:defRPr sz="6600"/>
            </a:lvl6pPr>
            <a:lvl7pPr>
              <a:defRPr sz="6600"/>
            </a:lvl7pPr>
            <a:lvl8pPr>
              <a:defRPr sz="6600"/>
            </a:lvl8pPr>
            <a:lvl9pPr>
              <a:defRPr sz="6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0016-035E-4E85-9482-323D62E0CF74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A67D-16E3-45FF-A0D8-B630A67C6C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194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0016-035E-4E85-9482-323D62E0CF74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A67D-16E3-45FF-A0D8-B630A67C6C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736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0016-035E-4E85-9482-323D62E0CF74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A67D-16E3-45FF-A0D8-B630A67C6C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345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0"/>
            <a:ext cx="14439902" cy="5577840"/>
          </a:xfrm>
        </p:spPr>
        <p:txBody>
          <a:bodyPr anchor="b"/>
          <a:lstStyle>
            <a:lvl1pPr algn="l">
              <a:defRPr sz="8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2"/>
            <a:ext cx="24536400" cy="28094943"/>
          </a:xfrm>
        </p:spPr>
        <p:txBody>
          <a:bodyPr/>
          <a:lstStyle>
            <a:lvl1pPr>
              <a:defRPr sz="13200"/>
            </a:lvl1pPr>
            <a:lvl2pPr>
              <a:defRPr sz="11500"/>
            </a:lvl2pPr>
            <a:lvl3pPr>
              <a:defRPr sz="99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2"/>
            <a:ext cx="14439902" cy="22517103"/>
          </a:xfrm>
        </p:spPr>
        <p:txBody>
          <a:bodyPr/>
          <a:lstStyle>
            <a:lvl1pPr marL="0" indent="0">
              <a:buNone/>
              <a:defRPr sz="5800"/>
            </a:lvl1pPr>
            <a:lvl2pPr marL="1881012" indent="0">
              <a:buNone/>
              <a:defRPr sz="4900"/>
            </a:lvl2pPr>
            <a:lvl3pPr marL="3762024" indent="0">
              <a:buNone/>
              <a:defRPr sz="4100"/>
            </a:lvl3pPr>
            <a:lvl4pPr marL="5643037" indent="0">
              <a:buNone/>
              <a:defRPr sz="3700"/>
            </a:lvl4pPr>
            <a:lvl5pPr marL="7524049" indent="0">
              <a:buNone/>
              <a:defRPr sz="3700"/>
            </a:lvl5pPr>
            <a:lvl6pPr marL="9405061" indent="0">
              <a:buNone/>
              <a:defRPr sz="3700"/>
            </a:lvl6pPr>
            <a:lvl7pPr marL="11286073" indent="0">
              <a:buNone/>
              <a:defRPr sz="3700"/>
            </a:lvl7pPr>
            <a:lvl8pPr marL="13167086" indent="0">
              <a:buNone/>
              <a:defRPr sz="3700"/>
            </a:lvl8pPr>
            <a:lvl9pPr marL="15048098" indent="0">
              <a:buNone/>
              <a:defRPr sz="3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0016-035E-4E85-9482-323D62E0CF74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A67D-16E3-45FF-A0D8-B630A67C6C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742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0"/>
            <a:ext cx="26334720" cy="2720343"/>
          </a:xfrm>
        </p:spPr>
        <p:txBody>
          <a:bodyPr anchor="b"/>
          <a:lstStyle>
            <a:lvl1pPr algn="l">
              <a:defRPr sz="8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</p:spPr>
        <p:txBody>
          <a:bodyPr/>
          <a:lstStyle>
            <a:lvl1pPr marL="0" indent="0">
              <a:buNone/>
              <a:defRPr sz="13200"/>
            </a:lvl1pPr>
            <a:lvl2pPr marL="1881012" indent="0">
              <a:buNone/>
              <a:defRPr sz="11500"/>
            </a:lvl2pPr>
            <a:lvl3pPr marL="3762024" indent="0">
              <a:buNone/>
              <a:defRPr sz="9900"/>
            </a:lvl3pPr>
            <a:lvl4pPr marL="5643037" indent="0">
              <a:buNone/>
              <a:defRPr sz="8200"/>
            </a:lvl4pPr>
            <a:lvl5pPr marL="7524049" indent="0">
              <a:buNone/>
              <a:defRPr sz="8200"/>
            </a:lvl5pPr>
            <a:lvl6pPr marL="9405061" indent="0">
              <a:buNone/>
              <a:defRPr sz="8200"/>
            </a:lvl6pPr>
            <a:lvl7pPr marL="11286073" indent="0">
              <a:buNone/>
              <a:defRPr sz="8200"/>
            </a:lvl7pPr>
            <a:lvl8pPr marL="13167086" indent="0">
              <a:buNone/>
              <a:defRPr sz="8200"/>
            </a:lvl8pPr>
            <a:lvl9pPr marL="15048098" indent="0">
              <a:buNone/>
              <a:defRPr sz="8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3"/>
            <a:ext cx="26334720" cy="3863337"/>
          </a:xfrm>
        </p:spPr>
        <p:txBody>
          <a:bodyPr/>
          <a:lstStyle>
            <a:lvl1pPr marL="0" indent="0">
              <a:buNone/>
              <a:defRPr sz="5800"/>
            </a:lvl1pPr>
            <a:lvl2pPr marL="1881012" indent="0">
              <a:buNone/>
              <a:defRPr sz="4900"/>
            </a:lvl2pPr>
            <a:lvl3pPr marL="3762024" indent="0">
              <a:buNone/>
              <a:defRPr sz="4100"/>
            </a:lvl3pPr>
            <a:lvl4pPr marL="5643037" indent="0">
              <a:buNone/>
              <a:defRPr sz="3700"/>
            </a:lvl4pPr>
            <a:lvl5pPr marL="7524049" indent="0">
              <a:buNone/>
              <a:defRPr sz="3700"/>
            </a:lvl5pPr>
            <a:lvl6pPr marL="9405061" indent="0">
              <a:buNone/>
              <a:defRPr sz="3700"/>
            </a:lvl6pPr>
            <a:lvl7pPr marL="11286073" indent="0">
              <a:buNone/>
              <a:defRPr sz="3700"/>
            </a:lvl7pPr>
            <a:lvl8pPr marL="13167086" indent="0">
              <a:buNone/>
              <a:defRPr sz="3700"/>
            </a:lvl8pPr>
            <a:lvl9pPr marL="15048098" indent="0">
              <a:buNone/>
              <a:defRPr sz="3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0016-035E-4E85-9482-323D62E0CF74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A67D-16E3-45FF-A0D8-B630A67C6C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959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3"/>
            <a:ext cx="39502080" cy="5486400"/>
          </a:xfrm>
          <a:prstGeom prst="rect">
            <a:avLst/>
          </a:prstGeom>
        </p:spPr>
        <p:txBody>
          <a:bodyPr vert="horz" lIns="376202" tIns="188101" rIns="376202" bIns="18810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2"/>
            <a:ext cx="39502080" cy="21724623"/>
          </a:xfrm>
          <a:prstGeom prst="rect">
            <a:avLst/>
          </a:prstGeom>
        </p:spPr>
        <p:txBody>
          <a:bodyPr vert="horz" lIns="376202" tIns="188101" rIns="376202" bIns="18810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3"/>
            <a:ext cx="10241280" cy="1752600"/>
          </a:xfrm>
          <a:prstGeom prst="rect">
            <a:avLst/>
          </a:prstGeom>
        </p:spPr>
        <p:txBody>
          <a:bodyPr vert="horz" lIns="376202" tIns="188101" rIns="376202" bIns="188101" rtlCol="0" anchor="ctr"/>
          <a:lstStyle>
            <a:lvl1pPr algn="l">
              <a:defRPr sz="4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30016-035E-4E85-9482-323D62E0CF74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3"/>
            <a:ext cx="13898880" cy="1752600"/>
          </a:xfrm>
          <a:prstGeom prst="rect">
            <a:avLst/>
          </a:prstGeom>
        </p:spPr>
        <p:txBody>
          <a:bodyPr vert="horz" lIns="376202" tIns="188101" rIns="376202" bIns="188101" rtlCol="0" anchor="ctr"/>
          <a:lstStyle>
            <a:lvl1pPr algn="ctr">
              <a:defRPr sz="4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3"/>
            <a:ext cx="10241280" cy="1752600"/>
          </a:xfrm>
          <a:prstGeom prst="rect">
            <a:avLst/>
          </a:prstGeom>
        </p:spPr>
        <p:txBody>
          <a:bodyPr vert="horz" lIns="376202" tIns="188101" rIns="376202" bIns="188101" rtlCol="0" anchor="ctr"/>
          <a:lstStyle>
            <a:lvl1pPr algn="r">
              <a:defRPr sz="4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0A67D-16E3-45FF-A0D8-B630A67C6C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394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762024" rtl="0" eaLnBrk="1" latinLnBrk="0" hangingPunct="1">
        <a:spcBef>
          <a:spcPct val="0"/>
        </a:spcBef>
        <a:buNone/>
        <a:defRPr sz="18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10759" indent="-1410759" algn="l" defTabSz="3762024" rtl="0" eaLnBrk="1" latinLnBrk="0" hangingPunct="1">
        <a:spcBef>
          <a:spcPct val="20000"/>
        </a:spcBef>
        <a:buFont typeface="Arial" pitchFamily="34" charset="0"/>
        <a:buChar char="•"/>
        <a:defRPr sz="13200" kern="1200">
          <a:solidFill>
            <a:schemeClr val="tx1"/>
          </a:solidFill>
          <a:latin typeface="+mn-lt"/>
          <a:ea typeface="+mn-ea"/>
          <a:cs typeface="+mn-cs"/>
        </a:defRPr>
      </a:lvl1pPr>
      <a:lvl2pPr marL="3056645" indent="-1175633" algn="l" defTabSz="3762024" rtl="0" eaLnBrk="1" latinLnBrk="0" hangingPunct="1">
        <a:spcBef>
          <a:spcPct val="20000"/>
        </a:spcBef>
        <a:buFont typeface="Arial" pitchFamily="34" charset="0"/>
        <a:buChar char="–"/>
        <a:defRPr sz="11500" kern="1200">
          <a:solidFill>
            <a:schemeClr val="tx1"/>
          </a:solidFill>
          <a:latin typeface="+mn-lt"/>
          <a:ea typeface="+mn-ea"/>
          <a:cs typeface="+mn-cs"/>
        </a:defRPr>
      </a:lvl2pPr>
      <a:lvl3pPr marL="4702531" indent="-940506" algn="l" defTabSz="3762024" rtl="0" eaLnBrk="1" latinLnBrk="0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543" indent="-940506" algn="l" defTabSz="3762024" rtl="0" eaLnBrk="1" latinLnBrk="0" hangingPunct="1">
        <a:spcBef>
          <a:spcPct val="20000"/>
        </a:spcBef>
        <a:buFont typeface="Arial" pitchFamily="34" charset="0"/>
        <a:buChar char="–"/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464555" indent="-940506" algn="l" defTabSz="3762024" rtl="0" eaLnBrk="1" latinLnBrk="0" hangingPunct="1">
        <a:spcBef>
          <a:spcPct val="20000"/>
        </a:spcBef>
        <a:buFont typeface="Arial" pitchFamily="34" charset="0"/>
        <a:buChar char="»"/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345567" indent="-940506" algn="l" defTabSz="3762024" rtl="0" eaLnBrk="1" latinLnBrk="0" hangingPunct="1">
        <a:spcBef>
          <a:spcPct val="20000"/>
        </a:spcBef>
        <a:buFont typeface="Arial" pitchFamily="34" charset="0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226580" indent="-940506" algn="l" defTabSz="3762024" rtl="0" eaLnBrk="1" latinLnBrk="0" hangingPunct="1">
        <a:spcBef>
          <a:spcPct val="20000"/>
        </a:spcBef>
        <a:buFont typeface="Arial" pitchFamily="34" charset="0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107592" indent="-940506" algn="l" defTabSz="3762024" rtl="0" eaLnBrk="1" latinLnBrk="0" hangingPunct="1">
        <a:spcBef>
          <a:spcPct val="20000"/>
        </a:spcBef>
        <a:buFont typeface="Arial" pitchFamily="34" charset="0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5988604" indent="-940506" algn="l" defTabSz="3762024" rtl="0" eaLnBrk="1" latinLnBrk="0" hangingPunct="1">
        <a:spcBef>
          <a:spcPct val="20000"/>
        </a:spcBef>
        <a:buFont typeface="Arial" pitchFamily="34" charset="0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1pPr>
      <a:lvl2pPr marL="1881012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2pPr>
      <a:lvl3pPr marL="3762024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3pPr>
      <a:lvl4pPr marL="5643037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4pPr>
      <a:lvl5pPr marL="7524049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5pPr>
      <a:lvl6pPr marL="9405061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6pPr>
      <a:lvl7pPr marL="11286073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7pPr>
      <a:lvl8pPr marL="13167086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8pPr>
      <a:lvl9pPr marL="15048098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jpg"/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12" Type="http://schemas.openxmlformats.org/officeDocument/2006/relationships/image" Target="../media/image9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df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5" Type="http://schemas.openxmlformats.org/officeDocument/2006/relationships/image" Target="../media/image12.jpg"/><Relationship Id="rId10" Type="http://schemas.openxmlformats.org/officeDocument/2006/relationships/image" Target="../media/image7.png"/><Relationship Id="rId4" Type="http://schemas.openxmlformats.org/officeDocument/2006/relationships/image" Target="../media/image8.pdf"/><Relationship Id="rId9" Type="http://schemas.openxmlformats.org/officeDocument/2006/relationships/image" Target="../media/image6.png"/><Relationship Id="rId1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794" y="24681123"/>
            <a:ext cx="2445630" cy="24461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20313" y="-46615"/>
            <a:ext cx="7885769" cy="73900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00" y="1066800"/>
            <a:ext cx="173736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200" baseline="30000" dirty="0" smtClean="0">
                <a:latin typeface="Arial Black"/>
                <a:cs typeface="Arial Black"/>
              </a:rPr>
              <a:t>AMP!</a:t>
            </a:r>
            <a:r>
              <a:rPr lang="en-US" sz="9200" dirty="0" smtClean="0">
                <a:latin typeface="Arial Black"/>
                <a:cs typeface="Arial Black"/>
              </a:rPr>
              <a:t> </a:t>
            </a:r>
            <a:r>
              <a:rPr lang="en-US" sz="9200" baseline="30000" dirty="0" smtClean="0">
                <a:latin typeface="Arial Black"/>
                <a:cs typeface="Arial Black"/>
              </a:rPr>
              <a:t>- The Advanced Manufacturing </a:t>
            </a:r>
            <a:r>
              <a:rPr lang="en-US" sz="9200" baseline="30000" dirty="0">
                <a:latin typeface="Arial Black"/>
                <a:cs typeface="Arial Black"/>
              </a:rPr>
              <a:t>&amp;</a:t>
            </a:r>
            <a:r>
              <a:rPr lang="en-US" sz="9200" baseline="30000" dirty="0" smtClean="0">
                <a:latin typeface="Arial Black"/>
                <a:cs typeface="Arial Black"/>
              </a:rPr>
              <a:t> </a:t>
            </a:r>
          </a:p>
          <a:p>
            <a:r>
              <a:rPr lang="en-US" sz="9200" baseline="30000" dirty="0" smtClean="0">
                <a:latin typeface="Arial Black"/>
                <a:cs typeface="Arial Black"/>
              </a:rPr>
              <a:t>Prototype Center of East Tennessee</a:t>
            </a:r>
            <a:endParaRPr lang="en-US" sz="9200" dirty="0">
              <a:latin typeface="Arial Black"/>
              <a:cs typeface="Arial Black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25222200" y="1"/>
            <a:ext cx="10668000" cy="58751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010184" y="3027918"/>
            <a:ext cx="15087600" cy="312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aseline="30000" dirty="0" smtClean="0"/>
          </a:p>
          <a:p>
            <a:r>
              <a:rPr lang="en-US" baseline="30000" dirty="0" smtClean="0"/>
              <a:t>Growing an Advanced Manufacturing Industry Cluster in East Tennessee where manufacturers collaborate to develop technology, workforce, and supply chain.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162800" y="7086600"/>
            <a:ext cx="21412199" cy="6329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400" baseline="30000" dirty="0" smtClean="0"/>
              <a:t>An industry-led sustainable collaborative cluster addressing technology, workforce, and supply chain needs.</a:t>
            </a:r>
          </a:p>
          <a:p>
            <a:endParaRPr lang="en-US" sz="6400" baseline="30000" dirty="0" smtClean="0"/>
          </a:p>
          <a:p>
            <a:r>
              <a:rPr lang="en-US" sz="6400" baseline="30000" dirty="0" smtClean="0"/>
              <a:t>A fully-integrated project team where collaboration exists, regardless of funding and individual objectives, to accomplish all of the goals of AMP!;  Tech 2020 is primarily responsible for administration and overall performance of the program, as well as leadership for TNFIRST and RAMP.  ORNL is point for manufacturing technology projects; UTCIS is leading the mapping of the cluster; and </a:t>
            </a:r>
            <a:r>
              <a:rPr lang="en-US" sz="6400" baseline="30000" dirty="0" err="1" smtClean="0"/>
              <a:t>Pellissippi</a:t>
            </a:r>
            <a:r>
              <a:rPr lang="en-US" sz="6400" baseline="30000" dirty="0" smtClean="0"/>
              <a:t> State is driving the community college manufacturing curriculum.</a:t>
            </a:r>
          </a:p>
          <a:p>
            <a:endParaRPr lang="en-US" sz="6400" dirty="0"/>
          </a:p>
        </p:txBody>
      </p:sp>
      <p:sp>
        <p:nvSpPr>
          <p:cNvPr id="9" name="TextBox 8"/>
          <p:cNvSpPr txBox="1"/>
          <p:nvPr/>
        </p:nvSpPr>
        <p:spPr>
          <a:xfrm>
            <a:off x="3997507" y="7415702"/>
            <a:ext cx="3050993" cy="9643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500" baseline="30000" dirty="0" smtClean="0">
                <a:latin typeface="Arial Black"/>
                <a:cs typeface="Arial Black"/>
              </a:rPr>
              <a:t>VISION</a:t>
            </a:r>
          </a:p>
          <a:p>
            <a:endParaRPr lang="en-US" sz="8500" dirty="0">
              <a:latin typeface="Arial Black"/>
              <a:cs typeface="Arial Blac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681390" y="6638141"/>
            <a:ext cx="86106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400" baseline="30000" dirty="0" smtClean="0">
                <a:solidFill>
                  <a:schemeClr val="bg1"/>
                </a:solidFill>
              </a:rPr>
              <a:t>To create a sustainable collaborative manufacturing environment increasing the manufacturing competitiveness of the AMP! Region</a:t>
            </a:r>
          </a:p>
          <a:p>
            <a:endParaRPr lang="en-US" sz="6400" baseline="30000" dirty="0" smtClean="0">
              <a:solidFill>
                <a:schemeClr val="bg1"/>
              </a:solidFill>
            </a:endParaRPr>
          </a:p>
          <a:p>
            <a:r>
              <a:rPr lang="en-US" sz="6400" baseline="30000" dirty="0" smtClean="0">
                <a:solidFill>
                  <a:schemeClr val="bg1"/>
                </a:solidFill>
              </a:rPr>
              <a:t>No major changes; evolving in positive ways; such as industry taking a very active role in the development of RAMP</a:t>
            </a:r>
          </a:p>
          <a:p>
            <a:endParaRPr lang="en-US" sz="6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870400" y="6995363"/>
            <a:ext cx="6172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aseline="30000" dirty="0" smtClean="0">
                <a:solidFill>
                  <a:srgbClr val="FFFFFF"/>
                </a:solidFill>
                <a:latin typeface="Arial Black"/>
                <a:cs typeface="Arial Black"/>
              </a:rPr>
              <a:t>OBJECTIVE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16135" y="14782800"/>
            <a:ext cx="11353800" cy="12239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6400" b="1" baseline="30000" dirty="0" smtClean="0"/>
              <a:t>EDA</a:t>
            </a:r>
            <a:r>
              <a:rPr lang="en-US" sz="6400" baseline="30000" dirty="0" smtClean="0"/>
              <a:t> is funding overall leadership of grant, the formation of TNFIRST, and performance of the Innovation Challenge</a:t>
            </a:r>
          </a:p>
          <a:p>
            <a:endParaRPr lang="en-US" sz="6400" baseline="30000" dirty="0" smtClean="0"/>
          </a:p>
          <a:p>
            <a:pPr>
              <a:buFont typeface="Arial"/>
              <a:buChar char="•"/>
            </a:pPr>
            <a:r>
              <a:rPr lang="en-US" sz="6400" b="1" baseline="30000" dirty="0" smtClean="0"/>
              <a:t>NIST</a:t>
            </a:r>
            <a:r>
              <a:rPr lang="en-US" sz="6400" baseline="30000" dirty="0" smtClean="0"/>
              <a:t> is funding cluster mapping and educational activities</a:t>
            </a:r>
            <a:br>
              <a:rPr lang="en-US" sz="6400" baseline="30000" dirty="0" smtClean="0"/>
            </a:br>
            <a:endParaRPr lang="en-US" sz="6400" baseline="30000" dirty="0" smtClean="0"/>
          </a:p>
          <a:p>
            <a:pPr>
              <a:buFont typeface="Arial"/>
              <a:buChar char="•"/>
            </a:pPr>
            <a:r>
              <a:rPr lang="en-US" sz="6400" b="1" baseline="30000" dirty="0" smtClean="0"/>
              <a:t>DOE</a:t>
            </a:r>
            <a:r>
              <a:rPr lang="en-US" sz="6400" baseline="30000" dirty="0" smtClean="0"/>
              <a:t> is funding the formation of RAMP and the completion of manufacturing technology projects</a:t>
            </a:r>
          </a:p>
          <a:p>
            <a:r>
              <a:rPr lang="en-US" sz="6400" baseline="30000" dirty="0" smtClean="0"/>
              <a:t/>
            </a:r>
            <a:br>
              <a:rPr lang="en-US" sz="6400" baseline="30000" dirty="0" smtClean="0"/>
            </a:br>
            <a:endParaRPr lang="en-US" sz="6400" baseline="30000" dirty="0" smtClean="0"/>
          </a:p>
          <a:p>
            <a:pPr>
              <a:buFont typeface="Arial"/>
              <a:buChar char="•"/>
            </a:pPr>
            <a:r>
              <a:rPr lang="en-US" sz="6400" b="1" baseline="30000" dirty="0" smtClean="0"/>
              <a:t>ETA</a:t>
            </a:r>
            <a:r>
              <a:rPr lang="en-US" sz="6400" baseline="30000" dirty="0" smtClean="0"/>
              <a:t> is funding the revisions to manufacturing curriculum, the addition of a Certificate in Additive Manufacturing, and scholarships at </a:t>
            </a:r>
            <a:r>
              <a:rPr lang="en-US" sz="6400" baseline="30000" dirty="0" err="1" smtClean="0"/>
              <a:t>Pellissippi</a:t>
            </a:r>
            <a:r>
              <a:rPr lang="en-US" sz="6400" baseline="30000" dirty="0" smtClean="0"/>
              <a:t> State Community College</a:t>
            </a:r>
            <a:br>
              <a:rPr lang="en-US" sz="6400" baseline="30000" dirty="0" smtClean="0"/>
            </a:br>
            <a:endParaRPr lang="en-US" sz="6400" baseline="30000" dirty="0" smtClean="0"/>
          </a:p>
          <a:p>
            <a:pPr>
              <a:buFont typeface="Arial"/>
              <a:buChar char="•"/>
            </a:pPr>
            <a:r>
              <a:rPr lang="en-US" sz="6400" b="1" baseline="30000" dirty="0" smtClean="0"/>
              <a:t>SBA</a:t>
            </a:r>
            <a:r>
              <a:rPr lang="en-US" sz="6400" baseline="30000" dirty="0" smtClean="0"/>
              <a:t> is funding Small Business / Entrepreneurial </a:t>
            </a:r>
            <a:r>
              <a:rPr lang="en-US" sz="6400" baseline="30000" dirty="0"/>
              <a:t>M</a:t>
            </a:r>
            <a:r>
              <a:rPr lang="en-US" sz="6400" baseline="30000" dirty="0" smtClean="0"/>
              <a:t>anufacturing Boot Camps</a:t>
            </a:r>
            <a:endParaRPr lang="en-US" sz="6400" dirty="0"/>
          </a:p>
        </p:txBody>
      </p:sp>
      <p:sp>
        <p:nvSpPr>
          <p:cNvPr id="13" name="TextBox 12"/>
          <p:cNvSpPr txBox="1"/>
          <p:nvPr/>
        </p:nvSpPr>
        <p:spPr>
          <a:xfrm>
            <a:off x="1143000" y="13260250"/>
            <a:ext cx="11582400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aseline="30000" dirty="0" smtClean="0">
                <a:latin typeface="Arial Black"/>
                <a:cs typeface="Arial Black"/>
              </a:rPr>
              <a:t>KEY ACTIVITIES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4747471" y="14806625"/>
            <a:ext cx="14249400" cy="3703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400" baseline="30000" dirty="0" smtClean="0"/>
              <a:t>We have plenty of manufacturing projects but are struggling to hit the targets that we had estimated for projects that have a “co-location” component.  The ability to turn this around depends primarily upon the needs of the start-up businesses.</a:t>
            </a:r>
          </a:p>
          <a:p>
            <a:endParaRPr lang="en-US" sz="6400" dirty="0"/>
          </a:p>
        </p:txBody>
      </p:sp>
      <p:sp>
        <p:nvSpPr>
          <p:cNvPr id="15" name="TextBox 14"/>
          <p:cNvSpPr txBox="1"/>
          <p:nvPr/>
        </p:nvSpPr>
        <p:spPr>
          <a:xfrm>
            <a:off x="14560435" y="19773386"/>
            <a:ext cx="14325600" cy="3703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400" baseline="30000" dirty="0" smtClean="0"/>
              <a:t>That accomplishing projects, solving problems, and helping manufacturers are more important than whether they are co-locating with us (at ORNL or Tech 2020) to facilitate that assistance or not.</a:t>
            </a:r>
          </a:p>
          <a:p>
            <a:endParaRPr lang="en-US" sz="6400" dirty="0"/>
          </a:p>
        </p:txBody>
      </p:sp>
      <p:sp>
        <p:nvSpPr>
          <p:cNvPr id="16" name="TextBox 15"/>
          <p:cNvSpPr txBox="1"/>
          <p:nvPr/>
        </p:nvSpPr>
        <p:spPr>
          <a:xfrm>
            <a:off x="21793200" y="23090783"/>
            <a:ext cx="12954000" cy="5027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baseline="30000" dirty="0" smtClean="0"/>
              <a:t>RAMP</a:t>
            </a:r>
          </a:p>
          <a:p>
            <a:pPr>
              <a:buFont typeface="Arial"/>
              <a:buChar char="•"/>
            </a:pPr>
            <a:r>
              <a:rPr lang="en-US" baseline="30000" dirty="0" smtClean="0"/>
              <a:t>Innovation Challenge</a:t>
            </a:r>
          </a:p>
          <a:p>
            <a:pPr>
              <a:buFont typeface="Arial"/>
              <a:buChar char="•"/>
            </a:pPr>
            <a:r>
              <a:rPr lang="en-US" baseline="30000" dirty="0" smtClean="0"/>
              <a:t>Prototype Center</a:t>
            </a:r>
          </a:p>
          <a:p>
            <a:pPr>
              <a:buFont typeface="Arial"/>
              <a:buChar char="•"/>
            </a:pPr>
            <a:r>
              <a:rPr lang="en-US" baseline="30000" dirty="0" smtClean="0"/>
              <a:t>TNFIRST</a:t>
            </a:r>
          </a:p>
          <a:p>
            <a:pPr>
              <a:buFont typeface="Arial"/>
              <a:buChar char="•"/>
            </a:pPr>
            <a:r>
              <a:rPr lang="en-US" baseline="30000" dirty="0" smtClean="0"/>
              <a:t>Additive Certificate Program</a:t>
            </a:r>
          </a:p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0022800" y="14782800"/>
            <a:ext cx="13868400" cy="1738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6800" baseline="30000" dirty="0" smtClean="0"/>
              <a:t>A strong collaborative organization of manufacturers that continues to get stronger (</a:t>
            </a:r>
            <a:r>
              <a:rPr lang="en-US" sz="6800" b="1" baseline="30000" dirty="0" smtClean="0"/>
              <a:t>RAMP</a:t>
            </a:r>
            <a:r>
              <a:rPr lang="en-US" sz="6800" baseline="30000" dirty="0" smtClean="0"/>
              <a:t>)</a:t>
            </a:r>
          </a:p>
          <a:p>
            <a:pPr>
              <a:buFont typeface="Arial"/>
              <a:buChar char="•"/>
            </a:pPr>
            <a:r>
              <a:rPr lang="en-US" sz="6800" baseline="30000" dirty="0" smtClean="0"/>
              <a:t>Formation of a non-profit organization to lead the growth and expansion of FIRST throughout the State of TN (</a:t>
            </a:r>
            <a:r>
              <a:rPr lang="en-US" sz="6800" b="1" baseline="30000" dirty="0" smtClean="0"/>
              <a:t>TNFIRST</a:t>
            </a:r>
            <a:r>
              <a:rPr lang="en-US" sz="6800" baseline="30000" dirty="0" smtClean="0"/>
              <a:t>)</a:t>
            </a:r>
          </a:p>
          <a:p>
            <a:pPr>
              <a:buFont typeface="Arial"/>
              <a:buChar char="•"/>
            </a:pPr>
            <a:r>
              <a:rPr lang="en-US" sz="6800" baseline="30000" dirty="0" smtClean="0"/>
              <a:t>Assistance provided to manufacturers covering a variety of needs</a:t>
            </a:r>
          </a:p>
          <a:p>
            <a:pPr>
              <a:buFont typeface="Arial"/>
              <a:buChar char="•"/>
            </a:pPr>
            <a:r>
              <a:rPr lang="en-US" sz="6800" baseline="30000" dirty="0" smtClean="0"/>
              <a:t>Over 130 Regional manufacturing companies engaged and support to over 21 entrepreneurs and/or start-up manufacturers</a:t>
            </a:r>
          </a:p>
          <a:p>
            <a:pPr>
              <a:buFont typeface="Arial"/>
              <a:buChar char="•"/>
            </a:pPr>
            <a:r>
              <a:rPr lang="en-US" sz="6800" baseline="30000" dirty="0" smtClean="0"/>
              <a:t>487 people representing 105 companies touring </a:t>
            </a:r>
            <a:r>
              <a:rPr lang="en-US" sz="6800" baseline="30000" dirty="0" err="1" smtClean="0"/>
              <a:t>ORNL’s</a:t>
            </a:r>
            <a:r>
              <a:rPr lang="en-US" sz="6800" baseline="30000" dirty="0" smtClean="0"/>
              <a:t> Manufacturing Demonstration Facility (MDF)</a:t>
            </a:r>
          </a:p>
          <a:p>
            <a:pPr>
              <a:buFont typeface="Arial"/>
              <a:buChar char="•"/>
            </a:pPr>
            <a:r>
              <a:rPr lang="en-US" sz="6800" baseline="30000" dirty="0" smtClean="0"/>
              <a:t>2 follow-on funding awards for an additional $600k</a:t>
            </a:r>
          </a:p>
          <a:p>
            <a:pPr>
              <a:buFont typeface="Arial"/>
              <a:buChar char="•"/>
            </a:pPr>
            <a:r>
              <a:rPr lang="en-US" sz="6800" baseline="30000" dirty="0" smtClean="0"/>
              <a:t>44 scholarships awarded</a:t>
            </a:r>
          </a:p>
          <a:p>
            <a:pPr>
              <a:buFont typeface="Arial"/>
              <a:buChar char="•"/>
            </a:pPr>
            <a:r>
              <a:rPr lang="en-US" sz="6800" baseline="30000" dirty="0"/>
              <a:t>6</a:t>
            </a:r>
            <a:r>
              <a:rPr lang="en-US" sz="6800" baseline="30000" dirty="0" smtClean="0"/>
              <a:t> Regional Advanced Manufacturing Partnership (RAMP) meetings held with participation from over 70 different companies</a:t>
            </a:r>
          </a:p>
          <a:p>
            <a:pPr>
              <a:buFont typeface="Arial"/>
              <a:buChar char="•"/>
            </a:pPr>
            <a:r>
              <a:rPr lang="en-US" sz="6800" baseline="30000" dirty="0"/>
              <a:t>4</a:t>
            </a:r>
            <a:r>
              <a:rPr lang="en-US" sz="6800" baseline="30000" dirty="0" smtClean="0"/>
              <a:t> newsletters distributed</a:t>
            </a:r>
          </a:p>
          <a:p>
            <a:pPr>
              <a:buFont typeface="Arial"/>
              <a:buChar char="•"/>
            </a:pPr>
            <a:r>
              <a:rPr lang="en-US" sz="6800" baseline="30000" dirty="0" smtClean="0"/>
              <a:t>7 boot camp participants</a:t>
            </a:r>
          </a:p>
          <a:p>
            <a:pPr>
              <a:buFont typeface="Arial"/>
              <a:buChar char="•"/>
            </a:pPr>
            <a:r>
              <a:rPr lang="en-US" sz="6800" baseline="30000" dirty="0" smtClean="0"/>
              <a:t>20+ prototypes developed</a:t>
            </a:r>
          </a:p>
          <a:p>
            <a:pPr>
              <a:buFont typeface="Arial"/>
              <a:buChar char="•"/>
            </a:pPr>
            <a:r>
              <a:rPr lang="en-US" sz="6800" baseline="30000" dirty="0" smtClean="0"/>
              <a:t>Over $400k in private investment</a:t>
            </a:r>
          </a:p>
          <a:p>
            <a:pPr>
              <a:buFont typeface="Arial"/>
              <a:buChar char="•"/>
            </a:pPr>
            <a:r>
              <a:rPr lang="en-US" sz="6400" baseline="30000" dirty="0" smtClean="0"/>
              <a:t>Greater than $50M in tangible project impacts </a:t>
            </a:r>
          </a:p>
          <a:p>
            <a:pPr>
              <a:buFont typeface="Arial"/>
              <a:buChar char="•"/>
            </a:pPr>
            <a:r>
              <a:rPr lang="en-US" sz="6400" baseline="30000" dirty="0" smtClean="0"/>
              <a:t>Development of industry driven workforce programs</a:t>
            </a:r>
          </a:p>
          <a:p>
            <a:pPr>
              <a:buFont typeface="Arial"/>
              <a:buChar char="•"/>
            </a:pPr>
            <a:endParaRPr lang="en-US" sz="6400" dirty="0"/>
          </a:p>
        </p:txBody>
      </p:sp>
      <p:sp>
        <p:nvSpPr>
          <p:cNvPr id="18" name="TextBox 17"/>
          <p:cNvSpPr txBox="1"/>
          <p:nvPr/>
        </p:nvSpPr>
        <p:spPr>
          <a:xfrm>
            <a:off x="1752600" y="28922087"/>
            <a:ext cx="10668000" cy="1405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400" baseline="30000" dirty="0" smtClean="0"/>
              <a:t>Complete the mapping of the cluster</a:t>
            </a:r>
          </a:p>
          <a:p>
            <a:r>
              <a:rPr lang="en-US" sz="6400" baseline="30000" dirty="0" smtClean="0"/>
              <a:t>Completion of more manufacturing projects</a:t>
            </a:r>
            <a:endParaRPr lang="en-US" sz="6400" dirty="0"/>
          </a:p>
        </p:txBody>
      </p:sp>
      <p:sp>
        <p:nvSpPr>
          <p:cNvPr id="19" name="TextBox 18"/>
          <p:cNvSpPr txBox="1"/>
          <p:nvPr/>
        </p:nvSpPr>
        <p:spPr>
          <a:xfrm>
            <a:off x="14782800" y="28922087"/>
            <a:ext cx="14859000" cy="1405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400" baseline="30000" dirty="0" smtClean="0"/>
              <a:t>Collaborative environment between/amongst manufacturers, research institutions, and workforce development organization</a:t>
            </a:r>
          </a:p>
          <a:p>
            <a:endParaRPr lang="en-US" sz="6400" dirty="0"/>
          </a:p>
        </p:txBody>
      </p:sp>
      <p:sp>
        <p:nvSpPr>
          <p:cNvPr id="20" name="TextBox 19"/>
          <p:cNvSpPr txBox="1"/>
          <p:nvPr/>
        </p:nvSpPr>
        <p:spPr>
          <a:xfrm>
            <a:off x="13798435" y="13483792"/>
            <a:ext cx="18135600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aseline="30000" dirty="0" smtClean="0">
                <a:latin typeface="Arial Black"/>
                <a:cs typeface="Arial Black"/>
              </a:rPr>
              <a:t>CHALLENGES</a:t>
            </a:r>
            <a:endParaRPr lang="en-US" sz="8000" dirty="0"/>
          </a:p>
        </p:txBody>
      </p:sp>
      <p:sp>
        <p:nvSpPr>
          <p:cNvPr id="21" name="TextBox 20"/>
          <p:cNvSpPr txBox="1"/>
          <p:nvPr/>
        </p:nvSpPr>
        <p:spPr>
          <a:xfrm>
            <a:off x="13798435" y="18789989"/>
            <a:ext cx="13258800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aseline="30000" dirty="0" smtClean="0">
                <a:latin typeface="Arial Black"/>
                <a:cs typeface="Arial Black"/>
              </a:rPr>
              <a:t>LESSONS LEARNED</a:t>
            </a:r>
            <a:endParaRPr lang="en-US" sz="8000" dirty="0"/>
          </a:p>
        </p:txBody>
      </p:sp>
      <p:sp>
        <p:nvSpPr>
          <p:cNvPr id="22" name="TextBox 21"/>
          <p:cNvSpPr txBox="1"/>
          <p:nvPr/>
        </p:nvSpPr>
        <p:spPr>
          <a:xfrm>
            <a:off x="14097000" y="24155400"/>
            <a:ext cx="11582400" cy="1733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aseline="30000" dirty="0" smtClean="0">
                <a:latin typeface="Arial Black"/>
                <a:cs typeface="Arial Black"/>
              </a:rPr>
              <a:t>PROJECT</a:t>
            </a:r>
          </a:p>
          <a:p>
            <a:r>
              <a:rPr lang="en-US" sz="8000" baseline="30000" dirty="0" smtClean="0">
                <a:latin typeface="Arial Black"/>
                <a:cs typeface="Arial Black"/>
              </a:rPr>
              <a:t>CONTINUATION</a:t>
            </a:r>
            <a:endParaRPr lang="en-US" sz="8000" dirty="0"/>
          </a:p>
        </p:txBody>
      </p:sp>
      <p:sp>
        <p:nvSpPr>
          <p:cNvPr id="23" name="TextBox 22"/>
          <p:cNvSpPr txBox="1"/>
          <p:nvPr/>
        </p:nvSpPr>
        <p:spPr>
          <a:xfrm>
            <a:off x="1143000" y="27820203"/>
            <a:ext cx="11811000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aseline="30000" dirty="0" smtClean="0">
                <a:latin typeface="Arial Black"/>
                <a:cs typeface="Arial Black"/>
              </a:rPr>
              <a:t>GOALS TO BE COMPLETED</a:t>
            </a:r>
            <a:endParaRPr lang="en-US" sz="8000" dirty="0"/>
          </a:p>
        </p:txBody>
      </p:sp>
      <p:sp>
        <p:nvSpPr>
          <p:cNvPr id="24" name="TextBox 23"/>
          <p:cNvSpPr txBox="1"/>
          <p:nvPr/>
        </p:nvSpPr>
        <p:spPr>
          <a:xfrm>
            <a:off x="14249400" y="27813000"/>
            <a:ext cx="13868400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aseline="30000" dirty="0" smtClean="0">
                <a:latin typeface="Arial Black"/>
                <a:cs typeface="Arial Black"/>
              </a:rPr>
              <a:t>OUTCOMES</a:t>
            </a:r>
            <a:endParaRPr lang="en-US" sz="8000" dirty="0"/>
          </a:p>
        </p:txBody>
      </p:sp>
      <p:sp>
        <p:nvSpPr>
          <p:cNvPr id="25" name="TextBox 24"/>
          <p:cNvSpPr txBox="1"/>
          <p:nvPr/>
        </p:nvSpPr>
        <p:spPr>
          <a:xfrm>
            <a:off x="30175200" y="13487400"/>
            <a:ext cx="11734800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aseline="30000" dirty="0" smtClean="0">
                <a:latin typeface="Arial Black"/>
                <a:cs typeface="Arial Black"/>
              </a:rPr>
              <a:t>GOALS AND IMPACTS</a:t>
            </a:r>
            <a:endParaRPr lang="en-US" sz="8000" dirty="0"/>
          </a:p>
        </p:txBody>
      </p:sp>
      <p:sp>
        <p:nvSpPr>
          <p:cNvPr id="26" name="TextBox 25"/>
          <p:cNvSpPr txBox="1"/>
          <p:nvPr/>
        </p:nvSpPr>
        <p:spPr>
          <a:xfrm>
            <a:off x="1066800" y="31196340"/>
            <a:ext cx="7162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aseline="30000" dirty="0" smtClean="0">
                <a:solidFill>
                  <a:srgbClr val="FFFFFF"/>
                </a:solidFill>
                <a:latin typeface="Arial Black"/>
                <a:cs typeface="Arial Black"/>
              </a:rPr>
              <a:t>CONTACT THE</a:t>
            </a:r>
          </a:p>
          <a:p>
            <a:r>
              <a:rPr lang="en-US" sz="7200" baseline="30000" dirty="0" smtClean="0">
                <a:solidFill>
                  <a:srgbClr val="FFFFFF"/>
                </a:solidFill>
                <a:latin typeface="Arial Black"/>
                <a:cs typeface="Arial Black"/>
              </a:rPr>
              <a:t>TEAM: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8077200" y="31165800"/>
            <a:ext cx="6934200" cy="1610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smtClean="0">
                <a:solidFill>
                  <a:srgbClr val="FFFFFF"/>
                </a:solidFill>
              </a:rPr>
              <a:t>Buzz Patrick, Tech 2020 </a:t>
            </a:r>
          </a:p>
          <a:p>
            <a:r>
              <a:rPr lang="en-US" i="1" baseline="30000" dirty="0" smtClean="0">
                <a:solidFill>
                  <a:srgbClr val="FFFFFF"/>
                </a:solidFill>
              </a:rPr>
              <a:t>patrick@tech2020.org</a:t>
            </a:r>
          </a:p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4554200" y="31108392"/>
            <a:ext cx="7924800" cy="1733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aseline="30000" dirty="0" smtClean="0">
                <a:solidFill>
                  <a:srgbClr val="FFFFFF"/>
                </a:solidFill>
              </a:rPr>
              <a:t>Jeff Cornett, ORNL </a:t>
            </a:r>
          </a:p>
          <a:p>
            <a:pPr algn="ctr"/>
            <a:r>
              <a:rPr lang="en-US" sz="8000" baseline="30000" dirty="0" err="1" smtClean="0">
                <a:solidFill>
                  <a:srgbClr val="FFFFFF"/>
                </a:solidFill>
              </a:rPr>
              <a:t>cornettjb@ornl.gov</a:t>
            </a:r>
            <a:endParaRPr lang="en-US" sz="8000" baseline="30000" dirty="0" smtClean="0">
              <a:solidFill>
                <a:srgbClr val="FFFF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0231100" y="30976004"/>
            <a:ext cx="12039600" cy="1990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aseline="30000" dirty="0" smtClean="0">
                <a:solidFill>
                  <a:srgbClr val="FFFFFF"/>
                </a:solidFill>
              </a:rPr>
              <a:t>Beth Phillips, UTCIS</a:t>
            </a:r>
          </a:p>
          <a:p>
            <a:pPr algn="ctr"/>
            <a:r>
              <a:rPr lang="en-US" baseline="30000" dirty="0" smtClean="0">
                <a:solidFill>
                  <a:srgbClr val="FFFFFF"/>
                </a:solidFill>
              </a:rPr>
              <a:t>beth.phillips@tennessee.edu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489400" y="30976004"/>
            <a:ext cx="14401800" cy="1610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aseline="30000" dirty="0" smtClean="0">
                <a:solidFill>
                  <a:srgbClr val="FFFFFF"/>
                </a:solidFill>
              </a:rPr>
              <a:t>Teri </a:t>
            </a:r>
            <a:r>
              <a:rPr lang="en-US" baseline="30000" dirty="0" err="1" smtClean="0">
                <a:solidFill>
                  <a:srgbClr val="FFFFFF"/>
                </a:solidFill>
              </a:rPr>
              <a:t>Brahams</a:t>
            </a:r>
            <a:r>
              <a:rPr lang="en-US" baseline="30000" dirty="0" smtClean="0">
                <a:solidFill>
                  <a:srgbClr val="FFFFFF"/>
                </a:solidFill>
              </a:rPr>
              <a:t>, </a:t>
            </a:r>
            <a:r>
              <a:rPr lang="en-US" baseline="30000" dirty="0" err="1" smtClean="0">
                <a:solidFill>
                  <a:srgbClr val="FFFFFF"/>
                </a:solidFill>
              </a:rPr>
              <a:t>Pellissippi</a:t>
            </a:r>
            <a:r>
              <a:rPr lang="en-US" baseline="30000" dirty="0" smtClean="0">
                <a:solidFill>
                  <a:srgbClr val="FFFFFF"/>
                </a:solidFill>
              </a:rPr>
              <a:t> State Community College </a:t>
            </a:r>
          </a:p>
          <a:p>
            <a:pPr algn="ctr"/>
            <a:r>
              <a:rPr lang="en-US" baseline="30000" dirty="0" err="1" smtClean="0">
                <a:solidFill>
                  <a:srgbClr val="FFFFFF"/>
                </a:solidFill>
              </a:rPr>
              <a:t>tbrahams@pstcc.edu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32" name="Picture 31" descr="UTCIS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5400" y="762000"/>
            <a:ext cx="4215947" cy="1676400"/>
          </a:xfrm>
          <a:prstGeom prst="rect">
            <a:avLst/>
          </a:prstGeom>
        </p:spPr>
      </p:pic>
      <p:pic>
        <p:nvPicPr>
          <p:cNvPr id="33" name="Picture 32" descr="Logo_ORNL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78066" y="4572000"/>
            <a:ext cx="6679405" cy="1600200"/>
          </a:xfrm>
          <a:prstGeom prst="rect">
            <a:avLst/>
          </a:prstGeom>
        </p:spPr>
      </p:pic>
      <p:pic>
        <p:nvPicPr>
          <p:cNvPr id="35" name="Picture 34" descr="pellissippi_state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42800" y="2819400"/>
            <a:ext cx="4497138" cy="1622385"/>
          </a:xfrm>
          <a:prstGeom prst="rect">
            <a:avLst/>
          </a:prstGeom>
        </p:spPr>
      </p:pic>
      <p:pic>
        <p:nvPicPr>
          <p:cNvPr id="37" name="Picture 36" descr="tech2020_logo.png"/>
          <p:cNvPicPr>
            <a:picLocks noChangeAspect="1"/>
          </p:cNvPicPr>
          <p:nvPr/>
        </p:nvPicPr>
        <p:blipFill>
          <a:blip r:embed="rId11"/>
          <a:srcRect l="14711" t="10635" r="20592" b="44701"/>
          <a:stretch>
            <a:fillRect/>
          </a:stretch>
        </p:blipFill>
        <p:spPr>
          <a:xfrm>
            <a:off x="36499800" y="149629"/>
            <a:ext cx="2560320" cy="2288771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23926800" y="4114800"/>
            <a:ext cx="184666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3" y="18599121"/>
            <a:ext cx="2857500" cy="2857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3" y="21725205"/>
            <a:ext cx="2857500" cy="28575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59" y="14441904"/>
            <a:ext cx="2857500" cy="28575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59" y="17488218"/>
            <a:ext cx="2857500" cy="97155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1565609" y="5018407"/>
            <a:ext cx="64389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AMJIAC 2012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83" y="10239309"/>
            <a:ext cx="7162217" cy="2272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500" baseline="30000" dirty="0" smtClean="0">
                <a:latin typeface="Arial Black"/>
                <a:cs typeface="Arial Black"/>
              </a:rPr>
              <a:t>COLLABORATION</a:t>
            </a:r>
          </a:p>
          <a:p>
            <a:endParaRPr lang="en-US" sz="8500" dirty="0">
              <a:latin typeface="Arial Black"/>
              <a:cs typeface="Arial Black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0327600" y="10341861"/>
            <a:ext cx="6172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aseline="30000" dirty="0" smtClean="0">
                <a:solidFill>
                  <a:srgbClr val="FFFFFF"/>
                </a:solidFill>
                <a:latin typeface="Arial Black"/>
                <a:cs typeface="Arial Black"/>
              </a:rPr>
              <a:t>CHANGES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2953</TotalTime>
  <Words>479</Words>
  <Application>Microsoft Office PowerPoint</Application>
  <PresentationFormat>Custom</PresentationFormat>
  <Paragraphs>64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Black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</dc:creator>
  <cp:lastModifiedBy>ruth</cp:lastModifiedBy>
  <cp:revision>50</cp:revision>
  <cp:lastPrinted>2014-06-03T16:53:13Z</cp:lastPrinted>
  <dcterms:created xsi:type="dcterms:W3CDTF">2014-05-28T19:00:30Z</dcterms:created>
  <dcterms:modified xsi:type="dcterms:W3CDTF">2014-06-03T16:53:54Z</dcterms:modified>
</cp:coreProperties>
</file>