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een Mulcahy" initials="MM" lastIdx="1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72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7" autoAdjust="0"/>
    <p:restoredTop sz="99827" autoAdjust="0"/>
  </p:normalViewPr>
  <p:slideViewPr>
    <p:cSldViewPr>
      <p:cViewPr>
        <p:scale>
          <a:sx n="23" d="100"/>
          <a:sy n="23" d="100"/>
        </p:scale>
        <p:origin x="-168" y="-11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rroush@cpwdc.org" TargetMode="External"/><Relationship Id="rId13" Type="http://schemas.openxmlformats.org/officeDocument/2006/relationships/image" Target="../media/image5.jpg"/><Relationship Id="rId3" Type="http://schemas.openxmlformats.org/officeDocument/2006/relationships/hyperlink" Target="mailto:eric@nepirc.com" TargetMode="External"/><Relationship Id="rId7" Type="http://schemas.openxmlformats.org/officeDocument/2006/relationships/hyperlink" Target="mailto:emulberger@cpwdc.org" TargetMode="External"/><Relationship Id="rId12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lockwood@seda-cog.org" TargetMode="External"/><Relationship Id="rId11" Type="http://schemas.openxmlformats.org/officeDocument/2006/relationships/image" Target="../media/image3.jpg"/><Relationship Id="rId5" Type="http://schemas.openxmlformats.org/officeDocument/2006/relationships/hyperlink" Target="mailto:nlong@seda-cog.org" TargetMode="External"/><Relationship Id="rId15" Type="http://schemas.openxmlformats.org/officeDocument/2006/relationships/image" Target="../media/image7.jpg"/><Relationship Id="rId10" Type="http://schemas.openxmlformats.org/officeDocument/2006/relationships/image" Target="../media/image2.png"/><Relationship Id="rId4" Type="http://schemas.openxmlformats.org/officeDocument/2006/relationships/hyperlink" Target="mailto:maureen@nepirc.com" TargetMode="External"/><Relationship Id="rId9" Type="http://schemas.openxmlformats.org/officeDocument/2006/relationships/image" Target="../media/image1.jpg"/><Relationship Id="rId1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4113"/>
            <a:ext cx="43891200" cy="512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14636" y="5966065"/>
            <a:ext cx="10235006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506200" y="5860186"/>
            <a:ext cx="10219765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2250399" y="5966065"/>
            <a:ext cx="1030224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3001568" y="5850661"/>
            <a:ext cx="1016508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92437" y="-208620"/>
            <a:ext cx="34147315" cy="140433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Make It In America - PA Made Again: PA’s Reshoring Initiative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00200" y="953287"/>
            <a:ext cx="34337363" cy="4297437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Economic Development Administration (EDA) – SEDA-COG</a:t>
            </a:r>
          </a:p>
          <a:p>
            <a:pPr algn="ctr"/>
            <a:r>
              <a:rPr lang="en-US" sz="6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Employment and Training Administration (ETA) – CPWDC</a:t>
            </a:r>
          </a:p>
          <a:p>
            <a:pPr algn="ctr"/>
            <a:r>
              <a:rPr lang="en-US" sz="6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Manufacturing Extension Partnership (NIST MEP) - NEPIRC</a:t>
            </a:r>
          </a:p>
          <a:p>
            <a:pPr algn="ctr"/>
            <a:endParaRPr lang="en-US" sz="6500" dirty="0" smtClean="0">
              <a:solidFill>
                <a:schemeClr val="bg1"/>
              </a:solidFill>
              <a:latin typeface="Rockwell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5754" y="4034765"/>
            <a:ext cx="35671315" cy="114272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55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53 Counties in the “T” Region of PA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44942" y="19738455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 smtClean="0">
                <a:solidFill>
                  <a:schemeClr val="tx2"/>
                </a:solidFill>
                <a:latin typeface="Arial Rounded MT Bold" pitchFamily="34" charset="0"/>
              </a:rPr>
              <a:t>Vision </a:t>
            </a:r>
            <a:r>
              <a:rPr lang="en-US" sz="4400" b="1" dirty="0">
                <a:solidFill>
                  <a:schemeClr val="tx2"/>
                </a:solidFill>
                <a:latin typeface="Arial Rounded MT Bold" pitchFamily="34" charset="0"/>
              </a:rPr>
              <a:t>and </a:t>
            </a:r>
            <a:r>
              <a:rPr lang="en-US" sz="4400" b="1" dirty="0" smtClean="0">
                <a:solidFill>
                  <a:schemeClr val="tx2"/>
                </a:solidFill>
                <a:latin typeface="Arial Rounded MT Bold" pitchFamily="34" charset="0"/>
              </a:rPr>
              <a:t>Collaboration </a:t>
            </a:r>
            <a:endParaRPr lang="en-US" sz="4400" b="1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5562600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610975" y="19594050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Activities / Events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807701" y="6400800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Cluster/Business Sector Description 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96297" y="5860186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450789" y="24685741"/>
            <a:ext cx="10048875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Learned from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Overcoming Challenges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081500" y="27129775"/>
            <a:ext cx="10052050" cy="509952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NIST MEP, Eric Esoda, Executive Director, 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3"/>
              </a:rPr>
              <a:t>eric@nepirc.com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 and Maureen Mulcahy, Supply Chain Specialist, 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4"/>
              </a:rPr>
              <a:t>maureen@nepirc.com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 </a:t>
            </a:r>
          </a:p>
          <a:p>
            <a:pPr marL="0" indent="0" algn="ctr">
              <a:buNone/>
            </a:pPr>
            <a:endParaRPr lang="en-US" sz="2800" dirty="0" smtClean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EDA, Noelle Long, SEDA-COG Export Director, </a:t>
            </a:r>
            <a:r>
              <a:rPr lang="en-US" sz="2800" dirty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5"/>
              </a:rPr>
              <a:t>nlong@seda-cog.org</a:t>
            </a:r>
            <a:r>
              <a:rPr lang="en-US" sz="2800" dirty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 and Betsy Lockwood, Project Development Grants Manager, </a:t>
            </a:r>
            <a:r>
              <a:rPr lang="en-US" sz="2800" dirty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6"/>
              </a:rPr>
              <a:t>elockwood@seda-cog.org</a:t>
            </a:r>
            <a:r>
              <a:rPr lang="en-US" sz="2800" dirty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 </a:t>
            </a:r>
          </a:p>
          <a:p>
            <a:pPr marL="0" indent="0" algn="ctr">
              <a:buNone/>
            </a:pPr>
            <a:endParaRPr lang="en-US" sz="2800" dirty="0" smtClean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ETA, Erica Mulberger, Executive Director, 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7"/>
              </a:rPr>
              <a:t>emulberger@cpwdc.org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</a:rPr>
              <a:t> and Robert Roush, Project Manager, </a:t>
            </a:r>
            <a:r>
              <a:rPr lang="en-US" sz="2800" dirty="0" smtClean="0">
                <a:solidFill>
                  <a:schemeClr val="tx2"/>
                </a:solidFill>
                <a:latin typeface="Arial Rounded MT Bold" pitchFamily="34" charset="0"/>
                <a:cs typeface="Arial" pitchFamily="34" charset="0"/>
                <a:hlinkClick r:id="rId8"/>
              </a:rPr>
              <a:t>rroush@cpwdc.org</a:t>
            </a:r>
            <a:endParaRPr lang="en-US" sz="4400" dirty="0" smtClean="0"/>
          </a:p>
          <a:p>
            <a:endParaRPr lang="en-US" sz="4400" dirty="0"/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699097" y="26517600"/>
            <a:ext cx="9552260" cy="560367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Providing coordination of such a large region of 53 counties and numerous organizations and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individuals</a:t>
            </a:r>
          </a:p>
          <a:p>
            <a:pPr marL="457200" indent="-457200"/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Coordinating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the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outputs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and timelines of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the various federal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agencies</a:t>
            </a:r>
          </a:p>
          <a:p>
            <a:pPr marL="457200" indent="-4572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Learning how to coordinate training needs over such a large region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515347" y="7202293"/>
            <a:ext cx="9968694" cy="5009273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Increased collaboration amongst agency partners/ team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members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571500" indent="-571500"/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Leveraged ongoing and established new relationships with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manufacturers</a:t>
            </a:r>
          </a:p>
          <a:p>
            <a:pPr marL="571500" indent="-5715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Manufacturers are considering additional costs when sourcing</a:t>
            </a:r>
          </a:p>
          <a:p>
            <a:pPr marL="571500" indent="-5715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Meet manufacturer training needs</a:t>
            </a:r>
            <a:endParaRPr lang="en-US" sz="3800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771769" y="20529289"/>
            <a:ext cx="9727286" cy="10689225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NIST MEP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:  Identify Reshore-Ready industries, conduct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R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eshoring seminars, identify items for Reshoring, post items to Reshore website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a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nd  scout suppliers  </a:t>
            </a:r>
          </a:p>
          <a:p>
            <a:pPr marL="0" indent="0">
              <a:buNone/>
            </a:pP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EDA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: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Strengthen regional capacity, catalogue existing collateral materials, develop PA Made again materials, create toolkit, develop marketing packets/tours, trade show and networking event participation, and follow-up trips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ETA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: Provide incumbent  training for industrial maintenance and mechatronics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and,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find under and unemployed workers with the correct skill set for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entry–level manufacturing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and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train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83987" y="6858000"/>
            <a:ext cx="10056813" cy="1203259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NIST MEP</a:t>
            </a:r>
          </a:p>
          <a:p>
            <a:pPr marL="457200" indent="-457200"/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Educate and encourage manufactures to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consider “Total Costs”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w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hen making sourcing decisions</a:t>
            </a:r>
          </a:p>
          <a:p>
            <a:pPr marL="457200" indent="-457200"/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Facilitate Buyer / Supplier connections</a:t>
            </a:r>
          </a:p>
          <a:p>
            <a:pPr marL="0" indent="0">
              <a:buNone/>
            </a:pPr>
            <a:r>
              <a:rPr lang="en-US" sz="38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EDA</a:t>
            </a:r>
          </a:p>
          <a:p>
            <a:pPr marL="457200" indent="-457200"/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Market the rural “T” Region of PA </a:t>
            </a:r>
          </a:p>
          <a:p>
            <a:pPr marL="457200" indent="-457200"/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Attract international investment and generate economic growth across Pennsylvania’s rural counties</a:t>
            </a:r>
          </a:p>
          <a:p>
            <a:pPr marL="0" indent="0">
              <a:buNone/>
            </a:pPr>
            <a:r>
              <a:rPr lang="en-US" sz="38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ETA</a:t>
            </a:r>
          </a:p>
          <a:p>
            <a:pPr marL="457200" indent="-457200"/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Discover and fulfill employer-driven training needs</a:t>
            </a:r>
          </a:p>
          <a:p>
            <a:pPr marL="457200" indent="-457200"/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Increase the readiness of dislocated workers</a:t>
            </a:r>
          </a:p>
          <a:p>
            <a:pPr marL="0" indent="0">
              <a:buNone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All</a:t>
            </a:r>
          </a:p>
          <a:p>
            <a:pPr marL="457200" indent="-4572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Collaborate to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strengthen regional assets and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use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supply chains to attract and support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Reshore-Ready industries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807701" y="8534400"/>
            <a:ext cx="10056813" cy="659787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The PA Made Again: PA’s Reshoring Initiative is focused on creating and retaining manufacturing jobs in Pennsylvania  by: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Encouraging foreign direct investment,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Encouraging companies that have previously been moved out of the US to move to PA,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Encouraging companies considering relocation to keep operations in PA, and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Encouraging companies to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</a:rPr>
              <a:t>shift their outsourcing from offshore to 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PA.</a:t>
            </a:r>
            <a:endParaRPr lang="en-US" sz="3600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6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200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2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377081" y="5736005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397814" y="10124781"/>
            <a:ext cx="10154823" cy="1090641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u="sng" dirty="0" smtClean="0">
                <a:solidFill>
                  <a:schemeClr val="tx2"/>
                </a:solidFill>
                <a:latin typeface="Arial Rounded MT Bold" pitchFamily="34" charset="0"/>
              </a:rPr>
              <a:t>Year 1 (Achieved)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Regional Coordination in 2 quarterly meetings for over 70 MIIA partners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IM Training began with 14 participants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Reshoring Training for project partners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Identification of Reshore-Ready industries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4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u="sng" dirty="0">
                <a:solidFill>
                  <a:schemeClr val="tx2"/>
                </a:solidFill>
                <a:latin typeface="Arial Rounded MT Bold" pitchFamily="34" charset="0"/>
              </a:rPr>
              <a:t>Year 1 </a:t>
            </a:r>
            <a:r>
              <a:rPr lang="en-US" sz="3800" u="sng" dirty="0" smtClean="0">
                <a:solidFill>
                  <a:schemeClr val="tx2"/>
                </a:solidFill>
                <a:latin typeface="Arial Rounded MT Bold" pitchFamily="34" charset="0"/>
              </a:rPr>
              <a:t>(On track)</a:t>
            </a:r>
            <a:endParaRPr lang="en-US" sz="3800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Reshore-Ready website launch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Promote Reshoring seminars</a:t>
            </a:r>
            <a:endParaRPr lang="en-US" sz="3600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14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chemeClr val="tx2"/>
                </a:solidFill>
                <a:latin typeface="Arial Rounded MT Bold" pitchFamily="34" charset="0"/>
              </a:rPr>
              <a:t>Year 2 </a:t>
            </a:r>
            <a:r>
              <a:rPr lang="en-US" sz="3800" u="sng" dirty="0">
                <a:solidFill>
                  <a:schemeClr val="tx2"/>
                </a:solidFill>
                <a:latin typeface="Arial Rounded MT Bold" pitchFamily="34" charset="0"/>
              </a:rPr>
              <a:t>(Pending</a:t>
            </a:r>
            <a:r>
              <a:rPr lang="en-US" sz="3800" u="sng" dirty="0" smtClean="0">
                <a:solidFill>
                  <a:schemeClr val="tx2"/>
                </a:solidFill>
                <a:latin typeface="Arial Rounded MT Bold" pitchFamily="34" charset="0"/>
              </a:rPr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Employer-driven training competitiveness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Develop marketing packets/tours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Trade Show and Networking Participation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Follow-up trips/Familiarization Tours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Conduct 6 – 8 Reshoring seminars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Engage 12 companies in “Total </a:t>
            </a:r>
            <a:r>
              <a:rPr lang="en-US" sz="3600" dirty="0">
                <a:solidFill>
                  <a:schemeClr val="tx2"/>
                </a:solidFill>
                <a:latin typeface="Arial Rounded MT Bold" pitchFamily="34" charset="0"/>
              </a:rPr>
              <a:t>C</a:t>
            </a: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ost”  engagements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Post 24 items to Reshore website and scout suppliers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Make 18 Buyer / Supplier connections</a:t>
            </a:r>
            <a:endParaRPr lang="en-US" sz="3600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14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chemeClr val="tx2"/>
                </a:solidFill>
                <a:latin typeface="Arial Rounded MT Bold" pitchFamily="34" charset="0"/>
              </a:rPr>
              <a:t>Year 3 (Pending)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Fulfill training needs of new employers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2 Foreign companies establish a physical presence in the “T” region of PA and create 100 jobs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Arial Rounded MT Bold" pitchFamily="34" charset="0"/>
              </a:rPr>
              <a:t>Post  additional 16 items to Reshore website</a:t>
            </a: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1191" y="21038225"/>
            <a:ext cx="9854909" cy="11880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The NIST MEP scope will build well-connected networks of industrial clusters that foster efficiencies, collaboration and innovation between firms along supply chains and value streams.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The EDA scope will significantly increase the visibility of the region to potential investors in both the international and domestic arenas.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The ETA will build a strong pipeline of skilled workers through a collaborative training environment to keep businesses competitive and innovative as well as serving the needs of new foreign-owned businesses wishing to locate in the PA T-Region.</a:t>
            </a:r>
          </a:p>
          <a:p>
            <a:endParaRPr lang="en-US" sz="4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316308" y="12954000"/>
            <a:ext cx="9858455" cy="7070933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1038" indent="-681038"/>
            <a:r>
              <a:rPr lang="en-US" sz="38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Become a long-term strategy to support the manufacturing sector and encourage Foreign Direct Investment, as well as bring domestic companies and processes back to PA</a:t>
            </a:r>
          </a:p>
          <a:p>
            <a:pPr marL="681038" indent="-681038"/>
            <a:r>
              <a:rPr lang="en-US" sz="38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Education on the “Total Costs” of sourcing and a </a:t>
            </a:r>
            <a:r>
              <a:rPr lang="en-US" sz="3800" dirty="0" err="1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Reshore</a:t>
            </a:r>
            <a:r>
              <a:rPr lang="en-US" sz="38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 website provide the framework for continued Buyer / Supplier connections</a:t>
            </a:r>
            <a:endParaRPr lang="en-US" sz="3100" dirty="0">
              <a:solidFill>
                <a:prstClr val="black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5444240" y="11725850"/>
            <a:ext cx="5146808" cy="167628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Continuity Plans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084675" y="25868729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729" y="14706600"/>
            <a:ext cx="9279832" cy="525713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188239" y="2165454"/>
            <a:ext cx="5007834" cy="109701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7960" y="263433"/>
            <a:ext cx="3257550" cy="1514475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5979" y="600320"/>
            <a:ext cx="1485582" cy="2613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 Placeholder 15"/>
          <p:cNvSpPr txBox="1">
            <a:spLocks/>
          </p:cNvSpPr>
          <p:nvPr/>
        </p:nvSpPr>
        <p:spPr>
          <a:xfrm>
            <a:off x="33907050" y="18600600"/>
            <a:ext cx="8155350" cy="11352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Pennsylvania Manufacturing Success Stories</a:t>
            </a:r>
            <a:endParaRPr lang="en-US" sz="4400" dirty="0">
              <a:solidFill>
                <a:srgbClr val="1F497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0494" y="19416555"/>
            <a:ext cx="3680753" cy="24528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0707" y="19278600"/>
            <a:ext cx="3093093" cy="26128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2607" y="22576105"/>
            <a:ext cx="4226801" cy="256989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8100000" y="21869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1F497D"/>
                </a:solidFill>
              </a:rPr>
              <a:t>Weiler Corporation, Cresco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3907051" y="21869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1F497D"/>
                </a:solidFill>
              </a:rPr>
              <a:t>Dyco, Inc., Bloomsburg</a:t>
            </a:r>
            <a:endParaRPr lang="en-US" sz="2800" dirty="0">
              <a:solidFill>
                <a:srgbClr val="1F497D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4150495" y="25146000"/>
            <a:ext cx="7635484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1F497D"/>
                </a:solidFill>
              </a:rPr>
              <a:t>Belrick Corporation, Swoyersville</a:t>
            </a:r>
            <a:endParaRPr lang="en-US" sz="28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15911</TotalTime>
  <Words>697</Words>
  <Application>Microsoft Office PowerPoint</Application>
  <PresentationFormat>Custom</PresentationFormat>
  <Paragraphs>85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141</cp:revision>
  <cp:lastPrinted>2014-06-10T18:40:29Z</cp:lastPrinted>
  <dcterms:created xsi:type="dcterms:W3CDTF">2012-12-03T15:42:35Z</dcterms:created>
  <dcterms:modified xsi:type="dcterms:W3CDTF">2014-06-10T18:41:04Z</dcterms:modified>
</cp:coreProperties>
</file>