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985000" cy="92710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8"/>
    <a:srgbClr val="003399"/>
    <a:srgbClr val="3333CC"/>
    <a:srgbClr val="071A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20" d="100"/>
          <a:sy n="20" d="100"/>
        </p:scale>
        <p:origin x="-810" y="-40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79" tIns="46440" rIns="92879" bIns="4644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3550"/>
          </a:xfrm>
          <a:prstGeom prst="rect">
            <a:avLst/>
          </a:prstGeom>
        </p:spPr>
        <p:txBody>
          <a:bodyPr vert="horz" lIns="92879" tIns="46440" rIns="92879" bIns="46440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79" tIns="46440" rIns="92879" bIns="4644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79" tIns="46440" rIns="92879" bIns="4644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79" tIns="46440" rIns="92879" bIns="4644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05841"/>
            <a:ext cx="3026833" cy="463550"/>
          </a:xfrm>
          <a:prstGeom prst="rect">
            <a:avLst/>
          </a:prstGeom>
        </p:spPr>
        <p:txBody>
          <a:bodyPr vert="horz" lIns="92879" tIns="46440" rIns="92879" bIns="46440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6.emf"/><Relationship Id="rId3" Type="http://schemas.openxmlformats.org/officeDocument/2006/relationships/hyperlink" Target="mailto:walden@cavse.msstate.edu" TargetMode="External"/><Relationship Id="rId7" Type="http://schemas.openxmlformats.org/officeDocument/2006/relationships/hyperlink" Target="mailto:harry.moser@reshorenow.org" TargetMode="External"/><Relationship Id="rId12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ewilliams@iccms.edu" TargetMode="External"/><Relationship Id="rId11" Type="http://schemas.openxmlformats.org/officeDocument/2006/relationships/image" Target="../media/image4.emf"/><Relationship Id="rId5" Type="http://schemas.openxmlformats.org/officeDocument/2006/relationships/hyperlink" Target="mailto:jtice@innovate.ms" TargetMode="External"/><Relationship Id="rId15" Type="http://schemas.openxmlformats.org/officeDocument/2006/relationships/image" Target="../media/image8.emf"/><Relationship Id="rId10" Type="http://schemas.openxmlformats.org/officeDocument/2006/relationships/image" Target="../media/image3.emf"/><Relationship Id="rId4" Type="http://schemas.openxmlformats.org/officeDocument/2006/relationships/hyperlink" Target="mailto:brenick@trpdd.com" TargetMode="External"/><Relationship Id="rId9" Type="http://schemas.openxmlformats.org/officeDocument/2006/relationships/image" Target="../media/image2.emf"/><Relationship Id="rId1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86018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250400" y="5715000"/>
            <a:ext cx="10302240" cy="272034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842200" y="5867400"/>
            <a:ext cx="10165080" cy="2705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28630" y="132755"/>
            <a:ext cx="34359457" cy="2327667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600" dirty="0" err="1" smtClean="0">
                <a:solidFill>
                  <a:schemeClr val="bg1"/>
                </a:solidFill>
                <a:latin typeface="Rockwell Extra Bold" pitchFamily="18" charset="0"/>
              </a:rPr>
              <a:t>Reshoring</a:t>
            </a:r>
            <a:r>
              <a:rPr lang="en-US" sz="6600" dirty="0" smtClean="0">
                <a:solidFill>
                  <a:schemeClr val="bg1"/>
                </a:solidFill>
                <a:latin typeface="Rockwell Extra Bold" pitchFamily="18" charset="0"/>
              </a:rPr>
              <a:t> Advanced Manufacturing Jobs in Mississippi:  Enhancing Skills and Building Competitiveness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44171" y="2460422"/>
            <a:ext cx="31194938" cy="2773943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Rockwell" pitchFamily="18" charset="0"/>
              </a:rPr>
              <a:t>Economic Development Administration, Employment </a:t>
            </a:r>
            <a:r>
              <a:rPr lang="en-US" sz="4800" dirty="0">
                <a:solidFill>
                  <a:schemeClr val="bg1"/>
                </a:solidFill>
                <a:latin typeface="Rockwell" pitchFamily="18" charset="0"/>
              </a:rPr>
              <a:t>and Training </a:t>
            </a:r>
            <a:r>
              <a:rPr lang="en-US" sz="4800" dirty="0" smtClean="0">
                <a:solidFill>
                  <a:schemeClr val="bg1"/>
                </a:solidFill>
                <a:latin typeface="Rockwell" pitchFamily="18" charset="0"/>
              </a:rPr>
              <a:t>Administration, Delta </a:t>
            </a:r>
            <a:r>
              <a:rPr lang="en-US" sz="4800" dirty="0">
                <a:solidFill>
                  <a:schemeClr val="bg1"/>
                </a:solidFill>
                <a:latin typeface="Rockwell" pitchFamily="18" charset="0"/>
              </a:rPr>
              <a:t>Regional </a:t>
            </a:r>
            <a:r>
              <a:rPr lang="en-US" sz="4800" dirty="0" smtClean="0">
                <a:solidFill>
                  <a:schemeClr val="bg1"/>
                </a:solidFill>
                <a:latin typeface="Rockwell" pitchFamily="18" charset="0"/>
              </a:rPr>
              <a:t>Authority, National </a:t>
            </a:r>
            <a:r>
              <a:rPr lang="en-US" sz="4800" dirty="0">
                <a:solidFill>
                  <a:schemeClr val="bg1"/>
                </a:solidFill>
                <a:latin typeface="Rockwell" pitchFamily="18" charset="0"/>
              </a:rPr>
              <a:t>Institute of Standards and Technology/Manufacturing Extension Partnership</a:t>
            </a:r>
          </a:p>
          <a:p>
            <a:pPr algn="ctr"/>
            <a:endParaRPr lang="en-US" sz="6500" dirty="0" smtClean="0">
              <a:solidFill>
                <a:schemeClr val="bg1"/>
              </a:solidFill>
              <a:latin typeface="Rockwell" pitchFamily="18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38200" y="20878800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Collaboration </a:t>
            </a:r>
            <a:endParaRPr lang="en-US" sz="4400" b="1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43978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rgbClr val="000048"/>
                </a:solidFill>
                <a:latin typeface="Arial Rounded MT Bold" pitchFamily="34" charset="0"/>
              </a:rPr>
              <a:t>Strengthening Supply Chains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582400" y="18897600"/>
            <a:ext cx="10048875" cy="16002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Developing Advanced Manufacturing Skills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82078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rgbClr val="000048"/>
                </a:solidFill>
                <a:latin typeface="Arial Rounded MT Bold" pitchFamily="34" charset="0"/>
              </a:rPr>
              <a:t>“Make it in Mississippi” </a:t>
            </a:r>
            <a:endParaRPr lang="en-US" sz="4400" b="1" u="sng" dirty="0">
              <a:solidFill>
                <a:srgbClr val="000048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51800" y="6400800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rgbClr val="000048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rgbClr val="000048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326600" y="25069800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070800" y="27508200"/>
            <a:ext cx="10052050" cy="44137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  Dr. Clay Walden, MSU CAVS Extension, 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  <a:hlinkClick r:id="rId3"/>
              </a:rPr>
              <a:t>walden@cavse.msstate.edu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; </a:t>
            </a:r>
          </a:p>
          <a:p>
            <a:pPr marL="0" indent="0"/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  Bill Renick, Three Rivers PDD, 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  <a:hlinkClick r:id="rId4"/>
              </a:rPr>
              <a:t>brenick@trpdd.com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; </a:t>
            </a:r>
          </a:p>
          <a:p>
            <a:pPr marL="0" indent="0"/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  Dr. Jay Tice, </a:t>
            </a:r>
            <a:r>
              <a:rPr lang="en-US" sz="2800" dirty="0" err="1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InnovateMEP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 Mississippi, 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  <a:hlinkClick r:id="rId5"/>
              </a:rPr>
              <a:t>jtice@innovate.ms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; </a:t>
            </a:r>
            <a:endParaRPr lang="en-US" sz="2800" dirty="0">
              <a:solidFill>
                <a:srgbClr val="003399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/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  James Williams, Itawamba Community College, 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  <a:hlinkClick r:id="rId6"/>
              </a:rPr>
              <a:t>jewilliams@iccms.edu</a:t>
            </a:r>
            <a:endParaRPr lang="en-US" sz="2800" dirty="0">
              <a:solidFill>
                <a:srgbClr val="003399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/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</a:rPr>
              <a:t>  Harry Moser, The Reshoring Initiative, </a:t>
            </a:r>
            <a:r>
              <a:rPr lang="en-US" sz="2800" dirty="0" smtClean="0">
                <a:solidFill>
                  <a:srgbClr val="003399"/>
                </a:solidFill>
                <a:latin typeface="Arial Rounded MT Bold" pitchFamily="34" charset="0"/>
                <a:cs typeface="Arial" pitchFamily="34" charset="0"/>
                <a:hlinkClick r:id="rId7"/>
              </a:rPr>
              <a:t>harry.moser@reshorenow.org</a:t>
            </a:r>
            <a:endParaRPr lang="en-US" sz="2800" dirty="0" smtClean="0">
              <a:solidFill>
                <a:srgbClr val="003399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/>
            <a:endParaRPr lang="en-US" sz="2800" dirty="0">
              <a:solidFill>
                <a:srgbClr val="003399"/>
              </a:solidFill>
              <a:latin typeface="Arial Rounded MT Bold" pitchFamily="34" charset="0"/>
              <a:cs typeface="Arial" pitchFamily="34" charset="0"/>
            </a:endParaRPr>
          </a:p>
          <a:p>
            <a:endParaRPr lang="en-US" sz="4400" dirty="0">
              <a:solidFill>
                <a:srgbClr val="003399"/>
              </a:solidFill>
            </a:endParaRPr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55200" y="27314723"/>
            <a:ext cx="9552260" cy="49940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Under estimated the amount of effort required to market “offerings.” </a:t>
            </a:r>
          </a:p>
          <a:p>
            <a:pPr marL="571500" indent="-5715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After initial interest OEM participation has been slower than expected. </a:t>
            </a:r>
          </a:p>
          <a:p>
            <a:pPr marL="571500" indent="-5715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Large SME to SME networking opportunities in addition to SME to OEM. </a:t>
            </a:r>
            <a:endParaRPr lang="en-US" sz="3800" dirty="0">
              <a:solidFill>
                <a:srgbClr val="003399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>
              <a:solidFill>
                <a:srgbClr val="003399"/>
              </a:solidFill>
            </a:endParaRPr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7739532"/>
            <a:ext cx="9846687" cy="833866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 </a:t>
            </a:r>
            <a:r>
              <a:rPr lang="en-US" sz="3800" b="1" dirty="0" smtClean="0">
                <a:solidFill>
                  <a:srgbClr val="003399"/>
                </a:solidFill>
                <a:latin typeface="Arial Rounded MT Bold" pitchFamily="34" charset="0"/>
              </a:rPr>
              <a:t>Program Target</a:t>
            </a:r>
          </a:p>
          <a:p>
            <a:pPr marL="0" indent="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750 Jobs Created / Retained</a:t>
            </a:r>
          </a:p>
          <a:p>
            <a:pPr marL="0" indent="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Impact &amp; Investment … $40 million</a:t>
            </a:r>
          </a:p>
          <a:p>
            <a:pPr marL="0" indent="0">
              <a:buNone/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Case Examples </a:t>
            </a:r>
          </a:p>
          <a:p>
            <a:pPr marL="0" indent="0">
              <a:buNone/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003399"/>
              </a:solidFill>
            </a:endParaRPr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811000" y="26822400"/>
            <a:ext cx="9727286" cy="60960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 Advanced Manufacturing Internship  Program </a:t>
            </a:r>
            <a:r>
              <a:rPr lang="en-US" sz="3800" i="1" dirty="0" smtClean="0">
                <a:solidFill>
                  <a:srgbClr val="003399"/>
                </a:solidFill>
                <a:latin typeface="Arial Rounded MT Bold" pitchFamily="34" charset="0"/>
              </a:rPr>
              <a:t>(3 Year goal … 270  internships)</a:t>
            </a:r>
          </a:p>
          <a:p>
            <a:pPr marL="1283960" lvl="1" indent="0"/>
            <a:r>
              <a:rPr lang="en-US" sz="3200" dirty="0" smtClean="0">
                <a:solidFill>
                  <a:srgbClr val="003399"/>
                </a:solidFill>
                <a:latin typeface="Arial Rounded MT Bold" pitchFamily="34" charset="0"/>
              </a:rPr>
              <a:t>  East Miss. CC (93); Itawamba CC (93)</a:t>
            </a:r>
          </a:p>
          <a:p>
            <a:pPr marL="1283960" lvl="1" indent="0"/>
            <a:r>
              <a:rPr lang="en-US" sz="3200" dirty="0" smtClean="0">
                <a:solidFill>
                  <a:srgbClr val="003399"/>
                </a:solidFill>
                <a:latin typeface="Arial Rounded MT Bold" pitchFamily="34" charset="0"/>
              </a:rPr>
              <a:t>  Holmes CC (60);  Mississippi Delta (30)</a:t>
            </a:r>
          </a:p>
          <a:p>
            <a:pPr marL="0" indent="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 Professional Development Certifications </a:t>
            </a:r>
            <a:r>
              <a:rPr lang="en-US" sz="3800" i="1" dirty="0" smtClean="0">
                <a:solidFill>
                  <a:srgbClr val="003399"/>
                </a:solidFill>
                <a:latin typeface="Arial Rounded MT Bold" pitchFamily="34" charset="0"/>
              </a:rPr>
              <a:t>(3 Year Goal … 90)</a:t>
            </a:r>
          </a:p>
          <a:p>
            <a:pPr marL="1283960" lvl="1" indent="0"/>
            <a:r>
              <a:rPr lang="en-US" sz="2500" dirty="0" smtClean="0">
                <a:solidFill>
                  <a:srgbClr val="003399"/>
                </a:solidFill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rgbClr val="003399"/>
                </a:solidFill>
                <a:latin typeface="Arial Rounded MT Bold" pitchFamily="34" charset="0"/>
              </a:rPr>
              <a:t>Lean Certification (36) </a:t>
            </a:r>
          </a:p>
          <a:p>
            <a:pPr marL="1283960" lvl="1" indent="0"/>
            <a:r>
              <a:rPr lang="en-US" sz="3200" dirty="0" smtClean="0">
                <a:solidFill>
                  <a:srgbClr val="003399"/>
                </a:solidFill>
                <a:latin typeface="Arial Rounded MT Bold" pitchFamily="34" charset="0"/>
              </a:rPr>
              <a:t> Green Belt Certification (36)  </a:t>
            </a:r>
          </a:p>
          <a:p>
            <a:pPr marL="1283960" lvl="1" indent="0"/>
            <a:r>
              <a:rPr lang="en-US" sz="3200" dirty="0" smtClean="0">
                <a:solidFill>
                  <a:srgbClr val="003399"/>
                </a:solidFill>
                <a:latin typeface="Arial Rounded MT Bold" pitchFamily="34" charset="0"/>
              </a:rPr>
              <a:t> Management &amp; Supervisory (36)</a:t>
            </a:r>
            <a:endParaRPr lang="en-US" sz="3200" dirty="0">
              <a:solidFill>
                <a:srgbClr val="003399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2400" y="7924800"/>
            <a:ext cx="10056813" cy="59436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None/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Conduct Listening Sessions  </a:t>
            </a:r>
          </a:p>
          <a:p>
            <a:pPr marL="342900" indent="-3429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Tiger Team Sourcing Projects</a:t>
            </a:r>
          </a:p>
          <a:p>
            <a:pPr marL="342900" indent="-3429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Annual Reshoring Summits</a:t>
            </a:r>
          </a:p>
          <a:p>
            <a:pPr marL="342900" indent="-3429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Enhance “Cross-Match” database. </a:t>
            </a:r>
          </a:p>
          <a:p>
            <a:pPr marL="342900" indent="-342900"/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Technical assistance projects supporting SME expansions.</a:t>
            </a: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>
              <a:solidFill>
                <a:srgbClr val="003399"/>
              </a:solidFill>
              <a:latin typeface="Arial Rounded MT Bold" pitchFamily="34" charset="0"/>
            </a:endParaRPr>
          </a:p>
          <a:p>
            <a:pPr marL="342900" indent="-342900"/>
            <a:endParaRPr lang="en-US" sz="3800" dirty="0">
              <a:solidFill>
                <a:srgbClr val="003399"/>
              </a:solidFill>
              <a:latin typeface="Arial Rounded MT Bold" pitchFamily="34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892829" y="7793550"/>
            <a:ext cx="10056813" cy="394125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Statewide initiative  focusing on accelerating job creation through … </a:t>
            </a:r>
            <a:endParaRPr lang="en-US" sz="10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 … strengthening supply chains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  … developing advanced manufacturing  skills.    </a:t>
            </a:r>
            <a:endParaRPr lang="en-US" sz="3800" dirty="0">
              <a:solidFill>
                <a:srgbClr val="003399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555200" y="6477000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rgbClr val="000048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rgbClr val="000048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326600" y="17068800"/>
            <a:ext cx="10056813" cy="76962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Current: Year 1 of 3 year program will be completed December 2014. </a:t>
            </a:r>
          </a:p>
          <a:p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rgbClr val="003399"/>
                </a:solidFill>
                <a:latin typeface="Arial Rounded MT Bold" pitchFamily="34" charset="0"/>
              </a:rPr>
              <a:t>Status: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Listening Sessions … (YTD 10; Goal 18).  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Sourcing Tiger Teams  … (YTD 15; Goal 84). 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Number of Internships … (Expected Fall 2014 60; Goal 273).  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Professionals Trained … (12 in-process; Goal 90).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</a:rPr>
              <a:t>Technical Assistance Projects … (12 In-Progress; Goal 94).   </a:t>
            </a:r>
            <a:endParaRPr lang="en-US" sz="3800" dirty="0">
              <a:solidFill>
                <a:srgbClr val="003399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rgbClr val="003399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003399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4400" y="21945600"/>
            <a:ext cx="985490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  <a:cs typeface="Times New Roman" pitchFamily="18" charset="0"/>
              </a:rPr>
              <a:t>This is a tightly woven program involving a partnership involving Mississippi State University, several community colleges, planning and development districts, economic development organizations, and </a:t>
            </a:r>
            <a:r>
              <a:rPr lang="en-US" sz="3800" i="1" dirty="0" err="1" smtClean="0">
                <a:solidFill>
                  <a:srgbClr val="003399"/>
                </a:solidFill>
                <a:latin typeface="Arial Rounded MT Bold" pitchFamily="34" charset="0"/>
                <a:cs typeface="Times New Roman" pitchFamily="18" charset="0"/>
              </a:rPr>
              <a:t>InnovateMEP</a:t>
            </a:r>
            <a:r>
              <a:rPr lang="en-US" sz="3800" i="1" dirty="0" smtClean="0">
                <a:solidFill>
                  <a:srgbClr val="003399"/>
                </a:solidFill>
                <a:latin typeface="Arial Rounded MT Bold" pitchFamily="34" charset="0"/>
                <a:cs typeface="Times New Roman" pitchFamily="18" charset="0"/>
              </a:rPr>
              <a:t> Mississippi</a:t>
            </a:r>
            <a:r>
              <a:rPr lang="en-US" sz="3800" dirty="0" smtClean="0">
                <a:solidFill>
                  <a:srgbClr val="003399"/>
                </a:solidFill>
                <a:latin typeface="Arial Rounded MT Bold" pitchFamily="34" charset="0"/>
                <a:cs typeface="Times New Roman" pitchFamily="18" charset="0"/>
              </a:rPr>
              <a:t>.    </a:t>
            </a:r>
          </a:p>
          <a:p>
            <a:endParaRPr lang="en-US" sz="3800" dirty="0" smtClean="0">
              <a:solidFill>
                <a:srgbClr val="003399"/>
              </a:solidFill>
              <a:latin typeface="Arial Rounded MT Bold" pitchFamily="34" charset="0"/>
              <a:cs typeface="Times New Roman" pitchFamily="18" charset="0"/>
            </a:endParaRPr>
          </a:p>
          <a:p>
            <a:endParaRPr lang="en-US" sz="3800" dirty="0" smtClean="0">
              <a:solidFill>
                <a:srgbClr val="003399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2994600" y="263652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rgbClr val="003399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rgbClr val="003399"/>
              </a:solidFill>
              <a:latin typeface="Arial Rounded MT Bold" pitchFamily="34" charset="0"/>
            </a:endParaRPr>
          </a:p>
        </p:txBody>
      </p:sp>
      <p:pic>
        <p:nvPicPr>
          <p:cNvPr id="46" name="Picture 45" descr="MEP Make it in America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2200" y="609600"/>
            <a:ext cx="6324600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1" y="25984200"/>
            <a:ext cx="8543432" cy="59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12801600"/>
            <a:ext cx="9997440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print"/>
          <a:srcRect t="33418"/>
          <a:stretch>
            <a:fillRect/>
          </a:stretch>
        </p:blipFill>
        <p:spPr bwMode="auto">
          <a:xfrm>
            <a:off x="11658600" y="13716000"/>
            <a:ext cx="9405606" cy="470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12" cstate="print"/>
          <a:srcRect t="5751"/>
          <a:stretch>
            <a:fillRect/>
          </a:stretch>
        </p:blipFill>
        <p:spPr bwMode="auto">
          <a:xfrm>
            <a:off x="12801600" y="20878800"/>
            <a:ext cx="7951097" cy="5619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936200" y="8229601"/>
            <a:ext cx="9114132" cy="68348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832800" y="11582400"/>
            <a:ext cx="7847191" cy="588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756600" y="18821400"/>
            <a:ext cx="802733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16135</TotalTime>
  <Words>380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139</cp:revision>
  <cp:lastPrinted>2014-04-18T14:49:03Z</cp:lastPrinted>
  <dcterms:created xsi:type="dcterms:W3CDTF">2012-12-03T15:42:35Z</dcterms:created>
  <dcterms:modified xsi:type="dcterms:W3CDTF">2014-06-12T17:55:11Z</dcterms:modified>
</cp:coreProperties>
</file>