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2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18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5C0BF-395E-4BC8-A5FF-F8DC2EBEFCC7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26B2A-8CD3-45C5-8F13-59A10D69F8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8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26B2A-8CD3-45C5-8F13-59A10D69F8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51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9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92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9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30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75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7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14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61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00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26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79F71-D6CB-4A7D-9F3D-E64955CE0CDE}" type="datetimeFigureOut">
              <a:rPr lang="en-US" smtClean="0"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87FA9-E255-45FB-A248-78D1A02B6E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26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59" y="533401"/>
            <a:ext cx="9142140" cy="632673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" t="5332" r="2870" b="6478"/>
          <a:stretch/>
        </p:blipFill>
        <p:spPr>
          <a:xfrm>
            <a:off x="2094506" y="5609924"/>
            <a:ext cx="2212277" cy="11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  <a:effectLst/>
        </p:spPr>
      </p:pic>
      <p:pic>
        <p:nvPicPr>
          <p:cNvPr id="46" name="Picture 4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0"/>
          <a:stretch/>
        </p:blipFill>
        <p:spPr bwMode="auto">
          <a:xfrm>
            <a:off x="4364652" y="685800"/>
            <a:ext cx="2240182" cy="1399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  <a:effectLst/>
        </p:spPr>
      </p:pic>
      <p:sp>
        <p:nvSpPr>
          <p:cNvPr id="4" name="Rectangle 3"/>
          <p:cNvSpPr/>
          <p:nvPr/>
        </p:nvSpPr>
        <p:spPr>
          <a:xfrm>
            <a:off x="1858" y="2529"/>
            <a:ext cx="9142141" cy="607072"/>
          </a:xfrm>
          <a:prstGeom prst="rect">
            <a:avLst/>
          </a:prstGeom>
          <a:solidFill>
            <a:srgbClr val="679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6200" y="742123"/>
            <a:ext cx="1936895" cy="6027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404266" y="2162161"/>
            <a:ext cx="2139506" cy="4607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01557" y="29066"/>
            <a:ext cx="6220576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  <a:latin typeface="Gill Sans MT" panose="020B05020201040202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South Central Kansas Advanced Manufacturing Initiative</a:t>
            </a:r>
          </a:p>
          <a:p>
            <a:pPr algn="r"/>
            <a:r>
              <a:rPr lang="en-US" sz="12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SBA, ETA, EDA</a:t>
            </a:r>
            <a:endParaRPr lang="en-US" sz="1200" b="1" dirty="0">
              <a:solidFill>
                <a:schemeClr val="bg1"/>
              </a:solidFill>
              <a:latin typeface="Gill Sans MT" panose="020B0502020104020203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29161" y="685799"/>
            <a:ext cx="1979721" cy="313268"/>
            <a:chOff x="1143000" y="346449"/>
            <a:chExt cx="1600200" cy="315927"/>
          </a:xfrm>
        </p:grpSpPr>
        <p:sp>
          <p:nvSpPr>
            <p:cNvPr id="14" name="Rounded Rectangle 13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43000" y="346449"/>
              <a:ext cx="1600200" cy="30777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Cluster</a:t>
              </a:r>
              <a:r>
                <a:rPr lang="en-US" sz="1400" b="1" dirty="0" smtClean="0">
                  <a:solidFill>
                    <a:srgbClr val="FF0000"/>
                  </a:solidFill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 </a:t>
              </a:r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Description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6036" y="1041737"/>
            <a:ext cx="19713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Area: </a:t>
            </a:r>
            <a:r>
              <a:rPr lang="en-US" sz="950" dirty="0" smtClean="0"/>
              <a:t>South Central Kansas, Wichita </a:t>
            </a:r>
            <a:r>
              <a:rPr lang="en-US" sz="950" dirty="0"/>
              <a:t>A</a:t>
            </a:r>
            <a:r>
              <a:rPr lang="en-US" sz="950" dirty="0" smtClean="0"/>
              <a:t>rea 10-County Labor Basin</a:t>
            </a:r>
            <a:endParaRPr lang="en-US" sz="950" b="1" dirty="0" smtClean="0"/>
          </a:p>
          <a:p>
            <a:r>
              <a:rPr lang="en-US" sz="1100" b="1" dirty="0" smtClean="0"/>
              <a:t>Target:</a:t>
            </a:r>
            <a:r>
              <a:rPr lang="en-US" sz="1050" b="1" dirty="0" smtClean="0"/>
              <a:t> </a:t>
            </a:r>
            <a:r>
              <a:rPr lang="en-US" sz="950" dirty="0" smtClean="0"/>
              <a:t>Regional aerospace industry with focus on advanced materials and composites manufacturing</a:t>
            </a:r>
            <a:endParaRPr lang="en-US" sz="9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07307" y="3581400"/>
            <a:ext cx="1977721" cy="307777"/>
            <a:chOff x="1143000" y="381000"/>
            <a:chExt cx="1600200" cy="311777"/>
          </a:xfrm>
        </p:grpSpPr>
        <p:sp>
          <p:nvSpPr>
            <p:cNvPr id="19" name="Rounded Rectangle 18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43000" y="381000"/>
              <a:ext cx="1600200" cy="31177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Cluster</a:t>
              </a:r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 Vision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2400" y="3962400"/>
            <a:ext cx="1752599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Through SBA, ETA and EDA initiatives: </a:t>
            </a:r>
            <a:endParaRPr lang="en-US" sz="500" b="1" dirty="0" smtClean="0"/>
          </a:p>
          <a:p>
            <a:pPr algn="ctr"/>
            <a:endParaRPr lang="en-US" sz="500" b="1" dirty="0" smtClean="0"/>
          </a:p>
          <a:p>
            <a:pPr algn="ctr"/>
            <a:endParaRPr lang="en-US" sz="500" b="1" dirty="0"/>
          </a:p>
          <a:p>
            <a:pPr algn="ctr"/>
            <a:endParaRPr lang="en-US" sz="500" b="1" dirty="0" smtClean="0"/>
          </a:p>
          <a:p>
            <a:pPr algn="ctr"/>
            <a:endParaRPr lang="en-US" sz="500" b="1" dirty="0"/>
          </a:p>
          <a:p>
            <a:pPr algn="ctr"/>
            <a:endParaRPr lang="en-US" sz="500" b="1" dirty="0"/>
          </a:p>
          <a:p>
            <a:pPr algn="ctr"/>
            <a:endParaRPr lang="en-US" sz="500" b="1" dirty="0" smtClean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 smtClean="0"/>
          </a:p>
          <a:p>
            <a:pPr>
              <a:buSzPct val="125000"/>
            </a:pPr>
            <a:endParaRPr lang="en-US" sz="300" dirty="0"/>
          </a:p>
          <a:p>
            <a:pPr>
              <a:buSzPct val="125000"/>
            </a:pPr>
            <a:r>
              <a:rPr lang="en-US" sz="950" dirty="0" smtClean="0"/>
              <a:t>Equip manufacturers with the resources and workforce to diversify the regional economy.</a:t>
            </a:r>
            <a:endParaRPr lang="en-US" sz="300" dirty="0" smtClean="0"/>
          </a:p>
          <a:p>
            <a:pPr>
              <a:buSzPct val="125000"/>
            </a:pPr>
            <a:r>
              <a:rPr lang="en-US" sz="500" dirty="0" smtClean="0"/>
              <a:t> </a:t>
            </a:r>
            <a:endParaRPr lang="en-US" sz="300" dirty="0" smtClean="0"/>
          </a:p>
          <a:p>
            <a:pPr>
              <a:buSzPct val="125000"/>
            </a:pPr>
            <a:r>
              <a:rPr lang="en-US" sz="950" dirty="0" smtClean="0"/>
              <a:t>Position the regional advanced manufacturing clusters for future growth, stability, and global competitiveness.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155889" y="742124"/>
            <a:ext cx="2111311" cy="49835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2236783" y="685800"/>
            <a:ext cx="2093605" cy="311620"/>
            <a:chOff x="1143000" y="359129"/>
            <a:chExt cx="1600201" cy="303247"/>
          </a:xfrm>
        </p:grpSpPr>
        <p:sp>
          <p:nvSpPr>
            <p:cNvPr id="24" name="Rounded Rectangle 23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43001" y="359129"/>
              <a:ext cx="1600200" cy="29950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Objectives</a:t>
              </a:r>
              <a:endParaRPr lang="en-US" sz="1400" b="1" dirty="0">
                <a:solidFill>
                  <a:schemeClr val="bg1"/>
                </a:solidFill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176710" y="990600"/>
            <a:ext cx="216669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130000"/>
            </a:pPr>
            <a:r>
              <a:rPr lang="en-US" sz="930" dirty="0"/>
              <a:t>Provide a forum for industry </a:t>
            </a:r>
            <a:r>
              <a:rPr lang="en-US" sz="930" dirty="0" smtClean="0"/>
              <a:t>collaboration </a:t>
            </a:r>
            <a:r>
              <a:rPr lang="en-US" sz="930" dirty="0"/>
              <a:t>to accelerate development of advanced </a:t>
            </a:r>
            <a:r>
              <a:rPr lang="en-US" sz="930" dirty="0" smtClean="0"/>
              <a:t>materials and </a:t>
            </a:r>
            <a:r>
              <a:rPr lang="en-US" sz="930" dirty="0"/>
              <a:t>technologies</a:t>
            </a:r>
            <a:r>
              <a:rPr lang="en-US" sz="930" dirty="0" smtClean="0"/>
              <a:t>.</a:t>
            </a:r>
          </a:p>
          <a:p>
            <a:pPr lvl="0">
              <a:buSzPct val="130000"/>
            </a:pPr>
            <a:endParaRPr lang="en-US" sz="300" dirty="0"/>
          </a:p>
          <a:p>
            <a:pPr lvl="0">
              <a:buSzPct val="130000"/>
            </a:pPr>
            <a:r>
              <a:rPr lang="en-US" sz="930" dirty="0"/>
              <a:t>Expand </a:t>
            </a:r>
            <a:r>
              <a:rPr lang="en-US" sz="930" dirty="0" smtClean="0"/>
              <a:t>education/training </a:t>
            </a:r>
            <a:r>
              <a:rPr lang="en-US" sz="930" dirty="0"/>
              <a:t>for </a:t>
            </a:r>
            <a:r>
              <a:rPr lang="en-US" sz="930" dirty="0" smtClean="0"/>
              <a:t>engineers and technicians to </a:t>
            </a:r>
            <a:r>
              <a:rPr lang="en-US" sz="930" dirty="0"/>
              <a:t>raise skill levels and </a:t>
            </a:r>
            <a:r>
              <a:rPr lang="en-US" sz="930" dirty="0" smtClean="0"/>
              <a:t>support </a:t>
            </a:r>
            <a:r>
              <a:rPr lang="en-US" sz="930" dirty="0"/>
              <a:t>industry workforce. </a:t>
            </a:r>
            <a:endParaRPr lang="en-US" sz="300" dirty="0" smtClean="0"/>
          </a:p>
          <a:p>
            <a:pPr lvl="0">
              <a:buSzPct val="130000"/>
            </a:pPr>
            <a:endParaRPr lang="en-US" sz="300" dirty="0" smtClean="0"/>
          </a:p>
          <a:p>
            <a:pPr lvl="0">
              <a:buSzPct val="130000"/>
            </a:pPr>
            <a:r>
              <a:rPr lang="en-US" sz="930" dirty="0" smtClean="0"/>
              <a:t>Engage </a:t>
            </a:r>
            <a:r>
              <a:rPr lang="en-US" sz="930" dirty="0"/>
              <a:t>historically </a:t>
            </a:r>
            <a:r>
              <a:rPr lang="en-US" sz="930" dirty="0" smtClean="0"/>
              <a:t>underrepresented and excluded </a:t>
            </a:r>
            <a:r>
              <a:rPr lang="en-US" sz="930" dirty="0"/>
              <a:t>communities in developing new business ventures by </a:t>
            </a:r>
            <a:r>
              <a:rPr lang="en-US" sz="930" dirty="0" smtClean="0"/>
              <a:t>providing and coordinating </a:t>
            </a:r>
            <a:r>
              <a:rPr lang="en-US" sz="930" dirty="0"/>
              <a:t>technical assistance.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236784" y="2616496"/>
            <a:ext cx="2093604" cy="319711"/>
            <a:chOff x="1143000" y="381000"/>
            <a:chExt cx="1600200" cy="281376"/>
          </a:xfrm>
        </p:grpSpPr>
        <p:sp>
          <p:nvSpPr>
            <p:cNvPr id="31" name="Rounded Rectangle 30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3000" y="381000"/>
              <a:ext cx="1600200" cy="27087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Key Activities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146524" y="2955520"/>
            <a:ext cx="2187559" cy="2811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30" dirty="0" smtClean="0"/>
              <a:t>Provide industry </a:t>
            </a:r>
            <a:r>
              <a:rPr lang="en-US" sz="930" dirty="0"/>
              <a:t>roundtable events for technical assistance, cluster </a:t>
            </a:r>
            <a:r>
              <a:rPr lang="en-US" sz="930" dirty="0" smtClean="0"/>
              <a:t>networks, </a:t>
            </a:r>
            <a:r>
              <a:rPr lang="en-US" sz="930" dirty="0"/>
              <a:t>and process </a:t>
            </a:r>
            <a:r>
              <a:rPr lang="en-US" sz="930" dirty="0" smtClean="0"/>
              <a:t>development.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30" dirty="0" smtClean="0"/>
              <a:t>Offer business counseling and mentoring services intentionally inclusive of underrepresented communities.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30" dirty="0" smtClean="0"/>
              <a:t>Develop articulation </a:t>
            </a:r>
            <a:r>
              <a:rPr lang="en-US" sz="930" dirty="0"/>
              <a:t>agreements </a:t>
            </a:r>
            <a:r>
              <a:rPr lang="en-US" sz="930" dirty="0" smtClean="0"/>
              <a:t>among </a:t>
            </a:r>
            <a:r>
              <a:rPr lang="en-US" sz="930" dirty="0"/>
              <a:t>regional community and technical colleges</a:t>
            </a:r>
            <a:r>
              <a:rPr lang="en-US" sz="930" dirty="0" smtClean="0"/>
              <a:t>.</a:t>
            </a:r>
            <a:endParaRPr lang="en-US" sz="930" dirty="0"/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30" dirty="0" smtClean="0"/>
              <a:t>Introduce Bachelor of Science in </a:t>
            </a:r>
            <a:r>
              <a:rPr lang="en-US" sz="930" dirty="0"/>
              <a:t>E</a:t>
            </a:r>
            <a:r>
              <a:rPr lang="en-US" sz="930" dirty="0" smtClean="0"/>
              <a:t>ngineering </a:t>
            </a:r>
            <a:r>
              <a:rPr lang="en-US" sz="930" dirty="0"/>
              <a:t>T</a:t>
            </a:r>
            <a:r>
              <a:rPr lang="en-US" sz="930" dirty="0" smtClean="0"/>
              <a:t>echnology </a:t>
            </a:r>
            <a:r>
              <a:rPr lang="en-US" sz="930" dirty="0"/>
              <a:t>(</a:t>
            </a:r>
            <a:r>
              <a:rPr lang="en-US" sz="930" dirty="0" smtClean="0"/>
              <a:t>BSET) program </a:t>
            </a:r>
            <a:r>
              <a:rPr lang="en-US" sz="930" dirty="0"/>
              <a:t>and </a:t>
            </a:r>
            <a:r>
              <a:rPr lang="en-US" sz="930" dirty="0" smtClean="0"/>
              <a:t>increase in </a:t>
            </a:r>
            <a:r>
              <a:rPr lang="en-US" sz="930" dirty="0"/>
              <a:t>career </a:t>
            </a:r>
            <a:r>
              <a:rPr lang="en-US" sz="930" dirty="0" smtClean="0"/>
              <a:t>pathways, </a:t>
            </a:r>
            <a:r>
              <a:rPr lang="en-US" sz="930" dirty="0"/>
              <a:t>with student </a:t>
            </a:r>
            <a:r>
              <a:rPr lang="en-US" sz="930" dirty="0" smtClean="0"/>
              <a:t>recruitment.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30" dirty="0" smtClean="0"/>
              <a:t>Create bridge </a:t>
            </a:r>
            <a:r>
              <a:rPr lang="en-US" sz="930" dirty="0"/>
              <a:t>program for first-time engineering and engineering technology students</a:t>
            </a:r>
            <a:r>
              <a:rPr lang="en-US" sz="930" dirty="0" smtClean="0"/>
              <a:t>.</a:t>
            </a:r>
            <a:endParaRPr lang="en-US" sz="930" dirty="0"/>
          </a:p>
          <a:p>
            <a:pPr marL="171450" indent="-171450">
              <a:buSzPct val="130000"/>
              <a:buFont typeface="Arial" panose="020B0604020202020204" pitchFamily="34" charset="0"/>
              <a:buChar char="•"/>
            </a:pPr>
            <a:r>
              <a:rPr lang="en-US" sz="930" dirty="0" smtClean="0"/>
              <a:t>Develop </a:t>
            </a:r>
            <a:r>
              <a:rPr lang="en-US" sz="930" dirty="0"/>
              <a:t>two online composites education courses</a:t>
            </a:r>
            <a:r>
              <a:rPr lang="en-US" sz="930" dirty="0" smtClean="0"/>
              <a:t>.</a:t>
            </a:r>
            <a:endParaRPr lang="en-US" sz="930" dirty="0"/>
          </a:p>
        </p:txBody>
      </p:sp>
      <p:sp>
        <p:nvSpPr>
          <p:cNvPr id="9" name="Rounded Rectangle 8"/>
          <p:cNvSpPr/>
          <p:nvPr/>
        </p:nvSpPr>
        <p:spPr>
          <a:xfrm>
            <a:off x="6705599" y="759352"/>
            <a:ext cx="2333048" cy="45289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807688" y="685800"/>
            <a:ext cx="2286000" cy="307777"/>
            <a:chOff x="1143000" y="381000"/>
            <a:chExt cx="1600200" cy="286889"/>
          </a:xfrm>
          <a:solidFill>
            <a:schemeClr val="accent1"/>
          </a:solidFill>
        </p:grpSpPr>
        <p:sp>
          <p:nvSpPr>
            <p:cNvPr id="35" name="Rounded Rectangle 34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43000" y="381000"/>
              <a:ext cx="1600200" cy="286889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Goals and Impacts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779426" y="3581400"/>
            <a:ext cx="2290748" cy="307777"/>
            <a:chOff x="1143000" y="381000"/>
            <a:chExt cx="1600200" cy="286889"/>
          </a:xfrm>
        </p:grpSpPr>
        <p:sp>
          <p:nvSpPr>
            <p:cNvPr id="39" name="Rounded Rectangle 38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143000" y="381000"/>
              <a:ext cx="1600200" cy="286889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Challenges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650558" y="1026947"/>
            <a:ext cx="2417242" cy="257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SzPct val="127000"/>
              <a:buFont typeface="Arial" panose="020B0604020202020204" pitchFamily="34" charset="0"/>
              <a:buChar char="•"/>
            </a:pPr>
            <a:r>
              <a:rPr lang="en-US" sz="950" dirty="0" smtClean="0"/>
              <a:t>83 technical </a:t>
            </a:r>
            <a:r>
              <a:rPr lang="en-US" sz="950" dirty="0"/>
              <a:t>assistance &amp;</a:t>
            </a:r>
            <a:r>
              <a:rPr lang="en-US" sz="950" dirty="0" smtClean="0"/>
              <a:t> </a:t>
            </a:r>
            <a:r>
              <a:rPr lang="en-US" sz="950" dirty="0"/>
              <a:t>information sharing </a:t>
            </a:r>
            <a:r>
              <a:rPr lang="en-US" sz="950" dirty="0" smtClean="0"/>
              <a:t>sessions with 1,100+ innovators/ entrepreneurs</a:t>
            </a:r>
            <a:r>
              <a:rPr lang="en-US" sz="950" dirty="0"/>
              <a:t>, 713% of projected goals.</a:t>
            </a:r>
          </a:p>
          <a:p>
            <a:pPr marL="171450" lvl="0" indent="-171450">
              <a:buSzPct val="127000"/>
              <a:buFont typeface="Arial" panose="020B0604020202020204" pitchFamily="34" charset="0"/>
              <a:buChar char="•"/>
            </a:pPr>
            <a:r>
              <a:rPr lang="en-US" sz="950" dirty="0"/>
              <a:t>Contact </a:t>
            </a:r>
            <a:r>
              <a:rPr lang="en-US" sz="950" dirty="0" smtClean="0"/>
              <a:t>with 600+ </a:t>
            </a:r>
            <a:r>
              <a:rPr lang="en-US" sz="950" dirty="0"/>
              <a:t>underrepresented community innovators and </a:t>
            </a:r>
            <a:r>
              <a:rPr lang="en-US" sz="950" dirty="0" smtClean="0"/>
              <a:t>businesses, monthly.</a:t>
            </a:r>
            <a:endParaRPr lang="en-US" sz="950" dirty="0"/>
          </a:p>
          <a:p>
            <a:pPr marL="171450" lvl="0" indent="-171450">
              <a:buSzPct val="127000"/>
              <a:buFont typeface="Arial" panose="020B0604020202020204" pitchFamily="34" charset="0"/>
              <a:buChar char="•"/>
            </a:pPr>
            <a:r>
              <a:rPr lang="en-US" sz="950" dirty="0"/>
              <a:t>10 </a:t>
            </a:r>
            <a:r>
              <a:rPr lang="en-US" sz="950" dirty="0" smtClean="0"/>
              <a:t>technology development projects funded</a:t>
            </a:r>
            <a:r>
              <a:rPr lang="en-US" sz="950" dirty="0"/>
              <a:t>, </a:t>
            </a:r>
            <a:r>
              <a:rPr lang="en-US" sz="950" dirty="0" smtClean="0"/>
              <a:t>48 </a:t>
            </a:r>
            <a:r>
              <a:rPr lang="en-US" sz="950" dirty="0"/>
              <a:t>new jobs </a:t>
            </a:r>
            <a:r>
              <a:rPr lang="en-US" sz="950" dirty="0" smtClean="0"/>
              <a:t>created; </a:t>
            </a:r>
            <a:r>
              <a:rPr lang="en-US" sz="950" dirty="0"/>
              <a:t>125% and 600% </a:t>
            </a:r>
            <a:r>
              <a:rPr lang="en-US" sz="950" dirty="0" smtClean="0"/>
              <a:t>of </a:t>
            </a:r>
            <a:r>
              <a:rPr lang="en-US" sz="950" dirty="0"/>
              <a:t>projected goals respectively.</a:t>
            </a:r>
          </a:p>
          <a:p>
            <a:pPr marL="171450" lvl="0" indent="-171450">
              <a:buSzPct val="127000"/>
              <a:buFont typeface="Arial" panose="020B0604020202020204" pitchFamily="34" charset="0"/>
              <a:buChar char="•"/>
            </a:pPr>
            <a:r>
              <a:rPr lang="en-US" sz="950" dirty="0" smtClean="0"/>
              <a:t>76 </a:t>
            </a:r>
            <a:r>
              <a:rPr lang="en-US" sz="950" dirty="0"/>
              <a:t>first-time engineering/engineering technology students </a:t>
            </a:r>
            <a:r>
              <a:rPr lang="en-US" sz="950" dirty="0" smtClean="0"/>
              <a:t>completed </a:t>
            </a:r>
            <a:r>
              <a:rPr lang="en-US" sz="950" dirty="0"/>
              <a:t>the </a:t>
            </a:r>
            <a:r>
              <a:rPr lang="en-US" sz="950" dirty="0" smtClean="0"/>
              <a:t>bridge program; 55 students are registered </a:t>
            </a:r>
            <a:r>
              <a:rPr lang="en-US" sz="950" dirty="0"/>
              <a:t>for Fall </a:t>
            </a:r>
            <a:r>
              <a:rPr lang="en-US" sz="950" dirty="0" smtClean="0"/>
              <a:t>2014.</a:t>
            </a:r>
            <a:endParaRPr lang="en-US" sz="950" dirty="0"/>
          </a:p>
          <a:p>
            <a:pPr marL="171450" lvl="0" indent="-171450">
              <a:buSzPct val="127000"/>
              <a:buFont typeface="Arial" panose="020B0604020202020204" pitchFamily="34" charset="0"/>
              <a:buChar char="•"/>
            </a:pPr>
            <a:r>
              <a:rPr lang="en-US" sz="950" dirty="0"/>
              <a:t>57 students </a:t>
            </a:r>
            <a:r>
              <a:rPr lang="en-US" sz="950" dirty="0" smtClean="0"/>
              <a:t>enrolled </a:t>
            </a:r>
            <a:r>
              <a:rPr lang="en-US" sz="950" dirty="0"/>
              <a:t>in </a:t>
            </a:r>
            <a:r>
              <a:rPr lang="en-US" sz="950" dirty="0" smtClean="0"/>
              <a:t>the BSET program.</a:t>
            </a:r>
            <a:endParaRPr lang="en-US" sz="950" dirty="0"/>
          </a:p>
          <a:p>
            <a:pPr marL="171450" lvl="0" indent="-171450">
              <a:buSzPct val="127000"/>
              <a:buFont typeface="Arial" panose="020B0604020202020204" pitchFamily="34" charset="0"/>
              <a:buChar char="•"/>
            </a:pPr>
            <a:r>
              <a:rPr lang="en-US" sz="950" dirty="0"/>
              <a:t>O</a:t>
            </a:r>
            <a:r>
              <a:rPr lang="en-US" sz="950" dirty="0" smtClean="0"/>
              <a:t>nline </a:t>
            </a:r>
            <a:r>
              <a:rPr lang="en-US" sz="950" dirty="0"/>
              <a:t>B</a:t>
            </a:r>
            <a:r>
              <a:rPr lang="en-US" sz="950" dirty="0" smtClean="0"/>
              <a:t>asic </a:t>
            </a:r>
            <a:r>
              <a:rPr lang="en-US" sz="950" dirty="0"/>
              <a:t>composites </a:t>
            </a:r>
            <a:r>
              <a:rPr lang="en-US" sz="950" dirty="0" smtClean="0"/>
              <a:t>course </a:t>
            </a:r>
            <a:r>
              <a:rPr lang="en-US" sz="950" dirty="0"/>
              <a:t>launched August </a:t>
            </a:r>
            <a:r>
              <a:rPr lang="en-US" sz="950" dirty="0" smtClean="0"/>
              <a:t>2013 and Advanced course to be piloted in Fall 2014.</a:t>
            </a:r>
            <a:endParaRPr lang="en-US" sz="950" dirty="0"/>
          </a:p>
        </p:txBody>
      </p:sp>
      <p:sp>
        <p:nvSpPr>
          <p:cNvPr id="45" name="TextBox 44"/>
          <p:cNvSpPr txBox="1"/>
          <p:nvPr/>
        </p:nvSpPr>
        <p:spPr>
          <a:xfrm>
            <a:off x="6781800" y="3962400"/>
            <a:ext cx="232175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30000"/>
            </a:pPr>
            <a:r>
              <a:rPr lang="en-US" sz="950" dirty="0"/>
              <a:t>Delayed economic recovery of general aviation industry</a:t>
            </a:r>
            <a:r>
              <a:rPr lang="en-US" sz="950" dirty="0" smtClean="0"/>
              <a:t>.</a:t>
            </a:r>
          </a:p>
          <a:p>
            <a:pPr>
              <a:buSzPct val="130000"/>
            </a:pPr>
            <a:endParaRPr lang="en-US" sz="300" dirty="0" smtClean="0"/>
          </a:p>
          <a:p>
            <a:pPr>
              <a:buSzPct val="130000"/>
            </a:pPr>
            <a:endParaRPr lang="en-US" sz="300" dirty="0"/>
          </a:p>
          <a:p>
            <a:pPr>
              <a:buSzPct val="130000"/>
            </a:pPr>
            <a:r>
              <a:rPr lang="en-US" sz="950" dirty="0"/>
              <a:t>Interest in HUBZone certification by regional firms is very </a:t>
            </a:r>
            <a:r>
              <a:rPr lang="en-US" sz="950" dirty="0" smtClean="0"/>
              <a:t>limited, </a:t>
            </a:r>
            <a:r>
              <a:rPr lang="en-US" sz="950" dirty="0"/>
              <a:t>and qualifying geography for certification in </a:t>
            </a:r>
            <a:r>
              <a:rPr lang="en-US" sz="950" dirty="0" smtClean="0"/>
              <a:t>the </a:t>
            </a:r>
            <a:r>
              <a:rPr lang="en-US" sz="950" dirty="0"/>
              <a:t>region is also limited.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04834" y="5288340"/>
            <a:ext cx="2430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latin typeface="Gill Sans MT" panose="020B0502020104020203" pitchFamily="34" charset="0"/>
              </a:rPr>
              <a:t>Contact Information</a:t>
            </a:r>
          </a:p>
          <a:p>
            <a:pPr algn="ctr"/>
            <a:endParaRPr lang="en-US" sz="5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850" b="1" i="1" dirty="0" smtClean="0">
                <a:solidFill>
                  <a:schemeClr val="bg1">
                    <a:lumMod val="95000"/>
                  </a:schemeClr>
                </a:solidFill>
              </a:rPr>
              <a:t>Center </a:t>
            </a:r>
            <a:r>
              <a:rPr lang="en-US" sz="850" b="1" i="1" dirty="0">
                <a:solidFill>
                  <a:schemeClr val="bg1">
                    <a:lumMod val="95000"/>
                  </a:schemeClr>
                </a:solidFill>
              </a:rPr>
              <a:t>for Innovation and Enterprise Engagement</a:t>
            </a:r>
            <a:endParaRPr lang="en-US" sz="85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850" b="1" i="1" dirty="0" smtClean="0">
                <a:solidFill>
                  <a:schemeClr val="bg1">
                    <a:lumMod val="95000"/>
                  </a:schemeClr>
                </a:solidFill>
              </a:rPr>
              <a:t>1845 </a:t>
            </a:r>
            <a:r>
              <a:rPr lang="en-US" sz="850" b="1" i="1" dirty="0">
                <a:solidFill>
                  <a:schemeClr val="bg1">
                    <a:lumMod val="95000"/>
                  </a:schemeClr>
                </a:solidFill>
              </a:rPr>
              <a:t>Fairmount Street, Wichita KS, 67260-0129</a:t>
            </a:r>
            <a:endParaRPr lang="en-US" sz="85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900" b="1" i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innovation@wichita.edu</a:t>
            </a:r>
            <a:endParaRPr lang="en-US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5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500" dirty="0">
                <a:solidFill>
                  <a:schemeClr val="bg1">
                    <a:lumMod val="95000"/>
                  </a:schemeClr>
                </a:solidFill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850" dirty="0" smtClean="0">
                <a:solidFill>
                  <a:schemeClr val="bg1">
                    <a:lumMod val="95000"/>
                  </a:schemeClr>
                </a:solidFill>
              </a:rPr>
              <a:t>Debra Franklin, Director of Business Development, </a:t>
            </a:r>
            <a:r>
              <a:rPr lang="en-US" sz="850" i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debra.franklin@wichita.edu</a:t>
            </a:r>
          </a:p>
          <a:p>
            <a:endParaRPr lang="en-US" sz="5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850" dirty="0">
                <a:solidFill>
                  <a:schemeClr val="bg1">
                    <a:lumMod val="95000"/>
                  </a:schemeClr>
                </a:solidFill>
              </a:rPr>
              <a:t>Sherry Gegen, Business and Industry Liaison, </a:t>
            </a:r>
            <a:r>
              <a:rPr lang="en-US" sz="850" i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sherry.gegen@wichita.edu</a:t>
            </a:r>
            <a:r>
              <a:rPr lang="en-US" sz="85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7400"/>
            <a:ext cx="1790874" cy="1470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48" name="Group 47"/>
          <p:cNvGrpSpPr/>
          <p:nvPr/>
        </p:nvGrpSpPr>
        <p:grpSpPr>
          <a:xfrm>
            <a:off x="4490997" y="2130623"/>
            <a:ext cx="2158484" cy="307777"/>
            <a:chOff x="1143000" y="381000"/>
            <a:chExt cx="1600200" cy="286889"/>
          </a:xfrm>
        </p:grpSpPr>
        <p:sp>
          <p:nvSpPr>
            <p:cNvPr id="49" name="Rounded Rectangle 48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43000" y="381000"/>
              <a:ext cx="1600200" cy="286889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Outcomes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357219" y="2517541"/>
            <a:ext cx="2186553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80" dirty="0"/>
              <a:t>Increased collaboration among </a:t>
            </a:r>
            <a:r>
              <a:rPr lang="en-US" sz="980" dirty="0" smtClean="0"/>
              <a:t>community </a:t>
            </a:r>
            <a:r>
              <a:rPr lang="en-US" sz="980" dirty="0"/>
              <a:t>and technical colleges</a:t>
            </a:r>
            <a:r>
              <a:rPr lang="en-US" sz="980" dirty="0" smtClean="0"/>
              <a:t>.</a:t>
            </a:r>
            <a:endParaRPr lang="en-US" sz="980" dirty="0"/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80" dirty="0"/>
              <a:t>Cluster </a:t>
            </a:r>
            <a:r>
              <a:rPr lang="en-US" sz="980" dirty="0" smtClean="0"/>
              <a:t>networking, </a:t>
            </a:r>
            <a:r>
              <a:rPr lang="en-US" sz="980" dirty="0"/>
              <a:t>resulting in integrated partnerships between </a:t>
            </a:r>
            <a:r>
              <a:rPr lang="en-US" sz="980" dirty="0" smtClean="0"/>
              <a:t>participants.</a:t>
            </a:r>
            <a:endParaRPr lang="en-US" sz="980" dirty="0"/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80" dirty="0"/>
              <a:t>Movement of an innovation technology along the research-to-commercialization </a:t>
            </a:r>
            <a:r>
              <a:rPr lang="en-US" sz="980" dirty="0" smtClean="0"/>
              <a:t>continuum.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80" dirty="0" smtClean="0"/>
              <a:t>Expanded workforce development capacity and opportunities for new and experienced engineering and technical workers.</a:t>
            </a:r>
            <a:endParaRPr lang="en-US" sz="980" dirty="0"/>
          </a:p>
        </p:txBody>
      </p:sp>
      <p:grpSp>
        <p:nvGrpSpPr>
          <p:cNvPr id="47" name="Group 46"/>
          <p:cNvGrpSpPr/>
          <p:nvPr/>
        </p:nvGrpSpPr>
        <p:grpSpPr>
          <a:xfrm>
            <a:off x="4457612" y="4495800"/>
            <a:ext cx="2181679" cy="307777"/>
            <a:chOff x="1143000" y="381000"/>
            <a:chExt cx="1600200" cy="286889"/>
          </a:xfrm>
        </p:grpSpPr>
        <p:sp>
          <p:nvSpPr>
            <p:cNvPr id="55" name="Rounded Rectangle 54"/>
            <p:cNvSpPr/>
            <p:nvPr/>
          </p:nvSpPr>
          <p:spPr>
            <a:xfrm>
              <a:off x="1143000" y="407400"/>
              <a:ext cx="1600200" cy="25497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43000" y="381000"/>
              <a:ext cx="1600200" cy="286889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Gill Sans MT" panose="020B0502020104020203" pitchFamily="34" charset="0"/>
                  <a:ea typeface="Segoe UI" pitchFamily="34" charset="0"/>
                  <a:cs typeface="Segoe UI" pitchFamily="34" charset="0"/>
                </a:rPr>
                <a:t>Continuity Plan</a:t>
              </a:r>
              <a:endParaRPr lang="en-US" sz="1400" b="1" dirty="0">
                <a:latin typeface="Gill Sans MT" panose="020B0502020104020203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383075" y="4876800"/>
            <a:ext cx="2192829" cy="170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50" dirty="0"/>
              <a:t>Ongoing technical assistance to industry partners.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50" dirty="0" smtClean="0"/>
              <a:t>Pursuit of additional </a:t>
            </a:r>
            <a:r>
              <a:rPr lang="en-US" sz="950" dirty="0"/>
              <a:t>funding streams.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50" dirty="0"/>
              <a:t>Ongoing development of </a:t>
            </a:r>
            <a:r>
              <a:rPr lang="en-US" sz="950" dirty="0" smtClean="0"/>
              <a:t>articulation </a:t>
            </a:r>
            <a:r>
              <a:rPr lang="en-US" sz="950" dirty="0"/>
              <a:t>agreements.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50" dirty="0" smtClean="0"/>
              <a:t>Continued </a:t>
            </a:r>
            <a:r>
              <a:rPr lang="en-US" sz="950" dirty="0"/>
              <a:t>job creation and retention </a:t>
            </a:r>
            <a:r>
              <a:rPr lang="en-US" sz="950" dirty="0" smtClean="0"/>
              <a:t>efforts with </a:t>
            </a:r>
            <a:r>
              <a:rPr lang="en-US" sz="950" dirty="0"/>
              <a:t>industry partners.</a:t>
            </a:r>
          </a:p>
          <a:p>
            <a:pPr marL="171450" lvl="0" indent="-171450">
              <a:buSzPct val="130000"/>
              <a:buFont typeface="Arial" panose="020B0604020202020204" pitchFamily="34" charset="0"/>
              <a:buChar char="•"/>
            </a:pPr>
            <a:r>
              <a:rPr lang="en-US" sz="950" dirty="0" smtClean="0"/>
              <a:t>Collaboration on an Innovation </a:t>
            </a:r>
            <a:r>
              <a:rPr lang="en-US" sz="950" dirty="0"/>
              <a:t>Campus for increased industry partner collaboration and cluster networking</a:t>
            </a:r>
            <a:r>
              <a:rPr lang="en-US" sz="950" dirty="0" smtClean="0"/>
              <a:t>.</a:t>
            </a:r>
            <a:endParaRPr lang="en-US" sz="950" dirty="0"/>
          </a:p>
        </p:txBody>
      </p:sp>
      <p:pic>
        <p:nvPicPr>
          <p:cNvPr id="52" name="Picture 5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26" y="4343400"/>
            <a:ext cx="1714674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2362200" cy="5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1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442</Words>
  <Application>Microsoft Office PowerPoint</Application>
  <PresentationFormat>On-screen Show (4:3)</PresentationFormat>
  <Paragraphs>81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ruth</cp:lastModifiedBy>
  <cp:revision>57</cp:revision>
  <dcterms:created xsi:type="dcterms:W3CDTF">2014-05-23T19:17:36Z</dcterms:created>
  <dcterms:modified xsi:type="dcterms:W3CDTF">2014-06-03T16:02:37Z</dcterms:modified>
</cp:coreProperties>
</file>