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2569" autoAdjust="0"/>
    <p:restoredTop sz="99827" autoAdjust="0"/>
  </p:normalViewPr>
  <p:slideViewPr>
    <p:cSldViewPr>
      <p:cViewPr>
        <p:scale>
          <a:sx n="24" d="100"/>
          <a:sy n="24" d="100"/>
        </p:scale>
        <p:origin x="-186" y="30"/>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2" tIns="46583" rIns="93162" bIns="46583"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2" tIns="46583" rIns="93162" bIns="46583" rtlCol="0"/>
          <a:lstStyle>
            <a:lvl1pPr algn="r">
              <a:defRPr sz="1200"/>
            </a:lvl1pPr>
          </a:lstStyle>
          <a:p>
            <a:fld id="{E53A647F-8686-40CF-A747-DA5F927FD886}" type="datetimeFigureOut">
              <a:rPr lang="en-US" smtClean="0"/>
              <a:t>6/3/2014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2" tIns="46583" rIns="93162" bIns="46583"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2" tIns="46583" rIns="93162" bIns="4658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2" tIns="46583" rIns="93162" bIns="46583"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2" tIns="46583" rIns="93162" bIns="46583" rtlCol="0" anchor="b"/>
          <a:lstStyle>
            <a:lvl1pPr algn="r">
              <a:defRPr sz="1200"/>
            </a:lvl1pPr>
          </a:lstStyle>
          <a:p>
            <a:fld id="{5B4EC907-F0DA-44E2-9251-CE68812FB8DA}" type="slidenum">
              <a:rPr lang="en-US" smtClean="0"/>
              <a:t>‹#›</a:t>
            </a:fld>
            <a:endParaRPr lang="en-US"/>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t>1</a:t>
            </a:fld>
            <a:endParaRPr lang="en-US"/>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2"/>
            <a:ext cx="30723840" cy="8412481"/>
          </a:xfrm>
        </p:spPr>
        <p:txBody>
          <a:bodyPr/>
          <a:lstStyle>
            <a:lvl1pPr marL="0" indent="0" algn="ctr">
              <a:buNone/>
              <a:defRPr>
                <a:solidFill>
                  <a:schemeClr val="tx1">
                    <a:tint val="75000"/>
                  </a:schemeClr>
                </a:solidFill>
              </a:defRPr>
            </a:lvl1pPr>
            <a:lvl2pPr marL="1467383" indent="0" algn="ctr">
              <a:buNone/>
              <a:defRPr>
                <a:solidFill>
                  <a:schemeClr val="tx1">
                    <a:tint val="75000"/>
                  </a:schemeClr>
                </a:solidFill>
              </a:defRPr>
            </a:lvl2pPr>
            <a:lvl3pPr marL="2934767" indent="0" algn="ctr">
              <a:buNone/>
              <a:defRPr>
                <a:solidFill>
                  <a:schemeClr val="tx1">
                    <a:tint val="75000"/>
                  </a:schemeClr>
                </a:solidFill>
              </a:defRPr>
            </a:lvl3pPr>
            <a:lvl4pPr marL="4402150" indent="0" algn="ctr">
              <a:buNone/>
              <a:defRPr>
                <a:solidFill>
                  <a:schemeClr val="tx1">
                    <a:tint val="75000"/>
                  </a:schemeClr>
                </a:solidFill>
              </a:defRPr>
            </a:lvl4pPr>
            <a:lvl5pPr marL="5869534" indent="0" algn="ctr">
              <a:buNone/>
              <a:defRPr>
                <a:solidFill>
                  <a:schemeClr val="tx1">
                    <a:tint val="75000"/>
                  </a:schemeClr>
                </a:solidFill>
              </a:defRPr>
            </a:lvl5pPr>
            <a:lvl6pPr marL="7336917" indent="0" algn="ctr">
              <a:buNone/>
              <a:defRPr>
                <a:solidFill>
                  <a:schemeClr val="tx1">
                    <a:tint val="75000"/>
                  </a:schemeClr>
                </a:solidFill>
              </a:defRPr>
            </a:lvl6pPr>
            <a:lvl7pPr marL="8804300" indent="0" algn="ctr">
              <a:buNone/>
              <a:defRPr>
                <a:solidFill>
                  <a:schemeClr val="tx1">
                    <a:tint val="75000"/>
                  </a:schemeClr>
                </a:solidFill>
              </a:defRPr>
            </a:lvl7pPr>
            <a:lvl8pPr marL="10271684" indent="0" algn="ctr">
              <a:buNone/>
              <a:defRPr>
                <a:solidFill>
                  <a:schemeClr val="tx1">
                    <a:tint val="75000"/>
                  </a:schemeClr>
                </a:solidFill>
              </a:defRPr>
            </a:lvl8pPr>
            <a:lvl9pPr marL="1173906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25815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6756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1432563"/>
            <a:ext cx="47404018" cy="305866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1432563"/>
            <a:ext cx="141480542" cy="305866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7171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2976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59"/>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7"/>
            <a:ext cx="37307520" cy="7200898"/>
          </a:xfrm>
        </p:spPr>
        <p:txBody>
          <a:bodyPr anchor="b"/>
          <a:lstStyle>
            <a:lvl1pPr marL="0" indent="0">
              <a:buNone/>
              <a:defRPr sz="6400">
                <a:solidFill>
                  <a:schemeClr val="tx1">
                    <a:tint val="75000"/>
                  </a:schemeClr>
                </a:solidFill>
              </a:defRPr>
            </a:lvl1pPr>
            <a:lvl2pPr marL="1467383" indent="0">
              <a:buNone/>
              <a:defRPr sz="5800">
                <a:solidFill>
                  <a:schemeClr val="tx1">
                    <a:tint val="75000"/>
                  </a:schemeClr>
                </a:solidFill>
              </a:defRPr>
            </a:lvl2pPr>
            <a:lvl3pPr marL="2934767" indent="0">
              <a:buNone/>
              <a:defRPr sz="5100">
                <a:solidFill>
                  <a:schemeClr val="tx1">
                    <a:tint val="75000"/>
                  </a:schemeClr>
                </a:solidFill>
              </a:defRPr>
            </a:lvl3pPr>
            <a:lvl4pPr marL="4402150" indent="0">
              <a:buNone/>
              <a:defRPr sz="4500">
                <a:solidFill>
                  <a:schemeClr val="tx1">
                    <a:tint val="75000"/>
                  </a:schemeClr>
                </a:solidFill>
              </a:defRPr>
            </a:lvl4pPr>
            <a:lvl5pPr marL="5869534" indent="0">
              <a:buNone/>
              <a:defRPr sz="4500">
                <a:solidFill>
                  <a:schemeClr val="tx1">
                    <a:tint val="75000"/>
                  </a:schemeClr>
                </a:solidFill>
              </a:defRPr>
            </a:lvl5pPr>
            <a:lvl6pPr marL="7336917" indent="0">
              <a:buNone/>
              <a:defRPr sz="4500">
                <a:solidFill>
                  <a:schemeClr val="tx1">
                    <a:tint val="75000"/>
                  </a:schemeClr>
                </a:solidFill>
              </a:defRPr>
            </a:lvl6pPr>
            <a:lvl7pPr marL="8804300" indent="0">
              <a:buNone/>
              <a:defRPr sz="4500">
                <a:solidFill>
                  <a:schemeClr val="tx1">
                    <a:tint val="75000"/>
                  </a:schemeClr>
                </a:solidFill>
              </a:defRPr>
            </a:lvl7pPr>
            <a:lvl8pPr marL="10271684" indent="0">
              <a:buNone/>
              <a:defRPr sz="4500">
                <a:solidFill>
                  <a:schemeClr val="tx1">
                    <a:tint val="75000"/>
                  </a:schemeClr>
                </a:solidFill>
              </a:defRPr>
            </a:lvl8pPr>
            <a:lvl9pPr marL="1173906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55077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7003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1"/>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2194560" y="10439399"/>
            <a:ext cx="19392902"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0"/>
            <a:ext cx="19400520"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22296122" y="10439399"/>
            <a:ext cx="19400520"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t>6/3/2014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402421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23AE88-432D-4B0A-92C6-478786C8B21C}" type="datetimeFigureOut">
              <a:rPr lang="en-US" smtClean="0"/>
              <a:t>6/3/2014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25564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3AE88-432D-4B0A-92C6-478786C8B21C}" type="datetimeFigureOut">
              <a:rPr lang="en-US" smtClean="0"/>
              <a:t>6/3/2014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26127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1"/>
            <a:ext cx="14439902" cy="5577839"/>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4"/>
          </a:xfrm>
        </p:spPr>
        <p:txBody>
          <a:bodyPr/>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2"/>
            <a:ext cx="14439902" cy="22517101"/>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88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2"/>
            <a:ext cx="26334720" cy="2720344"/>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0300"/>
            </a:lvl1pPr>
            <a:lvl2pPr marL="1467383" indent="0">
              <a:buNone/>
              <a:defRPr sz="9000"/>
            </a:lvl2pPr>
            <a:lvl3pPr marL="2934767" indent="0">
              <a:buNone/>
              <a:defRPr sz="7700"/>
            </a:lvl3pPr>
            <a:lvl4pPr marL="4402150" indent="0">
              <a:buNone/>
              <a:defRPr sz="6400"/>
            </a:lvl4pPr>
            <a:lvl5pPr marL="5869534" indent="0">
              <a:buNone/>
              <a:defRPr sz="6400"/>
            </a:lvl5pPr>
            <a:lvl6pPr marL="7336917" indent="0">
              <a:buNone/>
              <a:defRPr sz="6400"/>
            </a:lvl6pPr>
            <a:lvl7pPr marL="8804300" indent="0">
              <a:buNone/>
              <a:defRPr sz="6400"/>
            </a:lvl7pPr>
            <a:lvl8pPr marL="10271684" indent="0">
              <a:buNone/>
              <a:defRPr sz="6400"/>
            </a:lvl8pPr>
            <a:lvl9pPr marL="11739067" indent="0">
              <a:buNone/>
              <a:defRPr sz="6400"/>
            </a:lvl9pPr>
          </a:lstStyle>
          <a:p>
            <a:r>
              <a:rPr lang="en-US" smtClean="0"/>
              <a:t>Click icon to add picture</a:t>
            </a:r>
            <a:endParaRPr lang="en-US"/>
          </a:p>
        </p:txBody>
      </p:sp>
      <p:sp>
        <p:nvSpPr>
          <p:cNvPr id="4" name="Text Placeholder 3"/>
          <p:cNvSpPr>
            <a:spLocks noGrp="1"/>
          </p:cNvSpPr>
          <p:nvPr>
            <p:ph type="body" sz="half" idx="2"/>
          </p:nvPr>
        </p:nvSpPr>
        <p:spPr>
          <a:xfrm>
            <a:off x="8602982" y="25763226"/>
            <a:ext cx="26334720" cy="3863336"/>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5998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5486400"/>
          </a:xfrm>
          <a:prstGeom prst="rect">
            <a:avLst/>
          </a:prstGeom>
        </p:spPr>
        <p:txBody>
          <a:bodyPr vert="horz" lIns="293477" tIns="146738" rIns="293477" bIns="1467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293477" tIns="146738" rIns="293477" bIns="1467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2"/>
          </a:xfrm>
          <a:prstGeom prst="rect">
            <a:avLst/>
          </a:prstGeom>
        </p:spPr>
        <p:txBody>
          <a:bodyPr vert="horz" lIns="293477" tIns="146738" rIns="293477" bIns="146738" rtlCol="0" anchor="ctr"/>
          <a:lstStyle>
            <a:lvl1pPr algn="l">
              <a:defRPr sz="3900">
                <a:solidFill>
                  <a:schemeClr val="tx1">
                    <a:tint val="75000"/>
                  </a:schemeClr>
                </a:solidFill>
              </a:defRPr>
            </a:lvl1pPr>
          </a:lstStyle>
          <a:p>
            <a:fld id="{6623AE88-432D-4B0A-92C6-478786C8B21C}" type="datetimeFigureOut">
              <a:rPr lang="en-US" smtClean="0"/>
              <a:t>6/3/2014</a:t>
            </a:fld>
            <a:endParaRPr lang="en-US"/>
          </a:p>
        </p:txBody>
      </p:sp>
      <p:sp>
        <p:nvSpPr>
          <p:cNvPr id="5" name="Footer Placeholder 4"/>
          <p:cNvSpPr>
            <a:spLocks noGrp="1"/>
          </p:cNvSpPr>
          <p:nvPr>
            <p:ph type="ftr" sz="quarter" idx="3"/>
          </p:nvPr>
        </p:nvSpPr>
        <p:spPr>
          <a:xfrm>
            <a:off x="14996160" y="30510483"/>
            <a:ext cx="13898880" cy="1752602"/>
          </a:xfrm>
          <a:prstGeom prst="rect">
            <a:avLst/>
          </a:prstGeom>
        </p:spPr>
        <p:txBody>
          <a:bodyPr vert="horz" lIns="293477" tIns="146738" rIns="293477" bIns="146738" rtlCol="0" anchor="ctr"/>
          <a:lstStyle>
            <a:lvl1pPr algn="ctr">
              <a:defRPr sz="3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2"/>
          </a:xfrm>
          <a:prstGeom prst="rect">
            <a:avLst/>
          </a:prstGeom>
        </p:spPr>
        <p:txBody>
          <a:bodyPr vert="horz" lIns="293477" tIns="146738" rIns="293477" bIns="146738" rtlCol="0" anchor="ctr"/>
          <a:lstStyle>
            <a:lvl1pPr algn="r">
              <a:defRPr sz="3900">
                <a:solidFill>
                  <a:schemeClr val="tx1">
                    <a:tint val="75000"/>
                  </a:schemeClr>
                </a:solidFill>
              </a:defRPr>
            </a:lvl1pPr>
          </a:lstStyle>
          <a:p>
            <a:fld id="{9EFB75DC-937A-4584-9001-1CE1513DCE75}" type="slidenum">
              <a:rPr lang="en-US" smtClean="0"/>
              <a:t>‹#›</a:t>
            </a:fld>
            <a:endParaRPr lang="en-US"/>
          </a:p>
        </p:txBody>
      </p:sp>
    </p:spTree>
    <p:extLst>
      <p:ext uri="{BB962C8B-B14F-4D97-AF65-F5344CB8AC3E}">
        <p14:creationId xmlns:p14="http://schemas.microsoft.com/office/powerpoint/2010/main" val="2180519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34767" rtl="0" eaLnBrk="1" latinLnBrk="0" hangingPunct="1">
        <a:spcBef>
          <a:spcPct val="0"/>
        </a:spcBef>
        <a:buNone/>
        <a:defRPr sz="14100" kern="1200">
          <a:solidFill>
            <a:schemeClr val="tx1"/>
          </a:solidFill>
          <a:latin typeface="+mj-lt"/>
          <a:ea typeface="+mj-ea"/>
          <a:cs typeface="+mj-cs"/>
        </a:defRPr>
      </a:lvl1pPr>
    </p:titleStyle>
    <p:body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mailto:vogier@marc.org" TargetMode="External"/><Relationship Id="rId7"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marc.org/Data-Economy/pdf/KCAcceleratorFinalNarrative.aspx" TargetMode="External"/><Relationship Id="rId11" Type="http://schemas.openxmlformats.org/officeDocument/2006/relationships/image" Target="../media/image5.jpg"/><Relationship Id="rId5" Type="http://schemas.openxmlformats.org/officeDocument/2006/relationships/hyperlink" Target="mailto:cmcqueen@feckc.org" TargetMode="External"/><Relationship Id="rId10" Type="http://schemas.openxmlformats.org/officeDocument/2006/relationships/image" Target="../media/image4.jpeg"/><Relationship Id="rId4" Type="http://schemas.openxmlformats.org/officeDocument/2006/relationships/hyperlink" Target="mailto:meyerm@umkc.edu" TargetMode="External"/><Relationship Id="rId9"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4" name="Rectangle 3"/>
          <p:cNvSpPr/>
          <p:nvPr/>
        </p:nvSpPr>
        <p:spPr>
          <a:xfrm>
            <a:off x="0" y="-124113"/>
            <a:ext cx="43891200" cy="5120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a:p>
        </p:txBody>
      </p:sp>
      <p:sp>
        <p:nvSpPr>
          <p:cNvPr id="5" name="Rounded Rectangle 4"/>
          <p:cNvSpPr/>
          <p:nvPr/>
        </p:nvSpPr>
        <p:spPr>
          <a:xfrm>
            <a:off x="714636" y="5486400"/>
            <a:ext cx="10235006" cy="27074266"/>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9" name="Rounded Rectangle 8"/>
          <p:cNvSpPr/>
          <p:nvPr/>
        </p:nvSpPr>
        <p:spPr>
          <a:xfrm>
            <a:off x="11506200" y="5486400"/>
            <a:ext cx="10219765" cy="27074265"/>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0" name="Rounded Rectangle 9"/>
          <p:cNvSpPr/>
          <p:nvPr/>
        </p:nvSpPr>
        <p:spPr>
          <a:xfrm>
            <a:off x="22250399" y="5486400"/>
            <a:ext cx="10302240" cy="27074266"/>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1" name="Rounded Rectangle 10"/>
          <p:cNvSpPr/>
          <p:nvPr/>
        </p:nvSpPr>
        <p:spPr>
          <a:xfrm>
            <a:off x="32857818" y="5486400"/>
            <a:ext cx="10165080" cy="27074265"/>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r>
              <a:rPr lang="en-US" dirty="0" smtClean="0"/>
              <a:t> </a:t>
            </a:r>
            <a:endParaRPr lang="en-US" dirty="0"/>
          </a:p>
        </p:txBody>
      </p:sp>
      <p:sp>
        <p:nvSpPr>
          <p:cNvPr id="20" name="TextBox 19"/>
          <p:cNvSpPr txBox="1"/>
          <p:nvPr/>
        </p:nvSpPr>
        <p:spPr>
          <a:xfrm>
            <a:off x="6528546" y="506934"/>
            <a:ext cx="30580854" cy="1527448"/>
          </a:xfrm>
          <a:prstGeom prst="rect">
            <a:avLst/>
          </a:prstGeom>
          <a:noFill/>
        </p:spPr>
        <p:txBody>
          <a:bodyPr wrap="square" lIns="293477" tIns="146738" rIns="293477" bIns="146738" rtlCol="0">
            <a:spAutoFit/>
          </a:bodyPr>
          <a:lstStyle/>
          <a:p>
            <a:pPr algn="ctr"/>
            <a:r>
              <a:rPr lang="en-US" sz="8000" dirty="0" smtClean="0">
                <a:solidFill>
                  <a:schemeClr val="bg1"/>
                </a:solidFill>
                <a:latin typeface="Rockwell Extra Bold" pitchFamily="18" charset="0"/>
              </a:rPr>
              <a:t>Jobs Accelerator Innovations Challenge</a:t>
            </a:r>
          </a:p>
        </p:txBody>
      </p:sp>
      <p:sp>
        <p:nvSpPr>
          <p:cNvPr id="25" name="TextBox 24"/>
          <p:cNvSpPr txBox="1"/>
          <p:nvPr/>
        </p:nvSpPr>
        <p:spPr>
          <a:xfrm>
            <a:off x="9906000" y="2079366"/>
            <a:ext cx="23698200" cy="1296616"/>
          </a:xfrm>
          <a:prstGeom prst="rect">
            <a:avLst/>
          </a:prstGeom>
          <a:noFill/>
        </p:spPr>
        <p:txBody>
          <a:bodyPr wrap="square" lIns="293477" tIns="146738" rIns="293477" bIns="146738" rtlCol="0">
            <a:spAutoFit/>
          </a:bodyPr>
          <a:lstStyle/>
          <a:p>
            <a:pPr algn="ctr"/>
            <a:r>
              <a:rPr lang="en-US" sz="6500" dirty="0" smtClean="0">
                <a:solidFill>
                  <a:schemeClr val="bg1"/>
                </a:solidFill>
                <a:latin typeface="Rockwell" pitchFamily="18" charset="0"/>
              </a:rPr>
              <a:t>Greater Kansas City Advanced Manufacturing and Logistics</a:t>
            </a:r>
          </a:p>
        </p:txBody>
      </p:sp>
      <p:sp>
        <p:nvSpPr>
          <p:cNvPr id="26" name="TextBox 25"/>
          <p:cNvSpPr txBox="1"/>
          <p:nvPr/>
        </p:nvSpPr>
        <p:spPr>
          <a:xfrm>
            <a:off x="14424543" y="3440846"/>
            <a:ext cx="14683857" cy="1142728"/>
          </a:xfrm>
          <a:prstGeom prst="rect">
            <a:avLst/>
          </a:prstGeom>
          <a:noFill/>
        </p:spPr>
        <p:txBody>
          <a:bodyPr wrap="square" lIns="293477" tIns="146738" rIns="293477" bIns="146738" rtlCol="0">
            <a:spAutoFit/>
          </a:bodyPr>
          <a:lstStyle/>
          <a:p>
            <a:pPr algn="ctr"/>
            <a:r>
              <a:rPr lang="en-US" sz="5500" dirty="0" smtClean="0">
                <a:solidFill>
                  <a:schemeClr val="bg1"/>
                </a:solidFill>
                <a:latin typeface="Rockwell" pitchFamily="18" charset="0"/>
              </a:rPr>
              <a:t>Sectors Partnership (EDA, ETA, SBA)</a:t>
            </a:r>
          </a:p>
        </p:txBody>
      </p:sp>
      <p:sp>
        <p:nvSpPr>
          <p:cNvPr id="36" name="Text Placeholder 15"/>
          <p:cNvSpPr txBox="1">
            <a:spLocks/>
          </p:cNvSpPr>
          <p:nvPr/>
        </p:nvSpPr>
        <p:spPr>
          <a:xfrm>
            <a:off x="22936200" y="27203400"/>
            <a:ext cx="9372601" cy="5044092"/>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lgn="ctr">
              <a:buNone/>
            </a:pPr>
            <a:r>
              <a:rPr lang="en-US" sz="4000" b="1" dirty="0">
                <a:solidFill>
                  <a:srgbClr val="C00000"/>
                </a:solidFill>
                <a:latin typeface="Arial Rounded MT Bold" pitchFamily="34" charset="0"/>
              </a:rPr>
              <a:t>Team Contacts</a:t>
            </a:r>
          </a:p>
          <a:p>
            <a:pPr marL="457200" indent="-457200"/>
            <a:r>
              <a:rPr lang="en-US" sz="2800" b="1" dirty="0" smtClean="0">
                <a:solidFill>
                  <a:schemeClr val="tx2"/>
                </a:solidFill>
              </a:rPr>
              <a:t>Victoria </a:t>
            </a:r>
            <a:r>
              <a:rPr lang="en-US" sz="2800" b="1" dirty="0">
                <a:solidFill>
                  <a:schemeClr val="tx2"/>
                </a:solidFill>
              </a:rPr>
              <a:t>Ogier</a:t>
            </a:r>
            <a:r>
              <a:rPr lang="en-US" sz="2800" dirty="0">
                <a:solidFill>
                  <a:schemeClr val="tx2"/>
                </a:solidFill>
              </a:rPr>
              <a:t>, Workforce Development Manager, </a:t>
            </a:r>
            <a:r>
              <a:rPr lang="en-US" sz="2800" dirty="0" smtClean="0">
                <a:solidFill>
                  <a:schemeClr val="tx2"/>
                </a:solidFill>
              </a:rPr>
              <a:t/>
            </a:r>
            <a:br>
              <a:rPr lang="en-US" sz="2800" dirty="0" smtClean="0">
                <a:solidFill>
                  <a:schemeClr val="tx2"/>
                </a:solidFill>
              </a:rPr>
            </a:br>
            <a:r>
              <a:rPr lang="en-US" sz="2800" dirty="0" smtClean="0">
                <a:solidFill>
                  <a:schemeClr val="tx2"/>
                </a:solidFill>
              </a:rPr>
              <a:t>Mid-America </a:t>
            </a:r>
            <a:r>
              <a:rPr lang="en-US" sz="2800" dirty="0">
                <a:solidFill>
                  <a:schemeClr val="tx2"/>
                </a:solidFill>
              </a:rPr>
              <a:t>Regional Council, </a:t>
            </a:r>
            <a:r>
              <a:rPr lang="en-US" sz="2800" u="sng" dirty="0">
                <a:solidFill>
                  <a:schemeClr val="tx2"/>
                </a:solidFill>
                <a:hlinkClick r:id="rId3"/>
              </a:rPr>
              <a:t>vogier@marc.org</a:t>
            </a:r>
            <a:r>
              <a:rPr lang="en-US" sz="2800" dirty="0">
                <a:solidFill>
                  <a:schemeClr val="tx2"/>
                </a:solidFill>
              </a:rPr>
              <a:t>  </a:t>
            </a:r>
          </a:p>
          <a:p>
            <a:pPr marL="457200" indent="-457200"/>
            <a:r>
              <a:rPr lang="en-US" sz="2800" b="1" dirty="0">
                <a:solidFill>
                  <a:schemeClr val="tx2"/>
                </a:solidFill>
              </a:rPr>
              <a:t>Maria Meyers</a:t>
            </a:r>
            <a:r>
              <a:rPr lang="en-US" sz="2800" dirty="0">
                <a:solidFill>
                  <a:schemeClr val="tx2"/>
                </a:solidFill>
              </a:rPr>
              <a:t>, Director of Innovation Center, University of Missouri-Kansas City, </a:t>
            </a:r>
            <a:r>
              <a:rPr lang="en-US" sz="2800" u="sng" dirty="0">
                <a:solidFill>
                  <a:schemeClr val="tx2"/>
                </a:solidFill>
                <a:hlinkClick r:id="rId4"/>
              </a:rPr>
              <a:t>meyersm@umkc.edu</a:t>
            </a:r>
            <a:endParaRPr lang="en-US" sz="2800" dirty="0">
              <a:solidFill>
                <a:schemeClr val="tx2"/>
              </a:solidFill>
            </a:endParaRPr>
          </a:p>
          <a:p>
            <a:pPr marL="457200" indent="-457200"/>
            <a:r>
              <a:rPr lang="en-US" sz="2800" b="1" dirty="0">
                <a:solidFill>
                  <a:schemeClr val="tx2"/>
                </a:solidFill>
              </a:rPr>
              <a:t>Clyde McQueen</a:t>
            </a:r>
            <a:r>
              <a:rPr lang="en-US" sz="2800" dirty="0">
                <a:solidFill>
                  <a:schemeClr val="tx2"/>
                </a:solidFill>
              </a:rPr>
              <a:t>, CEO, Full Employment Council, </a:t>
            </a:r>
            <a:r>
              <a:rPr lang="en-US" sz="2800" u="sng" dirty="0" smtClean="0">
                <a:solidFill>
                  <a:schemeClr val="tx2"/>
                </a:solidFill>
                <a:hlinkClick r:id="rId5"/>
              </a:rPr>
              <a:t>cmcqueen@feckc.org</a:t>
            </a:r>
            <a:endParaRPr lang="en-US" sz="2800" u="sng" dirty="0" smtClean="0">
              <a:solidFill>
                <a:schemeClr val="tx2"/>
              </a:solidFill>
            </a:endParaRPr>
          </a:p>
          <a:p>
            <a:pPr marL="0" indent="0">
              <a:buNone/>
            </a:pPr>
            <a:r>
              <a:rPr lang="en-US" sz="2800" dirty="0" smtClean="0">
                <a:solidFill>
                  <a:schemeClr val="tx2"/>
                </a:solidFill>
              </a:rPr>
              <a:t>Full report at </a:t>
            </a:r>
            <a:r>
              <a:rPr lang="en-US" sz="2800" u="sng" dirty="0" smtClean="0">
                <a:solidFill>
                  <a:schemeClr val="tx2"/>
                </a:solidFill>
                <a:hlinkClick r:id="rId6"/>
              </a:rPr>
              <a:t>http</a:t>
            </a:r>
            <a:r>
              <a:rPr lang="en-US" sz="2800" u="sng" dirty="0">
                <a:solidFill>
                  <a:schemeClr val="tx2"/>
                </a:solidFill>
                <a:hlinkClick r:id="rId6"/>
              </a:rPr>
              <a:t>://marc.org/Data-Economy/pdf/KCAcceleratorFinalNarrative.aspx</a:t>
            </a:r>
            <a:endParaRPr lang="en-US" sz="2800" u="sng" dirty="0">
              <a:solidFill>
                <a:schemeClr val="tx2"/>
              </a:solidFill>
            </a:endParaRPr>
          </a:p>
          <a:p>
            <a:endParaRPr lang="en-US" sz="2800" dirty="0"/>
          </a:p>
        </p:txBody>
      </p:sp>
      <p:sp>
        <p:nvSpPr>
          <p:cNvPr id="43" name="Text Placeholder 1"/>
          <p:cNvSpPr txBox="1">
            <a:spLocks/>
          </p:cNvSpPr>
          <p:nvPr/>
        </p:nvSpPr>
        <p:spPr>
          <a:xfrm>
            <a:off x="817729" y="6019800"/>
            <a:ext cx="10056813" cy="11658600"/>
          </a:xfrm>
          <a:prstGeom prst="rect">
            <a:avLst/>
          </a:prstGeom>
        </p:spPr>
        <p:txBody>
          <a:bodyPr vert="horz" lIns="293477" tIns="146738" rIns="293477" bIns="146738" rtlCol="0" anchor="t"/>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pPr algn="ctr">
              <a:spcAft>
                <a:spcPts val="1800"/>
              </a:spcAft>
            </a:pPr>
            <a:r>
              <a:rPr lang="en-US" sz="4400" b="1" dirty="0">
                <a:solidFill>
                  <a:srgbClr val="C00000"/>
                </a:solidFill>
                <a:latin typeface="Arial Rounded MT Bold" pitchFamily="34" charset="0"/>
              </a:rPr>
              <a:t>Cluster/Business Sectors</a:t>
            </a:r>
          </a:p>
          <a:p>
            <a:pPr>
              <a:spcAft>
                <a:spcPts val="1800"/>
              </a:spcAft>
            </a:pPr>
            <a:r>
              <a:rPr lang="en-US" sz="3200" dirty="0" smtClean="0">
                <a:solidFill>
                  <a:schemeClr val="tx2"/>
                </a:solidFill>
                <a:latin typeface="Arial Rounded MT Bold" panose="020F0704030504030204" pitchFamily="34" charset="0"/>
              </a:rPr>
              <a:t>The </a:t>
            </a:r>
            <a:r>
              <a:rPr lang="en-US" sz="3200" dirty="0">
                <a:solidFill>
                  <a:schemeClr val="tx2"/>
                </a:solidFill>
                <a:latin typeface="Arial Rounded MT Bold" panose="020F0704030504030204" pitchFamily="34" charset="0"/>
              </a:rPr>
              <a:t>KC Accelerator project focused on increasing employment opportunities at the intersection of two industry clusters — advanced manufacturing and information technology. The program goals were to strengthen Kansas City’s global competitiveness; reduce the need for foreign workers using H1B visas; become a hub for innovation; create opportunities for commercialization of new products and services developed through university and industry research; and provide business acceleration services to small and mid-sized businesses, helping them grow by improving supply chain connections.</a:t>
            </a:r>
          </a:p>
        </p:txBody>
      </p:sp>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109400" y="1219200"/>
            <a:ext cx="5267068" cy="2592767"/>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10565" y="1161354"/>
            <a:ext cx="4433035" cy="2724846"/>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46519" y="14950533"/>
            <a:ext cx="7202281" cy="6018345"/>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969335" y="21318200"/>
            <a:ext cx="9753600" cy="10618291"/>
          </a:xfrm>
          <a:prstGeom prst="rect">
            <a:avLst/>
          </a:prstGeom>
          <a:noFill/>
        </p:spPr>
        <p:txBody>
          <a:bodyPr wrap="square" rtlCol="0">
            <a:spAutoFit/>
          </a:bodyPr>
          <a:lstStyle/>
          <a:p>
            <a:pPr algn="ctr">
              <a:spcAft>
                <a:spcPts val="1800"/>
              </a:spcAft>
            </a:pPr>
            <a:r>
              <a:rPr lang="en-US" sz="4400" b="1" dirty="0">
                <a:solidFill>
                  <a:srgbClr val="C00000"/>
                </a:solidFill>
                <a:latin typeface="Arial Rounded MT Bold" panose="020F0704030504030204" pitchFamily="34" charset="0"/>
              </a:rPr>
              <a:t>Partner Roles</a:t>
            </a:r>
            <a:endParaRPr lang="en-US" sz="4400" dirty="0">
              <a:solidFill>
                <a:srgbClr val="C00000"/>
              </a:solidFill>
              <a:latin typeface="Arial Rounded MT Bold" panose="020F0704030504030204" pitchFamily="34" charset="0"/>
            </a:endParaRPr>
          </a:p>
          <a:p>
            <a:pPr marL="571500" lvl="0" indent="-571500">
              <a:spcAft>
                <a:spcPts val="1800"/>
              </a:spcAft>
              <a:buFont typeface="Arial" panose="020B0604020202020204" pitchFamily="34" charset="0"/>
              <a:buChar char="•"/>
            </a:pPr>
            <a:r>
              <a:rPr lang="en-US" sz="3200" dirty="0">
                <a:solidFill>
                  <a:schemeClr val="tx2"/>
                </a:solidFill>
                <a:latin typeface="Arial Rounded MT Bold" panose="020F0704030504030204" pitchFamily="34" charset="0"/>
              </a:rPr>
              <a:t>Mid-America Regional Council (MARC) used EDA funds to convene and support a Regional Workforce Intelligence Network, identified and addressed gaps in the workforce system, supported career exploration by secondary students, advanced curriculum </a:t>
            </a:r>
            <a:r>
              <a:rPr lang="en-US" sz="3200" dirty="0" smtClean="0">
                <a:solidFill>
                  <a:schemeClr val="tx2"/>
                </a:solidFill>
                <a:latin typeface="Arial Rounded MT Bold" panose="020F0704030504030204" pitchFamily="34" charset="0"/>
              </a:rPr>
              <a:t>around manufacturing, digital media and logistics.  </a:t>
            </a:r>
            <a:endParaRPr lang="en-US" sz="3200" dirty="0">
              <a:solidFill>
                <a:schemeClr val="tx2"/>
              </a:solidFill>
              <a:latin typeface="Arial Rounded MT Bold" panose="020F0704030504030204" pitchFamily="34" charset="0"/>
            </a:endParaRPr>
          </a:p>
          <a:p>
            <a:pPr marL="571500" lvl="0" indent="-571500">
              <a:spcAft>
                <a:spcPts val="1800"/>
              </a:spcAft>
              <a:buFont typeface="Arial" panose="020B0604020202020204" pitchFamily="34" charset="0"/>
              <a:buChar char="•"/>
            </a:pPr>
            <a:r>
              <a:rPr lang="en-US" sz="3200" dirty="0">
                <a:solidFill>
                  <a:schemeClr val="tx2"/>
                </a:solidFill>
                <a:latin typeface="Arial Rounded MT Bold" panose="020F0704030504030204" pitchFamily="34" charset="0"/>
              </a:rPr>
              <a:t>University of Missouri-Kansas City (UMKC) used SBA funds to identify and assist small disadvantaged businesses, increase commercialization of research to patents and new business start-ups, and offer technical support to businesses to increase exports.</a:t>
            </a:r>
          </a:p>
          <a:p>
            <a:pPr marL="571500" lvl="0" indent="-571500">
              <a:spcAft>
                <a:spcPts val="1800"/>
              </a:spcAft>
              <a:buFont typeface="Arial" panose="020B0604020202020204" pitchFamily="34" charset="0"/>
              <a:buChar char="•"/>
            </a:pPr>
            <a:r>
              <a:rPr lang="en-US" sz="3200" dirty="0">
                <a:solidFill>
                  <a:schemeClr val="tx2"/>
                </a:solidFill>
                <a:latin typeface="Arial Rounded MT Bold" panose="020F0704030504030204" pitchFamily="34" charset="0"/>
              </a:rPr>
              <a:t>Full Employment Council (FEC) used ETA funds to provide career assistance, job training, and worked with employers on internships and OJT.</a:t>
            </a:r>
          </a:p>
          <a:p>
            <a:pPr>
              <a:spcAft>
                <a:spcPts val="1800"/>
              </a:spcAft>
            </a:pPr>
            <a:endParaRPr lang="en-US" sz="3600" dirty="0">
              <a:solidFill>
                <a:schemeClr val="tx2"/>
              </a:solidFill>
              <a:latin typeface="Arial Rounded MT Bold" panose="020F0704030504030204" pitchFamily="34" charset="0"/>
            </a:endParaRPr>
          </a:p>
        </p:txBody>
      </p:sp>
      <p:sp>
        <p:nvSpPr>
          <p:cNvPr id="14" name="TextBox 13"/>
          <p:cNvSpPr txBox="1"/>
          <p:nvPr/>
        </p:nvSpPr>
        <p:spPr>
          <a:xfrm>
            <a:off x="12109689" y="5867400"/>
            <a:ext cx="9226311" cy="24868346"/>
          </a:xfrm>
          <a:prstGeom prst="rect">
            <a:avLst/>
          </a:prstGeom>
          <a:noFill/>
        </p:spPr>
        <p:txBody>
          <a:bodyPr wrap="square" rtlCol="0">
            <a:spAutoFit/>
          </a:bodyPr>
          <a:lstStyle/>
          <a:p>
            <a:pPr algn="ctr">
              <a:spcAft>
                <a:spcPts val="1800"/>
              </a:spcAft>
            </a:pPr>
            <a:r>
              <a:rPr lang="en-US" sz="4400" b="1" dirty="0">
                <a:solidFill>
                  <a:srgbClr val="C00000"/>
                </a:solidFill>
                <a:latin typeface="Arial Rounded MT Bold" panose="020F0704030504030204" pitchFamily="34" charset="0"/>
              </a:rPr>
              <a:t>Project </a:t>
            </a:r>
            <a:r>
              <a:rPr lang="en-US" sz="4400" b="1" dirty="0" smtClean="0">
                <a:solidFill>
                  <a:srgbClr val="C00000"/>
                </a:solidFill>
                <a:latin typeface="Arial Rounded MT Bold" panose="020F0704030504030204" pitchFamily="34" charset="0"/>
              </a:rPr>
              <a:t>Outcomes</a:t>
            </a:r>
            <a:endParaRPr lang="en-US" sz="4400" dirty="0">
              <a:solidFill>
                <a:srgbClr val="C00000"/>
              </a:solidFill>
              <a:latin typeface="Arial Rounded MT Bold" panose="020F0704030504030204" pitchFamily="34" charset="0"/>
            </a:endParaRPr>
          </a:p>
          <a:p>
            <a:pPr marL="571500" lvl="0" indent="-571500">
              <a:spcAft>
                <a:spcPts val="1800"/>
              </a:spcAft>
              <a:buFont typeface="Arial" panose="020B0604020202020204" pitchFamily="34" charset="0"/>
              <a:buChar char="•"/>
            </a:pPr>
            <a:r>
              <a:rPr lang="en-US" sz="3200" dirty="0">
                <a:solidFill>
                  <a:schemeClr val="tx2"/>
                </a:solidFill>
                <a:latin typeface="Arial Rounded MT Bold" panose="020F0704030504030204" pitchFamily="34" charset="0"/>
              </a:rPr>
              <a:t>Made critical connections between education and industry to help promote the creation of career pipelines. These connections helped strengthen existing community college courses and develop new curriculum to ensure the region has a pipeline of quality workers entering the workforce and advancing along the existing pipeline. </a:t>
            </a:r>
          </a:p>
          <a:p>
            <a:pPr marL="571500" indent="-571500">
              <a:spcAft>
                <a:spcPts val="1800"/>
              </a:spcAft>
              <a:buFont typeface="Arial" panose="020B0604020202020204" pitchFamily="34" charset="0"/>
              <a:buChar char="•"/>
            </a:pPr>
            <a:r>
              <a:rPr lang="en-US" sz="3200" dirty="0" smtClean="0">
                <a:solidFill>
                  <a:schemeClr val="tx2"/>
                </a:solidFill>
                <a:latin typeface="Arial Rounded MT Bold" panose="020F0704030504030204" pitchFamily="34" charset="0"/>
              </a:rPr>
              <a:t>Created </a:t>
            </a:r>
            <a:r>
              <a:rPr lang="en-US" sz="3200" dirty="0">
                <a:solidFill>
                  <a:schemeClr val="tx2"/>
                </a:solidFill>
                <a:latin typeface="Arial Rounded MT Bold" panose="020F0704030504030204" pitchFamily="34" charset="0"/>
              </a:rPr>
              <a:t>a system of supply chain and logistics training where all three of the region’s community colleges entered into an agreement to collaboratively promote and offer courses relative to industry needs. These agreements have resulted in a more efficient process for providing high demand training programs. Career pathways have been identified and developed for high school students entering the workforce. </a:t>
            </a:r>
          </a:p>
          <a:p>
            <a:pPr marL="571500" lvl="0" indent="-571500">
              <a:spcAft>
                <a:spcPts val="1800"/>
              </a:spcAft>
              <a:buFont typeface="Arial" panose="020B0604020202020204" pitchFamily="34" charset="0"/>
              <a:buChar char="•"/>
            </a:pPr>
            <a:r>
              <a:rPr lang="en-US" sz="3200" dirty="0" smtClean="0">
                <a:solidFill>
                  <a:schemeClr val="tx2"/>
                </a:solidFill>
                <a:latin typeface="Arial Rounded MT Bold" panose="020F0704030504030204" pitchFamily="34" charset="0"/>
              </a:rPr>
              <a:t>Created </a:t>
            </a:r>
            <a:r>
              <a:rPr lang="en-US" sz="3200" dirty="0">
                <a:solidFill>
                  <a:schemeClr val="tx2"/>
                </a:solidFill>
                <a:latin typeface="Arial Rounded MT Bold" panose="020F0704030504030204" pitchFamily="34" charset="0"/>
              </a:rPr>
              <a:t>an export resource map and system of providers to better connect manufacturers with export opportunities. Stronger programs now exist to connect research at local universities and research centers with commercialization opportunities through tools and resources developed through KC Accelerator. </a:t>
            </a:r>
          </a:p>
          <a:p>
            <a:pPr marL="571500" lvl="0" indent="-571500">
              <a:spcAft>
                <a:spcPts val="1800"/>
              </a:spcAft>
              <a:buFont typeface="Arial" panose="020B0604020202020204" pitchFamily="34" charset="0"/>
              <a:buChar char="•"/>
            </a:pPr>
            <a:r>
              <a:rPr lang="en-US" sz="3200" dirty="0">
                <a:solidFill>
                  <a:schemeClr val="tx2"/>
                </a:solidFill>
                <a:latin typeface="Arial Rounded MT Bold" panose="020F0704030504030204" pitchFamily="34" charset="0"/>
              </a:rPr>
              <a:t>Forums and events focused on targeted industries led to greater awareness about industry needs, economic development and startup opportunities, and career opportunities. Stronger partnerships were also formed between organizations that are working in specific industry clusters. </a:t>
            </a:r>
          </a:p>
          <a:p>
            <a:pPr marL="571500" lvl="0" indent="-571500">
              <a:spcAft>
                <a:spcPts val="1800"/>
              </a:spcAft>
              <a:buFont typeface="Arial" panose="020B0604020202020204" pitchFamily="34" charset="0"/>
              <a:buChar char="•"/>
            </a:pPr>
            <a:r>
              <a:rPr lang="en-US" sz="3200" dirty="0" smtClean="0">
                <a:solidFill>
                  <a:schemeClr val="tx2"/>
                </a:solidFill>
                <a:latin typeface="Arial Rounded MT Bold" panose="020F0704030504030204" pitchFamily="34" charset="0"/>
              </a:rPr>
              <a:t>Strengthened </a:t>
            </a:r>
            <a:r>
              <a:rPr lang="en-US" sz="3200" dirty="0">
                <a:solidFill>
                  <a:schemeClr val="tx2"/>
                </a:solidFill>
                <a:latin typeface="Arial Rounded MT Bold" panose="020F0704030504030204" pitchFamily="34" charset="0"/>
              </a:rPr>
              <a:t>the digital media industry with further research on the region’s assets and competitiveness. New curriculum was developed, educators are incorporating digital media into other disciplines, and nonprofits and educational organizations are working together to increase student and youth awareness about career and entrepreneurial opportunities within the digital media field. </a:t>
            </a:r>
          </a:p>
          <a:p>
            <a:pPr>
              <a:spcAft>
                <a:spcPts val="1800"/>
              </a:spcAft>
            </a:pPr>
            <a:endParaRPr lang="en-US" sz="3600" dirty="0">
              <a:solidFill>
                <a:schemeClr val="tx2"/>
              </a:solidFill>
              <a:latin typeface="Arial Rounded MT Bold" panose="020F0704030504030204" pitchFamily="34" charset="0"/>
            </a:endParaRPr>
          </a:p>
        </p:txBody>
      </p:sp>
      <p:pic>
        <p:nvPicPr>
          <p:cNvPr id="16" name="Picture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3944599" y="30185258"/>
            <a:ext cx="5867401" cy="1951138"/>
          </a:xfrm>
          <a:prstGeom prst="rect">
            <a:avLst/>
          </a:prstGeom>
          <a:ln>
            <a:noFill/>
          </a:ln>
          <a:effectLst>
            <a:outerShdw blurRad="292100" dist="139700" dir="2700000" algn="tl" rotWithShape="0">
              <a:srgbClr val="333333">
                <a:alpha val="65000"/>
              </a:srgbClr>
            </a:outerShdw>
          </a:effectLst>
        </p:spPr>
      </p:pic>
      <p:sp>
        <p:nvSpPr>
          <p:cNvPr id="17" name="TextBox 16"/>
          <p:cNvSpPr txBox="1"/>
          <p:nvPr/>
        </p:nvSpPr>
        <p:spPr>
          <a:xfrm>
            <a:off x="22769307" y="6019800"/>
            <a:ext cx="9310893" cy="20574863"/>
          </a:xfrm>
          <a:prstGeom prst="rect">
            <a:avLst/>
          </a:prstGeom>
          <a:noFill/>
        </p:spPr>
        <p:txBody>
          <a:bodyPr wrap="square" rtlCol="0">
            <a:spAutoFit/>
          </a:bodyPr>
          <a:lstStyle/>
          <a:p>
            <a:pPr algn="ctr">
              <a:spcAft>
                <a:spcPts val="1800"/>
              </a:spcAft>
            </a:pPr>
            <a:r>
              <a:rPr lang="en-US" sz="4400" b="1" dirty="0">
                <a:solidFill>
                  <a:srgbClr val="C00000"/>
                </a:solidFill>
                <a:latin typeface="Arial Rounded MT Bold" panose="020F0704030504030204" pitchFamily="34" charset="0"/>
              </a:rPr>
              <a:t>Lessons </a:t>
            </a:r>
            <a:r>
              <a:rPr lang="en-US" sz="4400" b="1" dirty="0" smtClean="0">
                <a:solidFill>
                  <a:srgbClr val="C00000"/>
                </a:solidFill>
                <a:latin typeface="Arial Rounded MT Bold" panose="020F0704030504030204" pitchFamily="34" charset="0"/>
              </a:rPr>
              <a:t>Learned</a:t>
            </a:r>
            <a:endParaRPr lang="en-US" sz="4400" dirty="0">
              <a:solidFill>
                <a:srgbClr val="C00000"/>
              </a:solidFill>
              <a:latin typeface="Arial Rounded MT Bold" panose="020F0704030504030204" pitchFamily="34" charset="0"/>
            </a:endParaRPr>
          </a:p>
          <a:p>
            <a:pPr>
              <a:spcAft>
                <a:spcPts val="1800"/>
              </a:spcAft>
            </a:pPr>
            <a:r>
              <a:rPr lang="en-US" sz="3200" b="1" dirty="0" smtClean="0">
                <a:solidFill>
                  <a:schemeClr val="tx2"/>
                </a:solidFill>
                <a:latin typeface="Arial Rounded MT Bold" panose="020F0704030504030204" pitchFamily="34" charset="0"/>
              </a:rPr>
              <a:t>At </a:t>
            </a:r>
            <a:r>
              <a:rPr lang="en-US" sz="3200" b="1" dirty="0">
                <a:solidFill>
                  <a:schemeClr val="tx2"/>
                </a:solidFill>
                <a:latin typeface="Arial Rounded MT Bold" panose="020F0704030504030204" pitchFamily="34" charset="0"/>
              </a:rPr>
              <a:t>the funding agency level: </a:t>
            </a:r>
            <a:endParaRPr lang="en-US" sz="3200" dirty="0">
              <a:solidFill>
                <a:schemeClr val="tx2"/>
              </a:solidFill>
              <a:latin typeface="Arial Rounded MT Bold" panose="020F0704030504030204" pitchFamily="34" charset="0"/>
            </a:endParaRPr>
          </a:p>
          <a:p>
            <a:pPr marL="742950" indent="-742950">
              <a:spcAft>
                <a:spcPts val="1800"/>
              </a:spcAft>
              <a:buFont typeface="+mj-lt"/>
              <a:buAutoNum type="arabicPeriod"/>
            </a:pPr>
            <a:r>
              <a:rPr lang="en-US" sz="3200" dirty="0" smtClean="0">
                <a:solidFill>
                  <a:schemeClr val="tx2"/>
                </a:solidFill>
                <a:latin typeface="Arial Rounded MT Bold" panose="020F0704030504030204" pitchFamily="34" charset="0"/>
              </a:rPr>
              <a:t>Grant </a:t>
            </a:r>
            <a:r>
              <a:rPr lang="en-US" sz="3200" dirty="0">
                <a:solidFill>
                  <a:schemeClr val="tx2"/>
                </a:solidFill>
                <a:latin typeface="Arial Rounded MT Bold" panose="020F0704030504030204" pitchFamily="34" charset="0"/>
              </a:rPr>
              <a:t>timeframes should be consistent across all funding entities. This would allow better collaboration and alignment of project goals and milestones. </a:t>
            </a:r>
          </a:p>
          <a:p>
            <a:pPr marL="742950" indent="-742950">
              <a:spcAft>
                <a:spcPts val="1800"/>
              </a:spcAft>
              <a:buFont typeface="+mj-lt"/>
              <a:buAutoNum type="arabicPeriod"/>
            </a:pPr>
            <a:r>
              <a:rPr lang="en-US" sz="3200" dirty="0" smtClean="0">
                <a:solidFill>
                  <a:schemeClr val="tx2"/>
                </a:solidFill>
                <a:latin typeface="Arial Rounded MT Bold" panose="020F0704030504030204" pitchFamily="34" charset="0"/>
              </a:rPr>
              <a:t>Consider </a:t>
            </a:r>
            <a:r>
              <a:rPr lang="en-US" sz="3200" dirty="0">
                <a:solidFill>
                  <a:schemeClr val="tx2"/>
                </a:solidFill>
                <a:latin typeface="Arial Rounded MT Bold" panose="020F0704030504030204" pitchFamily="34" charset="0"/>
              </a:rPr>
              <a:t>joint visits from funding agencies to encourage full collaboration. </a:t>
            </a:r>
          </a:p>
          <a:p>
            <a:pPr marL="742950" indent="-742950">
              <a:spcAft>
                <a:spcPts val="1800"/>
              </a:spcAft>
              <a:buFont typeface="+mj-lt"/>
              <a:buAutoNum type="arabicPeriod"/>
            </a:pPr>
            <a:r>
              <a:rPr lang="en-US" sz="3200" dirty="0" smtClean="0">
                <a:solidFill>
                  <a:schemeClr val="tx2"/>
                </a:solidFill>
                <a:latin typeface="Arial Rounded MT Bold" panose="020F0704030504030204" pitchFamily="34" charset="0"/>
              </a:rPr>
              <a:t>Each </a:t>
            </a:r>
            <a:r>
              <a:rPr lang="en-US" sz="3200" dirty="0">
                <a:solidFill>
                  <a:schemeClr val="tx2"/>
                </a:solidFill>
                <a:latin typeface="Arial Rounded MT Bold" panose="020F0704030504030204" pitchFamily="34" charset="0"/>
              </a:rPr>
              <a:t>funding stream came with specific rules and requirements that inhibited </a:t>
            </a:r>
            <a:r>
              <a:rPr lang="en-US" sz="3200" dirty="0" smtClean="0">
                <a:solidFill>
                  <a:schemeClr val="tx2"/>
                </a:solidFill>
                <a:latin typeface="Arial Rounded MT Bold" panose="020F0704030504030204" pitchFamily="34" charset="0"/>
              </a:rPr>
              <a:t>a </a:t>
            </a:r>
            <a:r>
              <a:rPr lang="en-US" sz="3200" dirty="0">
                <a:solidFill>
                  <a:schemeClr val="tx2"/>
                </a:solidFill>
                <a:latin typeface="Arial Rounded MT Bold" panose="020F0704030504030204" pitchFamily="34" charset="0"/>
              </a:rPr>
              <a:t>creative approach to get disadvantaged people into jobs that would replace H1B Visa holders. It was difficult to accomplish the goals of the grant to fill H1B occupations, when ETA required work </a:t>
            </a:r>
            <a:r>
              <a:rPr lang="en-US" sz="3200" dirty="0" smtClean="0">
                <a:solidFill>
                  <a:schemeClr val="tx2"/>
                </a:solidFill>
                <a:latin typeface="Arial Rounded MT Bold" panose="020F0704030504030204" pitchFamily="34" charset="0"/>
              </a:rPr>
              <a:t/>
            </a:r>
            <a:br>
              <a:rPr lang="en-US" sz="3200" dirty="0" smtClean="0">
                <a:solidFill>
                  <a:schemeClr val="tx2"/>
                </a:solidFill>
                <a:latin typeface="Arial Rounded MT Bold" panose="020F0704030504030204" pitchFamily="34" charset="0"/>
              </a:rPr>
            </a:br>
            <a:r>
              <a:rPr lang="en-US" sz="3200" dirty="0" smtClean="0">
                <a:solidFill>
                  <a:schemeClr val="tx2"/>
                </a:solidFill>
                <a:latin typeface="Arial Rounded MT Bold" panose="020F0704030504030204" pitchFamily="34" charset="0"/>
              </a:rPr>
              <a:t>to </a:t>
            </a:r>
            <a:r>
              <a:rPr lang="en-US" sz="3200" dirty="0">
                <a:solidFill>
                  <a:schemeClr val="tx2"/>
                </a:solidFill>
                <a:latin typeface="Arial Rounded MT Bold" panose="020F0704030504030204" pitchFamily="34" charset="0"/>
              </a:rPr>
              <a:t>be done with disadvantaged individuals who do not have the skills to fill high-skilled occupations or be trained in </a:t>
            </a:r>
            <a:r>
              <a:rPr lang="en-US" sz="3200" dirty="0" smtClean="0">
                <a:solidFill>
                  <a:schemeClr val="tx2"/>
                </a:solidFill>
                <a:latin typeface="Arial Rounded MT Bold" panose="020F0704030504030204" pitchFamily="34" charset="0"/>
              </a:rPr>
              <a:t/>
            </a:r>
            <a:br>
              <a:rPr lang="en-US" sz="3200" dirty="0" smtClean="0">
                <a:solidFill>
                  <a:schemeClr val="tx2"/>
                </a:solidFill>
                <a:latin typeface="Arial Rounded MT Bold" panose="020F0704030504030204" pitchFamily="34" charset="0"/>
              </a:rPr>
            </a:br>
            <a:r>
              <a:rPr lang="en-US" sz="3200" dirty="0" smtClean="0">
                <a:solidFill>
                  <a:schemeClr val="tx2"/>
                </a:solidFill>
                <a:latin typeface="Arial Rounded MT Bold" panose="020F0704030504030204" pitchFamily="34" charset="0"/>
              </a:rPr>
              <a:t>those </a:t>
            </a:r>
            <a:r>
              <a:rPr lang="en-US" sz="3200" dirty="0">
                <a:solidFill>
                  <a:schemeClr val="tx2"/>
                </a:solidFill>
                <a:latin typeface="Arial Rounded MT Bold" panose="020F0704030504030204" pitchFamily="34" charset="0"/>
              </a:rPr>
              <a:t>areas. </a:t>
            </a:r>
          </a:p>
          <a:p>
            <a:pPr>
              <a:spcAft>
                <a:spcPts val="1800"/>
              </a:spcAft>
            </a:pPr>
            <a:r>
              <a:rPr lang="en-US" sz="3200" b="1" dirty="0">
                <a:solidFill>
                  <a:schemeClr val="tx2"/>
                </a:solidFill>
                <a:latin typeface="Arial Rounded MT Bold" panose="020F0704030504030204" pitchFamily="34" charset="0"/>
              </a:rPr>
              <a:t> </a:t>
            </a:r>
            <a:endParaRPr lang="en-US" sz="3200" dirty="0">
              <a:solidFill>
                <a:schemeClr val="tx2"/>
              </a:solidFill>
              <a:latin typeface="Arial Rounded MT Bold" panose="020F0704030504030204" pitchFamily="34" charset="0"/>
            </a:endParaRPr>
          </a:p>
          <a:p>
            <a:pPr>
              <a:spcAft>
                <a:spcPts val="1800"/>
              </a:spcAft>
            </a:pPr>
            <a:r>
              <a:rPr lang="en-US" sz="3200" b="1" dirty="0">
                <a:solidFill>
                  <a:schemeClr val="tx2"/>
                </a:solidFill>
                <a:latin typeface="Arial Rounded MT Bold" panose="020F0704030504030204" pitchFamily="34" charset="0"/>
              </a:rPr>
              <a:t>At the regional level: </a:t>
            </a:r>
            <a:endParaRPr lang="en-US" sz="3200" dirty="0">
              <a:solidFill>
                <a:schemeClr val="tx2"/>
              </a:solidFill>
              <a:latin typeface="Arial Rounded MT Bold" panose="020F0704030504030204" pitchFamily="34" charset="0"/>
            </a:endParaRPr>
          </a:p>
          <a:p>
            <a:pPr marL="742950" indent="-742950">
              <a:spcAft>
                <a:spcPts val="1800"/>
              </a:spcAft>
              <a:buFont typeface="+mj-lt"/>
              <a:buAutoNum type="arabicPeriod"/>
            </a:pPr>
            <a:r>
              <a:rPr lang="en-US" sz="3200" dirty="0" smtClean="0">
                <a:solidFill>
                  <a:schemeClr val="tx2"/>
                </a:solidFill>
                <a:latin typeface="Arial Rounded MT Bold" panose="020F0704030504030204" pitchFamily="34" charset="0"/>
              </a:rPr>
              <a:t>A </a:t>
            </a:r>
            <a:r>
              <a:rPr lang="en-US" sz="3200" dirty="0">
                <a:solidFill>
                  <a:schemeClr val="tx2"/>
                </a:solidFill>
                <a:latin typeface="Arial Rounded MT Bold" panose="020F0704030504030204" pitchFamily="34" charset="0"/>
              </a:rPr>
              <a:t>better referral system is needed between partner organizations to decrease duplication in business outreach and coordinated marketing would benefit all partners. </a:t>
            </a:r>
          </a:p>
          <a:p>
            <a:pPr marL="742950" indent="-742950">
              <a:spcAft>
                <a:spcPts val="1800"/>
              </a:spcAft>
              <a:buFont typeface="+mj-lt"/>
              <a:buAutoNum type="arabicPeriod"/>
            </a:pPr>
            <a:r>
              <a:rPr lang="en-US" sz="3200" dirty="0" smtClean="0">
                <a:solidFill>
                  <a:schemeClr val="tx2"/>
                </a:solidFill>
                <a:latin typeface="Arial Rounded MT Bold" panose="020F0704030504030204" pitchFamily="34" charset="0"/>
              </a:rPr>
              <a:t>Web and other technologies </a:t>
            </a:r>
            <a:r>
              <a:rPr lang="en-US" sz="3200" dirty="0">
                <a:solidFill>
                  <a:schemeClr val="tx2"/>
                </a:solidFill>
                <a:latin typeface="Arial Rounded MT Bold" panose="020F0704030504030204" pitchFamily="34" charset="0"/>
              </a:rPr>
              <a:t>need to be updated </a:t>
            </a:r>
            <a:r>
              <a:rPr lang="en-US" sz="3200" dirty="0" smtClean="0">
                <a:solidFill>
                  <a:schemeClr val="tx2"/>
                </a:solidFill>
                <a:latin typeface="Arial Rounded MT Bold" panose="020F0704030504030204" pitchFamily="34" charset="0"/>
              </a:rPr>
              <a:t>by workforce </a:t>
            </a:r>
            <a:r>
              <a:rPr lang="en-US" sz="3200" dirty="0">
                <a:solidFill>
                  <a:schemeClr val="tx2"/>
                </a:solidFill>
                <a:latin typeface="Arial Rounded MT Bold" panose="020F0704030504030204" pitchFamily="34" charset="0"/>
              </a:rPr>
              <a:t>agencies to share information and keep companies informed about public resources. </a:t>
            </a:r>
          </a:p>
          <a:p>
            <a:pPr marL="742950" indent="-742950">
              <a:spcAft>
                <a:spcPts val="1800"/>
              </a:spcAft>
              <a:buFont typeface="+mj-lt"/>
              <a:buAutoNum type="arabicPeriod"/>
            </a:pPr>
            <a:r>
              <a:rPr lang="en-US" sz="3200" dirty="0" smtClean="0">
                <a:solidFill>
                  <a:schemeClr val="tx2"/>
                </a:solidFill>
                <a:latin typeface="Arial Rounded MT Bold" panose="020F0704030504030204" pitchFamily="34" charset="0"/>
              </a:rPr>
              <a:t>When </a:t>
            </a:r>
            <a:r>
              <a:rPr lang="en-US" sz="3200" dirty="0">
                <a:solidFill>
                  <a:schemeClr val="tx2"/>
                </a:solidFill>
                <a:latin typeface="Arial Rounded MT Bold" panose="020F0704030504030204" pitchFamily="34" charset="0"/>
              </a:rPr>
              <a:t>trying to conduct business assessments, smaller employers were not able to take full advantage of customized training. The companies served in this activity simply did not have the capacity to release four to six employees for half-day training sessions</a:t>
            </a:r>
            <a:r>
              <a:rPr lang="en-US" sz="3200" dirty="0" smtClean="0">
                <a:solidFill>
                  <a:schemeClr val="tx2"/>
                </a:solidFill>
                <a:latin typeface="Arial Rounded MT Bold" panose="020F0704030504030204" pitchFamily="34" charset="0"/>
              </a:rPr>
              <a:t>.</a:t>
            </a:r>
            <a:endParaRPr lang="en-US" sz="3200" dirty="0">
              <a:solidFill>
                <a:schemeClr val="tx2"/>
              </a:solidFill>
              <a:latin typeface="Arial Rounded MT Bold" panose="020F0704030504030204" pitchFamily="34" charset="0"/>
            </a:endParaRPr>
          </a:p>
        </p:txBody>
      </p:sp>
      <p:sp>
        <p:nvSpPr>
          <p:cNvPr id="18" name="TextBox 17"/>
          <p:cNvSpPr txBox="1"/>
          <p:nvPr/>
        </p:nvSpPr>
        <p:spPr>
          <a:xfrm>
            <a:off x="33392012" y="5943600"/>
            <a:ext cx="9203788" cy="12034064"/>
          </a:xfrm>
          <a:prstGeom prst="rect">
            <a:avLst/>
          </a:prstGeom>
          <a:noFill/>
        </p:spPr>
        <p:txBody>
          <a:bodyPr wrap="square" rtlCol="0">
            <a:spAutoFit/>
          </a:bodyPr>
          <a:lstStyle/>
          <a:p>
            <a:pPr algn="ctr">
              <a:spcAft>
                <a:spcPts val="1800"/>
              </a:spcAft>
            </a:pPr>
            <a:r>
              <a:rPr lang="en-US" sz="4400" b="1" dirty="0">
                <a:solidFill>
                  <a:srgbClr val="C00000"/>
                </a:solidFill>
                <a:latin typeface="Arial Rounded MT Bold" panose="020F0704030504030204" pitchFamily="34" charset="0"/>
              </a:rPr>
              <a:t>Best Practices</a:t>
            </a:r>
            <a:endParaRPr lang="en-US" sz="4400" dirty="0">
              <a:solidFill>
                <a:srgbClr val="C00000"/>
              </a:solidFill>
              <a:latin typeface="Arial Rounded MT Bold" panose="020F0704030504030204" pitchFamily="34" charset="0"/>
            </a:endParaRPr>
          </a:p>
          <a:p>
            <a:pPr>
              <a:spcAft>
                <a:spcPts val="1800"/>
              </a:spcAft>
            </a:pPr>
            <a:r>
              <a:rPr lang="en-US" sz="3200" dirty="0">
                <a:solidFill>
                  <a:schemeClr val="tx2"/>
                </a:solidFill>
                <a:latin typeface="Arial Rounded MT Bold" panose="020F0704030504030204" pitchFamily="34" charset="0"/>
              </a:rPr>
              <a:t>The region’s three community colleges </a:t>
            </a:r>
            <a:r>
              <a:rPr lang="en-US" sz="3200" dirty="0" smtClean="0">
                <a:solidFill>
                  <a:schemeClr val="tx2"/>
                </a:solidFill>
                <a:latin typeface="Arial Rounded MT Bold" panose="020F0704030504030204" pitchFamily="34" charset="0"/>
              </a:rPr>
              <a:t/>
            </a:r>
            <a:br>
              <a:rPr lang="en-US" sz="3200" dirty="0" smtClean="0">
                <a:solidFill>
                  <a:schemeClr val="tx2"/>
                </a:solidFill>
                <a:latin typeface="Arial Rounded MT Bold" panose="020F0704030504030204" pitchFamily="34" charset="0"/>
              </a:rPr>
            </a:br>
            <a:r>
              <a:rPr lang="en-US" sz="3200" dirty="0" smtClean="0">
                <a:solidFill>
                  <a:schemeClr val="tx2"/>
                </a:solidFill>
                <a:latin typeface="Arial Rounded MT Bold" panose="020F0704030504030204" pitchFamily="34" charset="0"/>
              </a:rPr>
              <a:t>are </a:t>
            </a:r>
            <a:r>
              <a:rPr lang="en-US" sz="3200" dirty="0">
                <a:solidFill>
                  <a:schemeClr val="tx2"/>
                </a:solidFill>
                <a:latin typeface="Arial Rounded MT Bold" panose="020F0704030504030204" pitchFamily="34" charset="0"/>
              </a:rPr>
              <a:t>coordinating the development of new training programs and curriculum and </a:t>
            </a:r>
            <a:r>
              <a:rPr lang="en-US" sz="3200" dirty="0" smtClean="0">
                <a:solidFill>
                  <a:schemeClr val="tx2"/>
                </a:solidFill>
                <a:latin typeface="Arial Rounded MT Bold" panose="020F0704030504030204" pitchFamily="34" charset="0"/>
              </a:rPr>
              <a:t>have </a:t>
            </a:r>
            <a:r>
              <a:rPr lang="en-US" sz="3200" dirty="0">
                <a:solidFill>
                  <a:schemeClr val="tx2"/>
                </a:solidFill>
                <a:latin typeface="Arial Rounded MT Bold" panose="020F0704030504030204" pitchFamily="34" charset="0"/>
              </a:rPr>
              <a:t>strengthened relationships with area employers to train and place residents </a:t>
            </a:r>
            <a:r>
              <a:rPr lang="en-US" sz="3200" dirty="0" smtClean="0">
                <a:solidFill>
                  <a:schemeClr val="tx2"/>
                </a:solidFill>
                <a:latin typeface="Arial Rounded MT Bold" panose="020F0704030504030204" pitchFamily="34" charset="0"/>
              </a:rPr>
              <a:t/>
            </a:r>
            <a:br>
              <a:rPr lang="en-US" sz="3200" dirty="0" smtClean="0">
                <a:solidFill>
                  <a:schemeClr val="tx2"/>
                </a:solidFill>
                <a:latin typeface="Arial Rounded MT Bold" panose="020F0704030504030204" pitchFamily="34" charset="0"/>
              </a:rPr>
            </a:br>
            <a:r>
              <a:rPr lang="en-US" sz="3200" dirty="0" smtClean="0">
                <a:solidFill>
                  <a:schemeClr val="tx2"/>
                </a:solidFill>
                <a:latin typeface="Arial Rounded MT Bold" panose="020F0704030504030204" pitchFamily="34" charset="0"/>
              </a:rPr>
              <a:t>in </a:t>
            </a:r>
            <a:r>
              <a:rPr lang="en-US" sz="3200" dirty="0">
                <a:solidFill>
                  <a:schemeClr val="tx2"/>
                </a:solidFill>
                <a:latin typeface="Arial Rounded MT Bold" panose="020F0704030504030204" pitchFamily="34" charset="0"/>
              </a:rPr>
              <a:t>jobs</a:t>
            </a:r>
            <a:r>
              <a:rPr lang="en-US" sz="3200" dirty="0" smtClean="0">
                <a:solidFill>
                  <a:schemeClr val="tx2"/>
                </a:solidFill>
                <a:latin typeface="Arial Rounded MT Bold" panose="020F0704030504030204" pitchFamily="34" charset="0"/>
              </a:rPr>
              <a:t>.</a:t>
            </a:r>
            <a:endParaRPr lang="en-US" sz="3200" dirty="0">
              <a:solidFill>
                <a:schemeClr val="tx2"/>
              </a:solidFill>
              <a:latin typeface="Arial Rounded MT Bold" panose="020F0704030504030204" pitchFamily="34" charset="0"/>
            </a:endParaRPr>
          </a:p>
          <a:p>
            <a:pPr>
              <a:spcAft>
                <a:spcPts val="1800"/>
              </a:spcAft>
            </a:pPr>
            <a:r>
              <a:rPr lang="en-US" sz="3200" dirty="0">
                <a:solidFill>
                  <a:schemeClr val="tx2"/>
                </a:solidFill>
                <a:latin typeface="Arial Rounded MT Bold" panose="020F0704030504030204" pitchFamily="34" charset="0"/>
              </a:rPr>
              <a:t>The workforce investment board has established relationships with employers to ensure that trainings meet the needs for new hires. Transportation access and distance are considerations in job placement decisions</a:t>
            </a:r>
            <a:r>
              <a:rPr lang="en-US" sz="3200" dirty="0" smtClean="0">
                <a:solidFill>
                  <a:schemeClr val="tx2"/>
                </a:solidFill>
                <a:latin typeface="Arial Rounded MT Bold" panose="020F0704030504030204" pitchFamily="34" charset="0"/>
              </a:rPr>
              <a:t>.</a:t>
            </a:r>
            <a:endParaRPr lang="en-US" sz="3200" dirty="0">
              <a:solidFill>
                <a:schemeClr val="tx2"/>
              </a:solidFill>
              <a:latin typeface="Arial Rounded MT Bold" panose="020F0704030504030204" pitchFamily="34" charset="0"/>
            </a:endParaRPr>
          </a:p>
          <a:p>
            <a:pPr>
              <a:spcAft>
                <a:spcPts val="1800"/>
              </a:spcAft>
            </a:pPr>
            <a:r>
              <a:rPr lang="en-US" sz="3200" dirty="0">
                <a:solidFill>
                  <a:schemeClr val="tx2"/>
                </a:solidFill>
                <a:latin typeface="Arial Rounded MT Bold" panose="020F0704030504030204" pitchFamily="34" charset="0"/>
              </a:rPr>
              <a:t>New career pipelines were established </a:t>
            </a:r>
            <a:r>
              <a:rPr lang="en-US" sz="3200" dirty="0" smtClean="0">
                <a:solidFill>
                  <a:schemeClr val="tx2"/>
                </a:solidFill>
                <a:latin typeface="Arial Rounded MT Bold" panose="020F0704030504030204" pitchFamily="34" charset="0"/>
              </a:rPr>
              <a:t>for </a:t>
            </a:r>
            <a:r>
              <a:rPr lang="en-US" sz="3200" dirty="0">
                <a:solidFill>
                  <a:schemeClr val="tx2"/>
                </a:solidFill>
                <a:latin typeface="Arial Rounded MT Bold" panose="020F0704030504030204" pitchFamily="34" charset="0"/>
              </a:rPr>
              <a:t>advanced manufacturing and IT sectors, including the digital media industry through new community college curriculum and increased awareness </a:t>
            </a:r>
            <a:r>
              <a:rPr lang="en-US" sz="3200" dirty="0" smtClean="0">
                <a:solidFill>
                  <a:schemeClr val="tx2"/>
                </a:solidFill>
                <a:latin typeface="Arial Rounded MT Bold" panose="020F0704030504030204" pitchFamily="34" charset="0"/>
              </a:rPr>
              <a:t>by </a:t>
            </a:r>
            <a:r>
              <a:rPr lang="en-US" sz="3200" dirty="0">
                <a:solidFill>
                  <a:schemeClr val="tx2"/>
                </a:solidFill>
                <a:latin typeface="Arial Rounded MT Bold" panose="020F0704030504030204" pitchFamily="34" charset="0"/>
              </a:rPr>
              <a:t>students of career opportunities. A career pipeline for supply chain and logistics has </a:t>
            </a:r>
            <a:r>
              <a:rPr lang="en-US" sz="3200" dirty="0" smtClean="0">
                <a:solidFill>
                  <a:schemeClr val="tx2"/>
                </a:solidFill>
                <a:latin typeface="Arial Rounded MT Bold" panose="020F0704030504030204" pitchFamily="34" charset="0"/>
              </a:rPr>
              <a:t>created </a:t>
            </a:r>
            <a:r>
              <a:rPr lang="en-US" sz="3200" dirty="0">
                <a:solidFill>
                  <a:schemeClr val="tx2"/>
                </a:solidFill>
                <a:latin typeface="Arial Rounded MT Bold" panose="020F0704030504030204" pitchFamily="34" charset="0"/>
              </a:rPr>
              <a:t>a strong training program for high school and </a:t>
            </a:r>
            <a:r>
              <a:rPr lang="en-US" sz="3200" dirty="0" smtClean="0">
                <a:solidFill>
                  <a:schemeClr val="tx2"/>
                </a:solidFill>
                <a:latin typeface="Arial Rounded MT Bold" panose="020F0704030504030204" pitchFamily="34" charset="0"/>
              </a:rPr>
              <a:t/>
            </a:r>
            <a:br>
              <a:rPr lang="en-US" sz="3200" dirty="0" smtClean="0">
                <a:solidFill>
                  <a:schemeClr val="tx2"/>
                </a:solidFill>
                <a:latin typeface="Arial Rounded MT Bold" panose="020F0704030504030204" pitchFamily="34" charset="0"/>
              </a:rPr>
            </a:br>
            <a:r>
              <a:rPr lang="en-US" sz="3200" dirty="0" smtClean="0">
                <a:solidFill>
                  <a:schemeClr val="tx2"/>
                </a:solidFill>
                <a:latin typeface="Arial Rounded MT Bold" panose="020F0704030504030204" pitchFamily="34" charset="0"/>
              </a:rPr>
              <a:t>college </a:t>
            </a:r>
            <a:r>
              <a:rPr lang="en-US" sz="3200" dirty="0">
                <a:solidFill>
                  <a:schemeClr val="tx2"/>
                </a:solidFill>
                <a:latin typeface="Arial Rounded MT Bold" panose="020F0704030504030204" pitchFamily="34" charset="0"/>
              </a:rPr>
              <a:t>students.</a:t>
            </a:r>
          </a:p>
          <a:p>
            <a:pPr>
              <a:spcAft>
                <a:spcPts val="1800"/>
              </a:spcAft>
            </a:pPr>
            <a:endParaRPr lang="en-US" sz="3200" dirty="0"/>
          </a:p>
        </p:txBody>
      </p:sp>
      <p:pic>
        <p:nvPicPr>
          <p:cNvPr id="8" name="Picture 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442400" y="17740054"/>
            <a:ext cx="6842466" cy="1388294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19702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PAcceleratorMeet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MEPAcceleratorMeeting</Template>
  <TotalTime>15673</TotalTime>
  <Words>575</Words>
  <Application>Microsoft Office PowerPoint</Application>
  <PresentationFormat>Custom</PresentationFormat>
  <Paragraphs>36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MEPAcceleratorMeeting</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ruth</cp:lastModifiedBy>
  <cp:revision>82</cp:revision>
  <cp:lastPrinted>2014-06-03T16:30:11Z</cp:lastPrinted>
  <dcterms:created xsi:type="dcterms:W3CDTF">2012-12-03T15:42:35Z</dcterms:created>
  <dcterms:modified xsi:type="dcterms:W3CDTF">2014-06-03T16:30:21Z</dcterms:modified>
</cp:coreProperties>
</file>