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1pPr>
    <a:lvl2pPr marL="1567510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2pPr>
    <a:lvl3pPr marL="3135020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3pPr>
    <a:lvl4pPr marL="4702531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4pPr>
    <a:lvl5pPr marL="6270041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5pPr>
    <a:lvl6pPr marL="7837551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6pPr>
    <a:lvl7pPr marL="9405061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7pPr>
    <a:lvl8pPr marL="10972571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8pPr>
    <a:lvl9pPr marL="12540082" algn="l" defTabSz="156751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D73"/>
    <a:srgbClr val="1E5E7A"/>
    <a:srgbClr val="288197"/>
    <a:srgbClr val="4DAD86"/>
    <a:srgbClr val="24517C"/>
    <a:srgbClr val="8BD293"/>
    <a:srgbClr val="122A40"/>
    <a:srgbClr val="1D4062"/>
    <a:srgbClr val="4095A3"/>
    <a:srgbClr val="9FE8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30" d="100"/>
          <a:sy n="30" d="100"/>
        </p:scale>
        <p:origin x="-90" y="-210"/>
      </p:cViewPr>
      <p:guideLst>
        <p:guide orient="horz" pos="6912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6817362"/>
            <a:ext cx="27980640" cy="47040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12435840"/>
            <a:ext cx="23042880" cy="56083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6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35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02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270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83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40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2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95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2814321"/>
            <a:ext cx="26660477" cy="599186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2814321"/>
            <a:ext cx="79444213" cy="59918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7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89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14102082"/>
            <a:ext cx="27980640" cy="4358640"/>
          </a:xfrm>
        </p:spPr>
        <p:txBody>
          <a:bodyPr anchor="t"/>
          <a:lstStyle>
            <a:lvl1pPr algn="l">
              <a:defRPr sz="13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9301483"/>
            <a:ext cx="27980640" cy="4800598"/>
          </a:xfrm>
        </p:spPr>
        <p:txBody>
          <a:bodyPr anchor="b"/>
          <a:lstStyle>
            <a:lvl1pPr marL="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1pPr>
            <a:lvl2pPr marL="156751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2pPr>
            <a:lvl3pPr marL="3135020" indent="0">
              <a:buNone/>
              <a:defRPr sz="5500">
                <a:solidFill>
                  <a:schemeClr val="tx1">
                    <a:tint val="75000"/>
                  </a:schemeClr>
                </a:solidFill>
              </a:defRPr>
            </a:lvl3pPr>
            <a:lvl4pPr marL="470253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627004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783755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940506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10972571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2540082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0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16388081"/>
            <a:ext cx="53052343" cy="4634484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16388081"/>
            <a:ext cx="53052347" cy="46344842"/>
          </a:xfrm>
        </p:spPr>
        <p:txBody>
          <a:bodyPr/>
          <a:lstStyle>
            <a:lvl1pPr>
              <a:defRPr sz="9600"/>
            </a:lvl1pPr>
            <a:lvl2pPr>
              <a:defRPr sz="8200"/>
            </a:lvl2pPr>
            <a:lvl3pPr>
              <a:defRPr sz="69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3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0" cy="3657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4912362"/>
            <a:ext cx="14544677" cy="204723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6959600"/>
            <a:ext cx="14544677" cy="1264412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4912362"/>
            <a:ext cx="14550390" cy="2047238"/>
          </a:xfrm>
        </p:spPr>
        <p:txBody>
          <a:bodyPr anchor="b"/>
          <a:lstStyle>
            <a:lvl1pPr marL="0" indent="0">
              <a:buNone/>
              <a:defRPr sz="8200" b="1"/>
            </a:lvl1pPr>
            <a:lvl2pPr marL="1567510" indent="0">
              <a:buNone/>
              <a:defRPr sz="6900" b="1"/>
            </a:lvl2pPr>
            <a:lvl3pPr marL="3135020" indent="0">
              <a:buNone/>
              <a:defRPr sz="6200" b="1"/>
            </a:lvl3pPr>
            <a:lvl4pPr marL="4702531" indent="0">
              <a:buNone/>
              <a:defRPr sz="5500" b="1"/>
            </a:lvl4pPr>
            <a:lvl5pPr marL="6270041" indent="0">
              <a:buNone/>
              <a:defRPr sz="5500" b="1"/>
            </a:lvl5pPr>
            <a:lvl6pPr marL="7837551" indent="0">
              <a:buNone/>
              <a:defRPr sz="5500" b="1"/>
            </a:lvl6pPr>
            <a:lvl7pPr marL="9405061" indent="0">
              <a:buNone/>
              <a:defRPr sz="5500" b="1"/>
            </a:lvl7pPr>
            <a:lvl8pPr marL="10972571" indent="0">
              <a:buNone/>
              <a:defRPr sz="5500" b="1"/>
            </a:lvl8pPr>
            <a:lvl9pPr marL="12540082" indent="0">
              <a:buNone/>
              <a:defRPr sz="5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6959600"/>
            <a:ext cx="14550390" cy="12644122"/>
          </a:xfrm>
        </p:spPr>
        <p:txBody>
          <a:bodyPr/>
          <a:lstStyle>
            <a:lvl1pPr>
              <a:defRPr sz="8200"/>
            </a:lvl1pPr>
            <a:lvl2pPr>
              <a:defRPr sz="6900"/>
            </a:lvl2pPr>
            <a:lvl3pPr>
              <a:defRPr sz="62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0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68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873760"/>
            <a:ext cx="10829927" cy="3718560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873761"/>
            <a:ext cx="18402300" cy="18729962"/>
          </a:xfrm>
        </p:spPr>
        <p:txBody>
          <a:bodyPr/>
          <a:lstStyle>
            <a:lvl1pPr>
              <a:defRPr sz="11000"/>
            </a:lvl1pPr>
            <a:lvl2pPr>
              <a:defRPr sz="9600"/>
            </a:lvl2pPr>
            <a:lvl3pPr>
              <a:defRPr sz="82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4592321"/>
            <a:ext cx="10829927" cy="15011402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12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5361920"/>
            <a:ext cx="19751040" cy="1813562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960880"/>
            <a:ext cx="19751040" cy="13167360"/>
          </a:xfrm>
        </p:spPr>
        <p:txBody>
          <a:bodyPr/>
          <a:lstStyle>
            <a:lvl1pPr marL="0" indent="0">
              <a:buNone/>
              <a:defRPr sz="11000"/>
            </a:lvl1pPr>
            <a:lvl2pPr marL="1567510" indent="0">
              <a:buNone/>
              <a:defRPr sz="9600"/>
            </a:lvl2pPr>
            <a:lvl3pPr marL="3135020" indent="0">
              <a:buNone/>
              <a:defRPr sz="8200"/>
            </a:lvl3pPr>
            <a:lvl4pPr marL="4702531" indent="0">
              <a:buNone/>
              <a:defRPr sz="6900"/>
            </a:lvl4pPr>
            <a:lvl5pPr marL="6270041" indent="0">
              <a:buNone/>
              <a:defRPr sz="6900"/>
            </a:lvl5pPr>
            <a:lvl6pPr marL="7837551" indent="0">
              <a:buNone/>
              <a:defRPr sz="6900"/>
            </a:lvl6pPr>
            <a:lvl7pPr marL="9405061" indent="0">
              <a:buNone/>
              <a:defRPr sz="6900"/>
            </a:lvl7pPr>
            <a:lvl8pPr marL="10972571" indent="0">
              <a:buNone/>
              <a:defRPr sz="6900"/>
            </a:lvl8pPr>
            <a:lvl9pPr marL="12540082" indent="0">
              <a:buNone/>
              <a:defRPr sz="6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7175482"/>
            <a:ext cx="19751040" cy="2575558"/>
          </a:xfrm>
        </p:spPr>
        <p:txBody>
          <a:bodyPr/>
          <a:lstStyle>
            <a:lvl1pPr marL="0" indent="0">
              <a:buNone/>
              <a:defRPr sz="4800"/>
            </a:lvl1pPr>
            <a:lvl2pPr marL="1567510" indent="0">
              <a:buNone/>
              <a:defRPr sz="4100"/>
            </a:lvl2pPr>
            <a:lvl3pPr marL="3135020" indent="0">
              <a:buNone/>
              <a:defRPr sz="3400"/>
            </a:lvl3pPr>
            <a:lvl4pPr marL="4702531" indent="0">
              <a:buNone/>
              <a:defRPr sz="3100"/>
            </a:lvl4pPr>
            <a:lvl5pPr marL="6270041" indent="0">
              <a:buNone/>
              <a:defRPr sz="3100"/>
            </a:lvl5pPr>
            <a:lvl6pPr marL="7837551" indent="0">
              <a:buNone/>
              <a:defRPr sz="3100"/>
            </a:lvl6pPr>
            <a:lvl7pPr marL="9405061" indent="0">
              <a:buNone/>
              <a:defRPr sz="3100"/>
            </a:lvl7pPr>
            <a:lvl8pPr marL="10972571" indent="0">
              <a:buNone/>
              <a:defRPr sz="3100"/>
            </a:lvl8pPr>
            <a:lvl9pPr marL="12540082" indent="0">
              <a:buNone/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92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0" cy="3657600"/>
          </a:xfrm>
          <a:prstGeom prst="rect">
            <a:avLst/>
          </a:prstGeom>
        </p:spPr>
        <p:txBody>
          <a:bodyPr vert="horz" lIns="313502" tIns="156751" rIns="313502" bIns="15675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5120641"/>
            <a:ext cx="29626560" cy="14483082"/>
          </a:xfrm>
          <a:prstGeom prst="rect">
            <a:avLst/>
          </a:prstGeom>
        </p:spPr>
        <p:txBody>
          <a:bodyPr vert="horz" lIns="313502" tIns="156751" rIns="313502" bIns="15675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2"/>
            <a:ext cx="76809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l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2F434-46E9-5143-9206-2A91A09B4C07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20340322"/>
            <a:ext cx="104241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ct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20340322"/>
            <a:ext cx="7680960" cy="1168400"/>
          </a:xfrm>
          <a:prstGeom prst="rect">
            <a:avLst/>
          </a:prstGeom>
        </p:spPr>
        <p:txBody>
          <a:bodyPr vert="horz" lIns="313502" tIns="156751" rIns="313502" bIns="156751" rtlCol="0" anchor="ctr"/>
          <a:lstStyle>
            <a:lvl1pPr algn="r">
              <a:defRPr sz="4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9AAF4-0DED-6C43-A4C5-B0C0C08B91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7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67510" rtl="0" eaLnBrk="1" latinLnBrk="0" hangingPunct="1">
        <a:spcBef>
          <a:spcPct val="0"/>
        </a:spcBef>
        <a:buNone/>
        <a:defRPr sz="1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75633" indent="-1175633" algn="l" defTabSz="1567510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47204" indent="-979694" algn="l" defTabSz="1567510" rtl="0" eaLnBrk="1" latinLnBrk="0" hangingPunct="1">
        <a:spcBef>
          <a:spcPct val="20000"/>
        </a:spcBef>
        <a:buFont typeface="Arial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3918776" indent="-783755" algn="l" defTabSz="1567510" rtl="0" eaLnBrk="1" latinLnBrk="0" hangingPunct="1">
        <a:spcBef>
          <a:spcPct val="20000"/>
        </a:spcBef>
        <a:buFont typeface="Arial"/>
        <a:buChar char="•"/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286" indent="-783755" algn="l" defTabSz="1567510" rtl="0" eaLnBrk="1" latinLnBrk="0" hangingPunct="1">
        <a:spcBef>
          <a:spcPct val="20000"/>
        </a:spcBef>
        <a:buFont typeface="Arial"/>
        <a:buChar char="–"/>
        <a:defRPr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053796" indent="-783755" algn="l" defTabSz="1567510" rtl="0" eaLnBrk="1" latinLnBrk="0" hangingPunct="1">
        <a:spcBef>
          <a:spcPct val="20000"/>
        </a:spcBef>
        <a:buFont typeface="Arial"/>
        <a:buChar char="»"/>
        <a:defRPr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621306" indent="-783755" algn="l" defTabSz="156751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188816" indent="-783755" algn="l" defTabSz="156751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756327" indent="-783755" algn="l" defTabSz="156751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323837" indent="-783755" algn="l" defTabSz="156751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1pPr>
      <a:lvl2pPr marL="1567510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3135020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3pPr>
      <a:lvl4pPr marL="4702531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270041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837551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405061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571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0082" algn="l" defTabSz="156751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wmf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eg"/><Relationship Id="rId17" Type="http://schemas.openxmlformats.org/officeDocument/2006/relationships/image" Target="../media/image15.gif"/><Relationship Id="rId2" Type="http://schemas.openxmlformats.org/officeDocument/2006/relationships/image" Target="../media/image1.jp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microsoft.com/office/2007/relationships/hdphoto" Target="../media/hdphoto1.wdp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detroit_partners.jpg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3" t="27093" b="44990"/>
          <a:stretch/>
        </p:blipFill>
        <p:spPr>
          <a:xfrm>
            <a:off x="-2" y="-8426"/>
            <a:ext cx="23393125" cy="59393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 b="11070"/>
          <a:stretch/>
        </p:blipFill>
        <p:spPr>
          <a:xfrm>
            <a:off x="17110039" y="20018817"/>
            <a:ext cx="2439001" cy="192678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-1" y="5883074"/>
            <a:ext cx="32918401" cy="14135744"/>
          </a:xfrm>
          <a:prstGeom prst="rect">
            <a:avLst/>
          </a:prstGeom>
          <a:solidFill>
            <a:srgbClr val="1D40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4062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133164" y="5883074"/>
            <a:ext cx="13188244" cy="14135744"/>
          </a:xfrm>
          <a:prstGeom prst="rect">
            <a:avLst/>
          </a:prstGeom>
          <a:solidFill>
            <a:srgbClr val="4095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4062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-1" y="3544354"/>
            <a:ext cx="23321409" cy="2347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22A4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255" y="6159568"/>
            <a:ext cx="8946909" cy="7440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100"/>
              </a:lnSpc>
              <a:spcAft>
                <a:spcPts val="1400"/>
              </a:spcAft>
            </a:pPr>
            <a:r>
              <a:rPr lang="en-US" sz="4000" b="1" dirty="0" smtClean="0">
                <a:solidFill>
                  <a:srgbClr val="4DBD73"/>
                </a:solidFill>
                <a:latin typeface="Arial"/>
                <a:cs typeface="Arial"/>
              </a:rPr>
              <a:t>CLUSTER</a:t>
            </a:r>
          </a:p>
          <a:p>
            <a:pPr>
              <a:spcAft>
                <a:spcPts val="1400"/>
              </a:spcAft>
            </a:pP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Innovation Realization</a:t>
            </a:r>
          </a:p>
          <a:p>
            <a:pPr>
              <a:spcAft>
                <a:spcPts val="1400"/>
              </a:spcAft>
            </a:pPr>
            <a:r>
              <a:rPr lang="en-US" sz="3000" dirty="0" err="1" smtClean="0">
                <a:solidFill>
                  <a:schemeClr val="bg1"/>
                </a:solidFill>
                <a:latin typeface="Arial"/>
                <a:cs typeface="Arial"/>
              </a:rPr>
              <a:t>InnoState</a:t>
            </a: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 companies are focused on design and low-volume manufacture of prototypes and new products.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Design and  launch products effectively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Achieve better margins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Improve low-volume execution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Increase customer cost savings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Grow and diversify the business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Streamline and optimize processes</a:t>
            </a:r>
          </a:p>
          <a:p>
            <a:pPr marL="914400" indent="-457200">
              <a:spcAft>
                <a:spcPts val="1400"/>
              </a:spcAft>
              <a:buFont typeface="Arial"/>
              <a:buChar char="•"/>
            </a:pP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># Companies participating to date = 43</a:t>
            </a:r>
            <a:endParaRPr lang="en-US" sz="3000" dirty="0" smtClean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851860" y="5930915"/>
            <a:ext cx="11888885" cy="7920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4000" b="1" dirty="0" smtClean="0">
                <a:solidFill>
                  <a:srgbClr val="1D4062"/>
                </a:solidFill>
                <a:latin typeface="Arial"/>
                <a:cs typeface="Arial"/>
              </a:rPr>
              <a:t>OBJECTIVES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Develop a cluster of innovation-driven manufacturers to support the regional part-making economy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Promote a cluster of innovation-driven firms to supplement the regional economy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Connect product developers and modeling/optimization providers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Increase participation among traditional manufacturers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Support adoption of advanced modeling and simulation tools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Build opportunities with new customers and new industries</a:t>
            </a:r>
          </a:p>
          <a:p>
            <a:pPr marL="514350" indent="-51435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Coordinate training and skill development for the</a:t>
            </a:r>
            <a:b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incumbent workforce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987121" y="6104399"/>
            <a:ext cx="8552026" cy="1327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4000" b="1" dirty="0" smtClean="0">
                <a:solidFill>
                  <a:srgbClr val="4DBD73"/>
                </a:solidFill>
                <a:latin typeface="Arial"/>
                <a:cs typeface="Arial"/>
              </a:rPr>
              <a:t>HIGHLIGHTS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Strategy Development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Strategy Engagements = 6 Companies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Technical Assistance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Adv. Simulation &amp; Modeling = 7 Co.'s.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MMTC Technical Assistance: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Leadership in Action = 6 Companies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Costing = 2 Companies 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Lean Product Launch = 3 Companies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New Market Quality Conform. = 3 </a:t>
            </a:r>
            <a:r>
              <a:rPr lang="en-US" sz="3000" dirty="0" err="1" smtClean="0">
                <a:solidFill>
                  <a:srgbClr val="FFFFFF"/>
                </a:solidFill>
                <a:latin typeface="Arial"/>
                <a:cs typeface="Arial"/>
              </a:rPr>
              <a:t>Co’s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Growth Assistance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PMBC Potential Customer Matches = 74</a:t>
            </a:r>
          </a:p>
          <a:p>
            <a:pPr marL="706437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Other Company Matchmaking = 14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Marketing &amp; Project Assistance</a:t>
            </a:r>
          </a:p>
          <a:p>
            <a:pPr marL="747712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DRC Small Firms (7j) = 16</a:t>
            </a:r>
          </a:p>
          <a:p>
            <a:pPr marL="747712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MMTC Marketing  Assist– 4 Companies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Training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and Certification</a:t>
            </a:r>
          </a:p>
          <a:p>
            <a:pPr marL="747712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Plans Developed with Companies = 6</a:t>
            </a:r>
          </a:p>
          <a:p>
            <a:pPr marL="747712" indent="-457200" algn="just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Adv. Mfg. Training Participants = 48</a:t>
            </a:r>
          </a:p>
          <a:p>
            <a:pPr marL="747712" indent="-457200" algn="just">
              <a:lnSpc>
                <a:spcPct val="110000"/>
              </a:lnSpc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Credentials Received by Participants =4</a:t>
            </a:r>
            <a:endParaRPr lang="en-US" sz="30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1425" y="20700847"/>
            <a:ext cx="3423473" cy="47928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830" y="20739331"/>
            <a:ext cx="2877170" cy="55330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543" y="20164232"/>
            <a:ext cx="2840979" cy="16525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88" y="20519260"/>
            <a:ext cx="2210480" cy="82893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250" y="20699165"/>
            <a:ext cx="3850250" cy="91312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214" y="20094134"/>
            <a:ext cx="3359753" cy="167987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930019" y="20546754"/>
            <a:ext cx="56828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4DBD73"/>
                </a:solidFill>
                <a:latin typeface="Open Sans"/>
                <a:cs typeface="Open Sans"/>
              </a:rPr>
              <a:t>OEM PROCUREMENT: </a:t>
            </a:r>
          </a:p>
          <a:p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0851862" y="13891558"/>
            <a:ext cx="8401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WIN: Partnership and Talent: address skill shortages via recruitment and credentials</a:t>
            </a:r>
          </a:p>
        </p:txBody>
      </p:sp>
      <p:pic>
        <p:nvPicPr>
          <p:cNvPr id="13" name="Picture 12" descr="C:\Users\Al\Pictures\800px-B1_machining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5" r="8828"/>
          <a:stretch/>
        </p:blipFill>
        <p:spPr bwMode="auto">
          <a:xfrm>
            <a:off x="6283554" y="14566591"/>
            <a:ext cx="4187306" cy="3944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4" name="TextBox 43"/>
          <p:cNvSpPr txBox="1"/>
          <p:nvPr/>
        </p:nvSpPr>
        <p:spPr>
          <a:xfrm>
            <a:off x="685005" y="15235728"/>
            <a:ext cx="5218392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dirty="0" err="1" smtClean="0">
                <a:solidFill>
                  <a:srgbClr val="FFFFFF"/>
                </a:solidFill>
                <a:latin typeface="Arial"/>
                <a:cs typeface="Arial"/>
              </a:rPr>
              <a:t>InnoState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 estimates at least </a:t>
            </a: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$20M in new product orders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 for the region, serve </a:t>
            </a: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144 participants in Adv. Mfg. skill upgrades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, create </a:t>
            </a: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240 new jobs </a:t>
            </a:r>
            <a:r>
              <a:rPr lang="en-US" sz="3000" dirty="0" smtClean="0">
                <a:solidFill>
                  <a:srgbClr val="FFFFFF"/>
                </a:solidFill>
                <a:latin typeface="Arial"/>
                <a:cs typeface="Arial"/>
              </a:rPr>
              <a:t>and generating </a:t>
            </a:r>
            <a:r>
              <a:rPr lang="en-US" sz="3000" b="1" dirty="0" smtClean="0">
                <a:solidFill>
                  <a:srgbClr val="FFFFFF"/>
                </a:solidFill>
                <a:latin typeface="Arial"/>
                <a:cs typeface="Arial"/>
              </a:rPr>
              <a:t>$9.6M in additional profit.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8951" y="3696754"/>
            <a:ext cx="26260247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0" b="1" dirty="0" smtClean="0">
                <a:solidFill>
                  <a:srgbClr val="4DBD73"/>
                </a:solidFill>
                <a:latin typeface="Arial"/>
                <a:cs typeface="Arial"/>
              </a:rPr>
              <a:t>INNOVATION REALIZATION</a:t>
            </a:r>
            <a:endParaRPr lang="en-US" sz="10000" b="1" dirty="0">
              <a:solidFill>
                <a:srgbClr val="4DBD73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8331" y="4894533"/>
            <a:ext cx="2484055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 smtClean="0">
                <a:solidFill>
                  <a:srgbClr val="1D4062"/>
                </a:solidFill>
                <a:latin typeface="Arial"/>
                <a:cs typeface="Arial"/>
              </a:rPr>
              <a:t>New Product Contract Manufacturing Firms in Southeast Michigan</a:t>
            </a:r>
            <a:endParaRPr lang="en-US" sz="4300" dirty="0">
              <a:solidFill>
                <a:srgbClr val="1D4062"/>
              </a:solidFill>
              <a:latin typeface="Arial"/>
              <a:cs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851862" y="18010109"/>
            <a:ext cx="9388968" cy="165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DRC: Cultivate future cluster members and</a:t>
            </a:r>
            <a:b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identify new customers</a:t>
            </a:r>
          </a:p>
          <a:p>
            <a:pPr marL="4572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PURE MI: Provide opportunities and connections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4" name="Picture 3" descr="Q:\_Shared Art\Logos\InnoState\InnoState_LogoFULL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6344" r="-5992" b="-6240"/>
          <a:stretch/>
        </p:blipFill>
        <p:spPr bwMode="auto">
          <a:xfrm>
            <a:off x="588227" y="3666874"/>
            <a:ext cx="5188170" cy="2080460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54" name="TextBox 53"/>
          <p:cNvSpPr txBox="1"/>
          <p:nvPr/>
        </p:nvSpPr>
        <p:spPr>
          <a:xfrm>
            <a:off x="10851861" y="15142323"/>
            <a:ext cx="840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MMTC: Strategic development, marketing and technical assistance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0851861" y="16373864"/>
            <a:ext cx="9080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400"/>
              </a:spcAft>
              <a:buFont typeface="Arial"/>
              <a:buChar char="•"/>
            </a:pP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NCMS: Modeling and Analytics: access to modeling and simulation to optimize design</a:t>
            </a:r>
            <a:b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3000" dirty="0" smtClean="0">
                <a:solidFill>
                  <a:schemeClr val="bg1"/>
                </a:solidFill>
                <a:latin typeface="Arial"/>
                <a:cs typeface="Arial"/>
              </a:rPr>
              <a:t>and processes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5942298" y="3649600"/>
            <a:ext cx="0" cy="214834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8369" y="14127319"/>
            <a:ext cx="5306032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4000" b="1" dirty="0">
                <a:solidFill>
                  <a:srgbClr val="4DBD73"/>
                </a:solidFill>
                <a:latin typeface="Arial"/>
                <a:cs typeface="Arial"/>
              </a:rPr>
              <a:t>THREE-YEAR VALUE</a:t>
            </a:r>
          </a:p>
        </p:txBody>
      </p:sp>
      <p:sp>
        <p:nvSpPr>
          <p:cNvPr id="2" name="Rectangle 1"/>
          <p:cNvSpPr/>
          <p:nvPr/>
        </p:nvSpPr>
        <p:spPr>
          <a:xfrm>
            <a:off x="20012230" y="13625466"/>
            <a:ext cx="2877170" cy="61765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2" descr="Q:\_Shared Art\Logos\WIN - Workforce Intelligence Network\WIN Logo.jpg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8" t="11520" r="8619" b="23310"/>
          <a:stretch/>
        </p:blipFill>
        <p:spPr bwMode="auto">
          <a:xfrm>
            <a:off x="20300766" y="13827562"/>
            <a:ext cx="2251085" cy="84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3" t="37969"/>
          <a:stretch/>
        </p:blipFill>
        <p:spPr>
          <a:xfrm>
            <a:off x="20464852" y="14848135"/>
            <a:ext cx="1808015" cy="1671744"/>
          </a:xfrm>
          <a:prstGeom prst="rect">
            <a:avLst/>
          </a:prstGeom>
        </p:spPr>
      </p:pic>
      <p:pic>
        <p:nvPicPr>
          <p:cNvPr id="35" name="Picture 6" descr="Q:\_Shared Art\Logos\NCMS\NCMS_Logo_FullText_LightBG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7359" y="16716125"/>
            <a:ext cx="2180186" cy="123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7" descr="Q:\_Shared Art\Logos\Detroit Regional Chamber\DRC_Color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4065" y="18181547"/>
            <a:ext cx="2258795" cy="6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 38"/>
          <p:cNvSpPr/>
          <p:nvPr/>
        </p:nvSpPr>
        <p:spPr>
          <a:xfrm>
            <a:off x="23321408" y="-8426"/>
            <a:ext cx="9596992" cy="5891499"/>
          </a:xfrm>
          <a:prstGeom prst="rect">
            <a:avLst/>
          </a:prstGeom>
          <a:solidFill>
            <a:srgbClr val="4DBD7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406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65537" y="151952"/>
            <a:ext cx="6096356" cy="607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1400"/>
              </a:spcAft>
            </a:pPr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Workforce Intelligence </a:t>
            </a:r>
            <a: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  <a:t>Network</a:t>
            </a:r>
            <a:b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Lisa </a:t>
            </a:r>
            <a:r>
              <a:rPr lang="en-US" sz="2300" dirty="0">
                <a:solidFill>
                  <a:schemeClr val="bg1"/>
                </a:solidFill>
                <a:latin typeface="Arial"/>
                <a:cs typeface="Arial"/>
              </a:rPr>
              <a:t>Katz, Executive </a:t>
            </a: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Director</a:t>
            </a:r>
            <a:b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err="1" smtClean="0">
                <a:solidFill>
                  <a:schemeClr val="bg1"/>
                </a:solidFill>
                <a:latin typeface="Arial"/>
                <a:cs typeface="Arial"/>
              </a:rPr>
              <a:t>lisa.katz</a:t>
            </a:r>
            <a:r>
              <a:rPr lang="en-US" sz="2300" dirty="0" err="1">
                <a:solidFill>
                  <a:schemeClr val="bg1"/>
                </a:solidFill>
                <a:latin typeface="Arial"/>
                <a:cs typeface="Arial"/>
              </a:rPr>
              <a:t>@win-semich.org</a:t>
            </a:r>
            <a:endParaRPr lang="en-US" sz="23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  <a:spcAft>
                <a:spcPts val="1400"/>
              </a:spcAft>
            </a:pPr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Detroit Regional </a:t>
            </a:r>
            <a: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  <a:t>Chamber</a:t>
            </a:r>
            <a:b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Kyle </a:t>
            </a:r>
            <a:r>
              <a:rPr lang="en-US" sz="2300" dirty="0" err="1">
                <a:solidFill>
                  <a:schemeClr val="bg1"/>
                </a:solidFill>
                <a:latin typeface="Arial"/>
                <a:cs typeface="Arial"/>
              </a:rPr>
              <a:t>Peppin</a:t>
            </a:r>
            <a:r>
              <a:rPr lang="en-US" sz="2300" dirty="0">
                <a:solidFill>
                  <a:schemeClr val="bg1"/>
                </a:solidFill>
                <a:latin typeface="Arial"/>
                <a:cs typeface="Arial"/>
              </a:rPr>
              <a:t>, Grant </a:t>
            </a: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Manager</a:t>
            </a:r>
            <a:b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err="1" smtClean="0">
                <a:solidFill>
                  <a:schemeClr val="bg1"/>
                </a:solidFill>
                <a:latin typeface="Arial"/>
                <a:cs typeface="Arial"/>
              </a:rPr>
              <a:t>kpeppin</a:t>
            </a:r>
            <a:r>
              <a:rPr lang="en-US" sz="2300" dirty="0" err="1">
                <a:solidFill>
                  <a:schemeClr val="bg1"/>
                </a:solidFill>
                <a:latin typeface="Arial"/>
                <a:cs typeface="Arial"/>
              </a:rPr>
              <a:t>@detroitchamber.com</a:t>
            </a:r>
            <a:endParaRPr lang="en-US" sz="23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  <a:spcAft>
                <a:spcPts val="1400"/>
              </a:spcAft>
            </a:pPr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MI Manufacturing Technology </a:t>
            </a:r>
            <a: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  <a:t>Center</a:t>
            </a:r>
            <a:b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spc="-60" dirty="0" smtClean="0">
                <a:solidFill>
                  <a:schemeClr val="bg1"/>
                </a:solidFill>
                <a:latin typeface="Arial"/>
                <a:cs typeface="Arial"/>
              </a:rPr>
              <a:t>Edith </a:t>
            </a:r>
            <a:r>
              <a:rPr lang="en-US" sz="2300" spc="-60" dirty="0" err="1">
                <a:solidFill>
                  <a:schemeClr val="bg1"/>
                </a:solidFill>
                <a:latin typeface="Arial"/>
                <a:cs typeface="Arial"/>
              </a:rPr>
              <a:t>Wiarda</a:t>
            </a:r>
            <a:r>
              <a:rPr lang="en-US" sz="2300" spc="-60" dirty="0">
                <a:solidFill>
                  <a:schemeClr val="bg1"/>
                </a:solidFill>
                <a:latin typeface="Arial"/>
                <a:cs typeface="Arial"/>
              </a:rPr>
              <a:t>, Director of Research </a:t>
            </a:r>
            <a:r>
              <a:rPr lang="en-US" sz="2300" spc="-60" dirty="0" smtClean="0">
                <a:solidFill>
                  <a:schemeClr val="bg1"/>
                </a:solidFill>
                <a:latin typeface="Arial"/>
                <a:cs typeface="Arial"/>
              </a:rPr>
              <a:t>Services</a:t>
            </a:r>
            <a:br>
              <a:rPr lang="en-US" sz="2300" spc="-6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err="1" smtClean="0">
                <a:solidFill>
                  <a:schemeClr val="bg1"/>
                </a:solidFill>
                <a:latin typeface="Arial"/>
                <a:cs typeface="Arial"/>
              </a:rPr>
              <a:t>ewiarda</a:t>
            </a:r>
            <a:r>
              <a:rPr lang="en-US" sz="2300" dirty="0" err="1">
                <a:solidFill>
                  <a:schemeClr val="bg1"/>
                </a:solidFill>
                <a:latin typeface="Arial"/>
                <a:cs typeface="Arial"/>
              </a:rPr>
              <a:t>@</a:t>
            </a:r>
            <a:r>
              <a:rPr lang="en-US" sz="2300" dirty="0" err="1" smtClean="0">
                <a:solidFill>
                  <a:schemeClr val="bg1"/>
                </a:solidFill>
                <a:latin typeface="Arial"/>
                <a:cs typeface="Arial"/>
              </a:rPr>
              <a:t>mmtc.org</a:t>
            </a:r>
            <a:endParaRPr lang="en-US" sz="23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  <a:spcAft>
                <a:spcPts val="1400"/>
              </a:spcAft>
            </a:pPr>
            <a:r>
              <a:rPr lang="en-US" sz="2300" b="1" spc="-70" dirty="0">
                <a:solidFill>
                  <a:schemeClr val="bg1"/>
                </a:solidFill>
                <a:latin typeface="Arial"/>
                <a:cs typeface="Arial"/>
              </a:rPr>
              <a:t>National Center for Manufacturing </a:t>
            </a:r>
            <a:r>
              <a:rPr lang="en-US" sz="2300" b="1" spc="-70" dirty="0" smtClean="0">
                <a:solidFill>
                  <a:schemeClr val="bg1"/>
                </a:solidFill>
                <a:latin typeface="Arial"/>
                <a:cs typeface="Arial"/>
              </a:rPr>
              <a:t>Sciences</a:t>
            </a:r>
            <a:br>
              <a:rPr lang="en-US" sz="2300" b="1" spc="-7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Jon </a:t>
            </a:r>
            <a:r>
              <a:rPr lang="en-US" sz="2300" dirty="0">
                <a:solidFill>
                  <a:schemeClr val="bg1"/>
                </a:solidFill>
                <a:latin typeface="Arial"/>
                <a:cs typeface="Arial"/>
              </a:rPr>
              <a:t>Riley, VP Digital </a:t>
            </a: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Manufacturing</a:t>
            </a:r>
            <a:b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err="1" smtClean="0">
                <a:solidFill>
                  <a:schemeClr val="bg1"/>
                </a:solidFill>
                <a:latin typeface="Arial"/>
                <a:cs typeface="Arial"/>
              </a:rPr>
              <a:t>jonr</a:t>
            </a:r>
            <a:r>
              <a:rPr lang="en-US" sz="2300" dirty="0" err="1">
                <a:solidFill>
                  <a:schemeClr val="bg1"/>
                </a:solidFill>
                <a:latin typeface="Arial"/>
                <a:cs typeface="Arial"/>
              </a:rPr>
              <a:t>@ncms.org</a:t>
            </a:r>
            <a:endParaRPr lang="en-US" sz="23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  <a:spcAft>
                <a:spcPts val="1400"/>
              </a:spcAft>
            </a:pPr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Pure Michigan Business Connect [PMBC</a:t>
            </a:r>
            <a: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  <a:t>]</a:t>
            </a:r>
            <a:b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Ryan </a:t>
            </a:r>
            <a:r>
              <a:rPr lang="en-US" sz="2300" dirty="0">
                <a:solidFill>
                  <a:schemeClr val="bg1"/>
                </a:solidFill>
                <a:latin typeface="Arial"/>
                <a:cs typeface="Arial"/>
              </a:rPr>
              <a:t>Michael, Supplier Relations </a:t>
            </a: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Manager</a:t>
            </a:r>
            <a:b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2300" dirty="0" smtClean="0">
                <a:solidFill>
                  <a:schemeClr val="bg1"/>
                </a:solidFill>
                <a:latin typeface="Arial"/>
                <a:cs typeface="Arial"/>
              </a:rPr>
              <a:t>michaelr2</a:t>
            </a:r>
            <a:r>
              <a:rPr lang="en-US" sz="2300" dirty="0">
                <a:solidFill>
                  <a:schemeClr val="bg1"/>
                </a:solidFill>
                <a:latin typeface="Arial"/>
                <a:cs typeface="Arial"/>
              </a:rPr>
              <a:t>@michigan.org</a:t>
            </a:r>
          </a:p>
          <a:p>
            <a:pPr>
              <a:lnSpc>
                <a:spcPct val="90000"/>
              </a:lnSpc>
              <a:spcAft>
                <a:spcPts val="1400"/>
              </a:spcAft>
            </a:pPr>
            <a:endParaRPr lang="en-US" sz="2200" dirty="0">
              <a:latin typeface="Arial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>
          <a:xfrm rot="16200000">
            <a:off x="21762005" y="1896236"/>
            <a:ext cx="4687217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</a:pPr>
            <a:r>
              <a:rPr lang="en-US" sz="5000" b="1" dirty="0" smtClean="0">
                <a:solidFill>
                  <a:srgbClr val="FFFFFF"/>
                </a:solidFill>
                <a:latin typeface="Open Sans"/>
                <a:cs typeface="Open Sans"/>
              </a:rPr>
              <a:t>CONTACTS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851860" y="12839951"/>
            <a:ext cx="5306032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4000" b="1" dirty="0" smtClean="0">
                <a:solidFill>
                  <a:srgbClr val="1D4062"/>
                </a:solidFill>
                <a:latin typeface="Arial"/>
                <a:cs typeface="Arial"/>
              </a:rPr>
              <a:t>COLLABORATION</a:t>
            </a:r>
            <a:endParaRPr lang="en-US" sz="4000" b="1" dirty="0">
              <a:solidFill>
                <a:srgbClr val="1D4062"/>
              </a:solidFill>
              <a:latin typeface="Arial"/>
              <a:cs typeface="Arial"/>
            </a:endParaRPr>
          </a:p>
        </p:txBody>
      </p:sp>
      <p:pic>
        <p:nvPicPr>
          <p:cNvPr id="3" name="Picture 2" descr="medc-pure-michigan-logo.gi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8048" y="19078199"/>
            <a:ext cx="2197878" cy="48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72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311</Words>
  <Application>Microsoft Office PowerPoint</Application>
  <PresentationFormat>Custom</PresentationFormat>
  <Paragraphs>55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Oceanvue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 Winans</dc:creator>
  <cp:lastModifiedBy>ruth</cp:lastModifiedBy>
  <cp:revision>30</cp:revision>
  <dcterms:created xsi:type="dcterms:W3CDTF">2014-06-09T14:12:43Z</dcterms:created>
  <dcterms:modified xsi:type="dcterms:W3CDTF">2014-06-11T11:47:04Z</dcterms:modified>
</cp:coreProperties>
</file>