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2918400"/>
  <p:notesSz cx="7010400" cy="9296400"/>
  <p:defaultTextStyle>
    <a:defPPr>
      <a:defRPr lang="en-US"/>
    </a:defPPr>
    <a:lvl1pPr marL="0" algn="l" defTabSz="2934767" rtl="0" eaLnBrk="1" latinLnBrk="0" hangingPunct="1">
      <a:defRPr sz="5800" kern="1200">
        <a:solidFill>
          <a:schemeClr val="tx1"/>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2569" autoAdjust="0"/>
    <p:restoredTop sz="99827" autoAdjust="0"/>
  </p:normalViewPr>
  <p:slideViewPr>
    <p:cSldViewPr>
      <p:cViewPr>
        <p:scale>
          <a:sx n="25" d="100"/>
          <a:sy n="25" d="100"/>
        </p:scale>
        <p:origin x="-42" y="84"/>
      </p:cViewPr>
      <p:guideLst>
        <p:guide orient="horz" pos="10368"/>
        <p:guide pos="13824"/>
      </p:guideLst>
    </p:cSldViewPr>
  </p:slideViewPr>
  <p:outlineViewPr>
    <p:cViewPr>
      <p:scale>
        <a:sx n="33" d="100"/>
        <a:sy n="33" d="100"/>
      </p:scale>
      <p:origin x="0" y="0"/>
    </p:cViewPr>
  </p:outlineViewPr>
  <p:notesTextViewPr>
    <p:cViewPr>
      <p:scale>
        <a:sx n="66" d="100"/>
        <a:sy n="66"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E53A647F-8686-40CF-A747-DA5F927FD886}" type="datetimeFigureOut">
              <a:rPr lang="en-US" smtClean="0"/>
              <a:t>6/12/2014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5B4EC907-F0DA-44E2-9251-CE68812FB8DA}" type="slidenum">
              <a:rPr lang="en-US" smtClean="0"/>
              <a:t>‹#›</a:t>
            </a:fld>
            <a:endParaRPr lang="en-US"/>
          </a:p>
        </p:txBody>
      </p:sp>
    </p:spTree>
    <p:extLst>
      <p:ext uri="{BB962C8B-B14F-4D97-AF65-F5344CB8AC3E}">
        <p14:creationId xmlns:p14="http://schemas.microsoft.com/office/powerpoint/2010/main" val="3358343100"/>
      </p:ext>
    </p:extLst>
  </p:cSld>
  <p:clrMap bg1="lt1" tx1="dk1" bg2="lt2" tx2="dk2" accent1="accent1" accent2="accent2" accent3="accent3" accent4="accent4" accent5="accent5" accent6="accent6" hlink="hlink" folHlink="folHlink"/>
  <p:notesStyle>
    <a:lvl1pPr marL="0" algn="l" defTabSz="2934767" rtl="0" eaLnBrk="1" latinLnBrk="0" hangingPunct="1">
      <a:defRPr sz="3900" kern="1200">
        <a:solidFill>
          <a:schemeClr val="tx1"/>
        </a:solidFill>
        <a:latin typeface="+mn-lt"/>
        <a:ea typeface="+mn-ea"/>
        <a:cs typeface="+mn-cs"/>
      </a:defRPr>
    </a:lvl1pPr>
    <a:lvl2pPr marL="1467383" algn="l" defTabSz="2934767" rtl="0" eaLnBrk="1" latinLnBrk="0" hangingPunct="1">
      <a:defRPr sz="3900" kern="1200">
        <a:solidFill>
          <a:schemeClr val="tx1"/>
        </a:solidFill>
        <a:latin typeface="+mn-lt"/>
        <a:ea typeface="+mn-ea"/>
        <a:cs typeface="+mn-cs"/>
      </a:defRPr>
    </a:lvl2pPr>
    <a:lvl3pPr marL="2934767" algn="l" defTabSz="2934767" rtl="0" eaLnBrk="1" latinLnBrk="0" hangingPunct="1">
      <a:defRPr sz="3900" kern="1200">
        <a:solidFill>
          <a:schemeClr val="tx1"/>
        </a:solidFill>
        <a:latin typeface="+mn-lt"/>
        <a:ea typeface="+mn-ea"/>
        <a:cs typeface="+mn-cs"/>
      </a:defRPr>
    </a:lvl3pPr>
    <a:lvl4pPr marL="4402150" algn="l" defTabSz="2934767" rtl="0" eaLnBrk="1" latinLnBrk="0" hangingPunct="1">
      <a:defRPr sz="3900" kern="1200">
        <a:solidFill>
          <a:schemeClr val="tx1"/>
        </a:solidFill>
        <a:latin typeface="+mn-lt"/>
        <a:ea typeface="+mn-ea"/>
        <a:cs typeface="+mn-cs"/>
      </a:defRPr>
    </a:lvl4pPr>
    <a:lvl5pPr marL="5869534" algn="l" defTabSz="2934767" rtl="0" eaLnBrk="1" latinLnBrk="0" hangingPunct="1">
      <a:defRPr sz="3900" kern="1200">
        <a:solidFill>
          <a:schemeClr val="tx1"/>
        </a:solidFill>
        <a:latin typeface="+mn-lt"/>
        <a:ea typeface="+mn-ea"/>
        <a:cs typeface="+mn-cs"/>
      </a:defRPr>
    </a:lvl5pPr>
    <a:lvl6pPr marL="7336917" algn="l" defTabSz="2934767" rtl="0" eaLnBrk="1" latinLnBrk="0" hangingPunct="1">
      <a:defRPr sz="3900" kern="1200">
        <a:solidFill>
          <a:schemeClr val="tx1"/>
        </a:solidFill>
        <a:latin typeface="+mn-lt"/>
        <a:ea typeface="+mn-ea"/>
        <a:cs typeface="+mn-cs"/>
      </a:defRPr>
    </a:lvl6pPr>
    <a:lvl7pPr marL="8804300" algn="l" defTabSz="2934767" rtl="0" eaLnBrk="1" latinLnBrk="0" hangingPunct="1">
      <a:defRPr sz="3900" kern="1200">
        <a:solidFill>
          <a:schemeClr val="tx1"/>
        </a:solidFill>
        <a:latin typeface="+mn-lt"/>
        <a:ea typeface="+mn-ea"/>
        <a:cs typeface="+mn-cs"/>
      </a:defRPr>
    </a:lvl7pPr>
    <a:lvl8pPr marL="10271684" algn="l" defTabSz="2934767" rtl="0" eaLnBrk="1" latinLnBrk="0" hangingPunct="1">
      <a:defRPr sz="3900" kern="1200">
        <a:solidFill>
          <a:schemeClr val="tx1"/>
        </a:solidFill>
        <a:latin typeface="+mn-lt"/>
        <a:ea typeface="+mn-ea"/>
        <a:cs typeface="+mn-cs"/>
      </a:defRPr>
    </a:lvl8pPr>
    <a:lvl9pPr marL="11739067" algn="l" defTabSz="2934767" rtl="0" eaLnBrk="1" latinLnBrk="0" hangingPunct="1">
      <a:defRPr sz="3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4EC907-F0DA-44E2-9251-CE68812FB8DA}" type="slidenum">
              <a:rPr lang="en-US" smtClean="0"/>
              <a:t>1</a:t>
            </a:fld>
            <a:endParaRPr lang="en-US"/>
          </a:p>
        </p:txBody>
      </p:sp>
    </p:spTree>
    <p:extLst>
      <p:ext uri="{BB962C8B-B14F-4D97-AF65-F5344CB8AC3E}">
        <p14:creationId xmlns:p14="http://schemas.microsoft.com/office/powerpoint/2010/main" val="3755586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4"/>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2"/>
            <a:ext cx="30723840" cy="8412481"/>
          </a:xfrm>
        </p:spPr>
        <p:txBody>
          <a:bodyPr/>
          <a:lstStyle>
            <a:lvl1pPr marL="0" indent="0" algn="ctr">
              <a:buNone/>
              <a:defRPr>
                <a:solidFill>
                  <a:schemeClr val="tx1">
                    <a:tint val="75000"/>
                  </a:schemeClr>
                </a:solidFill>
              </a:defRPr>
            </a:lvl1pPr>
            <a:lvl2pPr marL="1467383" indent="0" algn="ctr">
              <a:buNone/>
              <a:defRPr>
                <a:solidFill>
                  <a:schemeClr val="tx1">
                    <a:tint val="75000"/>
                  </a:schemeClr>
                </a:solidFill>
              </a:defRPr>
            </a:lvl2pPr>
            <a:lvl3pPr marL="2934767" indent="0" algn="ctr">
              <a:buNone/>
              <a:defRPr>
                <a:solidFill>
                  <a:schemeClr val="tx1">
                    <a:tint val="75000"/>
                  </a:schemeClr>
                </a:solidFill>
              </a:defRPr>
            </a:lvl3pPr>
            <a:lvl4pPr marL="4402150" indent="0" algn="ctr">
              <a:buNone/>
              <a:defRPr>
                <a:solidFill>
                  <a:schemeClr val="tx1">
                    <a:tint val="75000"/>
                  </a:schemeClr>
                </a:solidFill>
              </a:defRPr>
            </a:lvl4pPr>
            <a:lvl5pPr marL="5869534" indent="0" algn="ctr">
              <a:buNone/>
              <a:defRPr>
                <a:solidFill>
                  <a:schemeClr val="tx1">
                    <a:tint val="75000"/>
                  </a:schemeClr>
                </a:solidFill>
              </a:defRPr>
            </a:lvl5pPr>
            <a:lvl6pPr marL="7336917" indent="0" algn="ctr">
              <a:buNone/>
              <a:defRPr>
                <a:solidFill>
                  <a:schemeClr val="tx1">
                    <a:tint val="75000"/>
                  </a:schemeClr>
                </a:solidFill>
              </a:defRPr>
            </a:lvl6pPr>
            <a:lvl7pPr marL="8804300" indent="0" algn="ctr">
              <a:buNone/>
              <a:defRPr>
                <a:solidFill>
                  <a:schemeClr val="tx1">
                    <a:tint val="75000"/>
                  </a:schemeClr>
                </a:solidFill>
              </a:defRPr>
            </a:lvl7pPr>
            <a:lvl8pPr marL="10271684" indent="0" algn="ctr">
              <a:buNone/>
              <a:defRPr>
                <a:solidFill>
                  <a:schemeClr val="tx1">
                    <a:tint val="75000"/>
                  </a:schemeClr>
                </a:solidFill>
              </a:defRPr>
            </a:lvl8pPr>
            <a:lvl9pPr marL="11739067"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325815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767566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1432563"/>
            <a:ext cx="47404018" cy="305866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1432563"/>
            <a:ext cx="141480542" cy="305866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717168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929765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59"/>
          </a:xfrm>
        </p:spPr>
        <p:txBody>
          <a:bodyPr anchor="t"/>
          <a:lstStyle>
            <a:lvl1pPr algn="l">
              <a:defRPr sz="128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7"/>
            <a:ext cx="37307520" cy="7200898"/>
          </a:xfrm>
        </p:spPr>
        <p:txBody>
          <a:bodyPr anchor="b"/>
          <a:lstStyle>
            <a:lvl1pPr marL="0" indent="0">
              <a:buNone/>
              <a:defRPr sz="6400">
                <a:solidFill>
                  <a:schemeClr val="tx1">
                    <a:tint val="75000"/>
                  </a:schemeClr>
                </a:solidFill>
              </a:defRPr>
            </a:lvl1pPr>
            <a:lvl2pPr marL="1467383" indent="0">
              <a:buNone/>
              <a:defRPr sz="5800">
                <a:solidFill>
                  <a:schemeClr val="tx1">
                    <a:tint val="75000"/>
                  </a:schemeClr>
                </a:solidFill>
              </a:defRPr>
            </a:lvl2pPr>
            <a:lvl3pPr marL="2934767" indent="0">
              <a:buNone/>
              <a:defRPr sz="5100">
                <a:solidFill>
                  <a:schemeClr val="tx1">
                    <a:tint val="75000"/>
                  </a:schemeClr>
                </a:solidFill>
              </a:defRPr>
            </a:lvl3pPr>
            <a:lvl4pPr marL="4402150" indent="0">
              <a:buNone/>
              <a:defRPr sz="4500">
                <a:solidFill>
                  <a:schemeClr val="tx1">
                    <a:tint val="75000"/>
                  </a:schemeClr>
                </a:solidFill>
              </a:defRPr>
            </a:lvl4pPr>
            <a:lvl5pPr marL="5869534" indent="0">
              <a:buNone/>
              <a:defRPr sz="4500">
                <a:solidFill>
                  <a:schemeClr val="tx1">
                    <a:tint val="75000"/>
                  </a:schemeClr>
                </a:solidFill>
              </a:defRPr>
            </a:lvl5pPr>
            <a:lvl6pPr marL="7336917" indent="0">
              <a:buNone/>
              <a:defRPr sz="4500">
                <a:solidFill>
                  <a:schemeClr val="tx1">
                    <a:tint val="75000"/>
                  </a:schemeClr>
                </a:solidFill>
              </a:defRPr>
            </a:lvl6pPr>
            <a:lvl7pPr marL="8804300" indent="0">
              <a:buNone/>
              <a:defRPr sz="4500">
                <a:solidFill>
                  <a:schemeClr val="tx1">
                    <a:tint val="75000"/>
                  </a:schemeClr>
                </a:solidFill>
              </a:defRPr>
            </a:lvl7pPr>
            <a:lvl8pPr marL="10271684" indent="0">
              <a:buNone/>
              <a:defRPr sz="4500">
                <a:solidFill>
                  <a:schemeClr val="tx1">
                    <a:tint val="75000"/>
                  </a:schemeClr>
                </a:solidFill>
              </a:defRPr>
            </a:lvl8pPr>
            <a:lvl9pPr marL="11739067"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23AE88-432D-4B0A-92C6-478786C8B21C}" type="datetimeFigureOut">
              <a:rPr lang="en-US" smtClean="0"/>
              <a:t>6/12/2014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550774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8366762"/>
            <a:ext cx="94442280" cy="23652480"/>
          </a:xfrm>
        </p:spPr>
        <p:txBody>
          <a:bodyPr/>
          <a:lstStyle>
            <a:lvl1pPr>
              <a:defRPr sz="9000"/>
            </a:lvl1pPr>
            <a:lvl2pPr>
              <a:defRPr sz="7700"/>
            </a:lvl2pPr>
            <a:lvl3pPr>
              <a:defRPr sz="64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8366762"/>
            <a:ext cx="94442280" cy="23652480"/>
          </a:xfrm>
        </p:spPr>
        <p:txBody>
          <a:bodyPr/>
          <a:lstStyle>
            <a:lvl1pPr>
              <a:defRPr sz="9000"/>
            </a:lvl1pPr>
            <a:lvl2pPr>
              <a:defRPr sz="7700"/>
            </a:lvl2pPr>
            <a:lvl3pPr>
              <a:defRPr sz="64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23AE88-432D-4B0A-92C6-478786C8B21C}" type="datetimeFigureOut">
              <a:rPr lang="en-US" smtClean="0"/>
              <a:t>6/12/2014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370030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1"/>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0"/>
            <a:ext cx="19392902" cy="3070859"/>
          </a:xfrm>
        </p:spPr>
        <p:txBody>
          <a:bodyPr anchor="b"/>
          <a:lstStyle>
            <a:lvl1pPr marL="0" indent="0">
              <a:buNone/>
              <a:defRPr sz="7700" b="1"/>
            </a:lvl1pPr>
            <a:lvl2pPr marL="1467383" indent="0">
              <a:buNone/>
              <a:defRPr sz="6400" b="1"/>
            </a:lvl2pPr>
            <a:lvl3pPr marL="2934767" indent="0">
              <a:buNone/>
              <a:defRPr sz="5800" b="1"/>
            </a:lvl3pPr>
            <a:lvl4pPr marL="4402150" indent="0">
              <a:buNone/>
              <a:defRPr sz="5100" b="1"/>
            </a:lvl4pPr>
            <a:lvl5pPr marL="5869534" indent="0">
              <a:buNone/>
              <a:defRPr sz="5100" b="1"/>
            </a:lvl5pPr>
            <a:lvl6pPr marL="7336917" indent="0">
              <a:buNone/>
              <a:defRPr sz="5100" b="1"/>
            </a:lvl6pPr>
            <a:lvl7pPr marL="8804300" indent="0">
              <a:buNone/>
              <a:defRPr sz="5100" b="1"/>
            </a:lvl7pPr>
            <a:lvl8pPr marL="10271684" indent="0">
              <a:buNone/>
              <a:defRPr sz="5100" b="1"/>
            </a:lvl8pPr>
            <a:lvl9pPr marL="11739067" indent="0">
              <a:buNone/>
              <a:defRPr sz="5100" b="1"/>
            </a:lvl9pPr>
          </a:lstStyle>
          <a:p>
            <a:pPr lvl="0"/>
            <a:r>
              <a:rPr lang="en-US" smtClean="0"/>
              <a:t>Click to edit Master text styles</a:t>
            </a:r>
          </a:p>
        </p:txBody>
      </p:sp>
      <p:sp>
        <p:nvSpPr>
          <p:cNvPr id="4" name="Content Placeholder 3"/>
          <p:cNvSpPr>
            <a:spLocks noGrp="1"/>
          </p:cNvSpPr>
          <p:nvPr>
            <p:ph sz="half" idx="2"/>
          </p:nvPr>
        </p:nvSpPr>
        <p:spPr>
          <a:xfrm>
            <a:off x="2194560" y="10439399"/>
            <a:ext cx="19392902" cy="18966184"/>
          </a:xfrm>
        </p:spPr>
        <p:txBody>
          <a:bodyPr/>
          <a:lstStyle>
            <a:lvl1pPr>
              <a:defRPr sz="7700"/>
            </a:lvl1pPr>
            <a:lvl2pPr>
              <a:defRPr sz="6400"/>
            </a:lvl2pPr>
            <a:lvl3pPr>
              <a:defRPr sz="58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0"/>
            <a:ext cx="19400520" cy="3070859"/>
          </a:xfrm>
        </p:spPr>
        <p:txBody>
          <a:bodyPr anchor="b"/>
          <a:lstStyle>
            <a:lvl1pPr marL="0" indent="0">
              <a:buNone/>
              <a:defRPr sz="7700" b="1"/>
            </a:lvl1pPr>
            <a:lvl2pPr marL="1467383" indent="0">
              <a:buNone/>
              <a:defRPr sz="6400" b="1"/>
            </a:lvl2pPr>
            <a:lvl3pPr marL="2934767" indent="0">
              <a:buNone/>
              <a:defRPr sz="5800" b="1"/>
            </a:lvl3pPr>
            <a:lvl4pPr marL="4402150" indent="0">
              <a:buNone/>
              <a:defRPr sz="5100" b="1"/>
            </a:lvl4pPr>
            <a:lvl5pPr marL="5869534" indent="0">
              <a:buNone/>
              <a:defRPr sz="5100" b="1"/>
            </a:lvl5pPr>
            <a:lvl6pPr marL="7336917" indent="0">
              <a:buNone/>
              <a:defRPr sz="5100" b="1"/>
            </a:lvl6pPr>
            <a:lvl7pPr marL="8804300" indent="0">
              <a:buNone/>
              <a:defRPr sz="5100" b="1"/>
            </a:lvl7pPr>
            <a:lvl8pPr marL="10271684" indent="0">
              <a:buNone/>
              <a:defRPr sz="5100" b="1"/>
            </a:lvl8pPr>
            <a:lvl9pPr marL="11739067" indent="0">
              <a:buNone/>
              <a:defRPr sz="5100" b="1"/>
            </a:lvl9pPr>
          </a:lstStyle>
          <a:p>
            <a:pPr lvl="0"/>
            <a:r>
              <a:rPr lang="en-US" smtClean="0"/>
              <a:t>Click to edit Master text styles</a:t>
            </a:r>
          </a:p>
        </p:txBody>
      </p:sp>
      <p:sp>
        <p:nvSpPr>
          <p:cNvPr id="6" name="Content Placeholder 5"/>
          <p:cNvSpPr>
            <a:spLocks noGrp="1"/>
          </p:cNvSpPr>
          <p:nvPr>
            <p:ph sz="quarter" idx="4"/>
          </p:nvPr>
        </p:nvSpPr>
        <p:spPr>
          <a:xfrm>
            <a:off x="22296122" y="10439399"/>
            <a:ext cx="19400520" cy="18966184"/>
          </a:xfrm>
        </p:spPr>
        <p:txBody>
          <a:bodyPr/>
          <a:lstStyle>
            <a:lvl1pPr>
              <a:defRPr sz="7700"/>
            </a:lvl1pPr>
            <a:lvl2pPr>
              <a:defRPr sz="6400"/>
            </a:lvl2pPr>
            <a:lvl3pPr>
              <a:defRPr sz="58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23AE88-432D-4B0A-92C6-478786C8B21C}" type="datetimeFigureOut">
              <a:rPr lang="en-US" smtClean="0"/>
              <a:t>6/12/2014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402421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23AE88-432D-4B0A-92C6-478786C8B21C}" type="datetimeFigureOut">
              <a:rPr lang="en-US" smtClean="0"/>
              <a:t>6/12/2014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255645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23AE88-432D-4B0A-92C6-478786C8B21C}" type="datetimeFigureOut">
              <a:rPr lang="en-US" smtClean="0"/>
              <a:t>6/12/2014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2612716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1"/>
            <a:ext cx="14439902" cy="5577839"/>
          </a:xfrm>
        </p:spPr>
        <p:txBody>
          <a:bodyPr anchor="b"/>
          <a:lstStyle>
            <a:lvl1pPr algn="l">
              <a:defRPr sz="6400" b="1"/>
            </a:lvl1pPr>
          </a:lstStyle>
          <a:p>
            <a:r>
              <a:rPr lang="en-US" smtClean="0"/>
              <a:t>Click to edit Master title style</a:t>
            </a:r>
            <a:endParaRPr lang="en-US"/>
          </a:p>
        </p:txBody>
      </p:sp>
      <p:sp>
        <p:nvSpPr>
          <p:cNvPr id="3" name="Content Placeholder 2"/>
          <p:cNvSpPr>
            <a:spLocks noGrp="1"/>
          </p:cNvSpPr>
          <p:nvPr>
            <p:ph idx="1"/>
          </p:nvPr>
        </p:nvSpPr>
        <p:spPr>
          <a:xfrm>
            <a:off x="17160240" y="1310644"/>
            <a:ext cx="24536400" cy="28094944"/>
          </a:xfrm>
        </p:spPr>
        <p:txBody>
          <a:bodyPr/>
          <a:lstStyle>
            <a:lvl1pPr>
              <a:defRPr sz="10300"/>
            </a:lvl1pPr>
            <a:lvl2pPr>
              <a:defRPr sz="9000"/>
            </a:lvl2pPr>
            <a:lvl3pPr>
              <a:defRPr sz="77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2"/>
            <a:ext cx="14439902" cy="22517101"/>
          </a:xfrm>
        </p:spPr>
        <p:txBody>
          <a:bodyPr/>
          <a:lstStyle>
            <a:lvl1pPr marL="0" indent="0">
              <a:buNone/>
              <a:defRPr sz="4500"/>
            </a:lvl1pPr>
            <a:lvl2pPr marL="1467383" indent="0">
              <a:buNone/>
              <a:defRPr sz="3900"/>
            </a:lvl2pPr>
            <a:lvl3pPr marL="2934767" indent="0">
              <a:buNone/>
              <a:defRPr sz="3200"/>
            </a:lvl3pPr>
            <a:lvl4pPr marL="4402150" indent="0">
              <a:buNone/>
              <a:defRPr sz="2900"/>
            </a:lvl4pPr>
            <a:lvl5pPr marL="5869534" indent="0">
              <a:buNone/>
              <a:defRPr sz="2900"/>
            </a:lvl5pPr>
            <a:lvl6pPr marL="7336917" indent="0">
              <a:buNone/>
              <a:defRPr sz="2900"/>
            </a:lvl6pPr>
            <a:lvl7pPr marL="8804300" indent="0">
              <a:buNone/>
              <a:defRPr sz="2900"/>
            </a:lvl7pPr>
            <a:lvl8pPr marL="10271684" indent="0">
              <a:buNone/>
              <a:defRPr sz="2900"/>
            </a:lvl8pPr>
            <a:lvl9pPr marL="11739067"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3AE88-432D-4B0A-92C6-478786C8B21C}" type="datetimeFigureOut">
              <a:rPr lang="en-US" smtClean="0"/>
              <a:t>6/12/2014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988389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2"/>
            <a:ext cx="26334720" cy="2720344"/>
          </a:xfrm>
        </p:spPr>
        <p:txBody>
          <a:bodyPr anchor="b"/>
          <a:lstStyle>
            <a:lvl1pPr algn="l">
              <a:defRPr sz="64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0300"/>
            </a:lvl1pPr>
            <a:lvl2pPr marL="1467383" indent="0">
              <a:buNone/>
              <a:defRPr sz="9000"/>
            </a:lvl2pPr>
            <a:lvl3pPr marL="2934767" indent="0">
              <a:buNone/>
              <a:defRPr sz="7700"/>
            </a:lvl3pPr>
            <a:lvl4pPr marL="4402150" indent="0">
              <a:buNone/>
              <a:defRPr sz="6400"/>
            </a:lvl4pPr>
            <a:lvl5pPr marL="5869534" indent="0">
              <a:buNone/>
              <a:defRPr sz="6400"/>
            </a:lvl5pPr>
            <a:lvl6pPr marL="7336917" indent="0">
              <a:buNone/>
              <a:defRPr sz="6400"/>
            </a:lvl6pPr>
            <a:lvl7pPr marL="8804300" indent="0">
              <a:buNone/>
              <a:defRPr sz="6400"/>
            </a:lvl7pPr>
            <a:lvl8pPr marL="10271684" indent="0">
              <a:buNone/>
              <a:defRPr sz="6400"/>
            </a:lvl8pPr>
            <a:lvl9pPr marL="11739067" indent="0">
              <a:buNone/>
              <a:defRPr sz="6400"/>
            </a:lvl9pPr>
          </a:lstStyle>
          <a:p>
            <a:r>
              <a:rPr lang="en-US" smtClean="0"/>
              <a:t>Click icon to add picture</a:t>
            </a:r>
            <a:endParaRPr lang="en-US"/>
          </a:p>
        </p:txBody>
      </p:sp>
      <p:sp>
        <p:nvSpPr>
          <p:cNvPr id="4" name="Text Placeholder 3"/>
          <p:cNvSpPr>
            <a:spLocks noGrp="1"/>
          </p:cNvSpPr>
          <p:nvPr>
            <p:ph type="body" sz="half" idx="2"/>
          </p:nvPr>
        </p:nvSpPr>
        <p:spPr>
          <a:xfrm>
            <a:off x="8602982" y="25763226"/>
            <a:ext cx="26334720" cy="3863336"/>
          </a:xfrm>
        </p:spPr>
        <p:txBody>
          <a:bodyPr/>
          <a:lstStyle>
            <a:lvl1pPr marL="0" indent="0">
              <a:buNone/>
              <a:defRPr sz="4500"/>
            </a:lvl1pPr>
            <a:lvl2pPr marL="1467383" indent="0">
              <a:buNone/>
              <a:defRPr sz="3900"/>
            </a:lvl2pPr>
            <a:lvl3pPr marL="2934767" indent="0">
              <a:buNone/>
              <a:defRPr sz="3200"/>
            </a:lvl3pPr>
            <a:lvl4pPr marL="4402150" indent="0">
              <a:buNone/>
              <a:defRPr sz="2900"/>
            </a:lvl4pPr>
            <a:lvl5pPr marL="5869534" indent="0">
              <a:buNone/>
              <a:defRPr sz="2900"/>
            </a:lvl5pPr>
            <a:lvl6pPr marL="7336917" indent="0">
              <a:buNone/>
              <a:defRPr sz="2900"/>
            </a:lvl6pPr>
            <a:lvl7pPr marL="8804300" indent="0">
              <a:buNone/>
              <a:defRPr sz="2900"/>
            </a:lvl7pPr>
            <a:lvl8pPr marL="10271684" indent="0">
              <a:buNone/>
              <a:defRPr sz="2900"/>
            </a:lvl8pPr>
            <a:lvl9pPr marL="11739067"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3AE88-432D-4B0A-92C6-478786C8B21C}" type="datetimeFigureOut">
              <a:rPr lang="en-US" smtClean="0"/>
              <a:t>6/12/2014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759988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1"/>
            <a:ext cx="39502080" cy="5486400"/>
          </a:xfrm>
          <a:prstGeom prst="rect">
            <a:avLst/>
          </a:prstGeom>
        </p:spPr>
        <p:txBody>
          <a:bodyPr vert="horz" lIns="293477" tIns="146738" rIns="293477" bIns="146738"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2"/>
            <a:ext cx="39502080" cy="21724623"/>
          </a:xfrm>
          <a:prstGeom prst="rect">
            <a:avLst/>
          </a:prstGeom>
        </p:spPr>
        <p:txBody>
          <a:bodyPr vert="horz" lIns="293477" tIns="146738" rIns="293477" bIns="14673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3"/>
            <a:ext cx="10241280" cy="1752602"/>
          </a:xfrm>
          <a:prstGeom prst="rect">
            <a:avLst/>
          </a:prstGeom>
        </p:spPr>
        <p:txBody>
          <a:bodyPr vert="horz" lIns="293477" tIns="146738" rIns="293477" bIns="146738" rtlCol="0" anchor="ctr"/>
          <a:lstStyle>
            <a:lvl1pPr algn="l">
              <a:defRPr sz="3900">
                <a:solidFill>
                  <a:schemeClr val="tx1">
                    <a:tint val="75000"/>
                  </a:schemeClr>
                </a:solidFill>
              </a:defRPr>
            </a:lvl1pPr>
          </a:lstStyle>
          <a:p>
            <a:fld id="{6623AE88-432D-4B0A-92C6-478786C8B21C}" type="datetimeFigureOut">
              <a:rPr lang="en-US" smtClean="0"/>
              <a:t>6/12/2014</a:t>
            </a:fld>
            <a:endParaRPr lang="en-US"/>
          </a:p>
        </p:txBody>
      </p:sp>
      <p:sp>
        <p:nvSpPr>
          <p:cNvPr id="5" name="Footer Placeholder 4"/>
          <p:cNvSpPr>
            <a:spLocks noGrp="1"/>
          </p:cNvSpPr>
          <p:nvPr>
            <p:ph type="ftr" sz="quarter" idx="3"/>
          </p:nvPr>
        </p:nvSpPr>
        <p:spPr>
          <a:xfrm>
            <a:off x="14996160" y="30510483"/>
            <a:ext cx="13898880" cy="1752602"/>
          </a:xfrm>
          <a:prstGeom prst="rect">
            <a:avLst/>
          </a:prstGeom>
        </p:spPr>
        <p:txBody>
          <a:bodyPr vert="horz" lIns="293477" tIns="146738" rIns="293477" bIns="146738" rtlCol="0" anchor="ctr"/>
          <a:lstStyle>
            <a:lvl1pPr algn="ctr">
              <a:defRPr sz="3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3"/>
            <a:ext cx="10241280" cy="1752602"/>
          </a:xfrm>
          <a:prstGeom prst="rect">
            <a:avLst/>
          </a:prstGeom>
        </p:spPr>
        <p:txBody>
          <a:bodyPr vert="horz" lIns="293477" tIns="146738" rIns="293477" bIns="146738" rtlCol="0" anchor="ctr"/>
          <a:lstStyle>
            <a:lvl1pPr algn="r">
              <a:defRPr sz="3900">
                <a:solidFill>
                  <a:schemeClr val="tx1">
                    <a:tint val="75000"/>
                  </a:schemeClr>
                </a:solidFill>
              </a:defRPr>
            </a:lvl1pPr>
          </a:lstStyle>
          <a:p>
            <a:fld id="{9EFB75DC-937A-4584-9001-1CE1513DCE75}" type="slidenum">
              <a:rPr lang="en-US" smtClean="0"/>
              <a:t>‹#›</a:t>
            </a:fld>
            <a:endParaRPr lang="en-US"/>
          </a:p>
        </p:txBody>
      </p:sp>
    </p:spTree>
    <p:extLst>
      <p:ext uri="{BB962C8B-B14F-4D97-AF65-F5344CB8AC3E}">
        <p14:creationId xmlns:p14="http://schemas.microsoft.com/office/powerpoint/2010/main" val="2180519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34767" rtl="0" eaLnBrk="1" latinLnBrk="0" hangingPunct="1">
        <a:spcBef>
          <a:spcPct val="0"/>
        </a:spcBef>
        <a:buNone/>
        <a:defRPr sz="14100" kern="1200">
          <a:solidFill>
            <a:schemeClr val="tx1"/>
          </a:solidFill>
          <a:latin typeface="+mj-lt"/>
          <a:ea typeface="+mj-ea"/>
          <a:cs typeface="+mj-cs"/>
        </a:defRPr>
      </a:lvl1pPr>
    </p:titleStyle>
    <p:body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p:bodyStyle>
    <p:otherStyle>
      <a:defPPr>
        <a:defRPr lang="en-US"/>
      </a:defPPr>
      <a:lvl1pPr marL="0" algn="l" defTabSz="2934767" rtl="0" eaLnBrk="1" latinLnBrk="0" hangingPunct="1">
        <a:defRPr sz="5800" kern="1200">
          <a:solidFill>
            <a:schemeClr val="tx1"/>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jpg"/><Relationship Id="rId13" Type="http://schemas.openxmlformats.org/officeDocument/2006/relationships/image" Target="../media/image8.jpeg"/><Relationship Id="rId18" Type="http://schemas.openxmlformats.org/officeDocument/2006/relationships/image" Target="../media/image13.jpg"/><Relationship Id="rId3" Type="http://schemas.openxmlformats.org/officeDocument/2006/relationships/hyperlink" Target="mailto:rcotsones@niu.edu" TargetMode="External"/><Relationship Id="rId7" Type="http://schemas.openxmlformats.org/officeDocument/2006/relationships/image" Target="../media/image2.png"/><Relationship Id="rId12" Type="http://schemas.openxmlformats.org/officeDocument/2006/relationships/image" Target="../media/image7.jpg"/><Relationship Id="rId17" Type="http://schemas.openxmlformats.org/officeDocument/2006/relationships/image" Target="../media/image12.jpg"/><Relationship Id="rId2" Type="http://schemas.openxmlformats.org/officeDocument/2006/relationships/notesSlide" Target="../notesSlides/notesSlide1.xml"/><Relationship Id="rId16" Type="http://schemas.openxmlformats.org/officeDocument/2006/relationships/image" Target="../media/image11.jpg"/><Relationship Id="rId1" Type="http://schemas.openxmlformats.org/officeDocument/2006/relationships/slideLayout" Target="../slideLayouts/slideLayout1.xml"/><Relationship Id="rId6" Type="http://schemas.openxmlformats.org/officeDocument/2006/relationships/image" Target="../media/image1.jpg"/><Relationship Id="rId11" Type="http://schemas.openxmlformats.org/officeDocument/2006/relationships/image" Target="../media/image6.jpg"/><Relationship Id="rId5" Type="http://schemas.openxmlformats.org/officeDocument/2006/relationships/hyperlink" Target="mailto:pfettes@theworkplaceconnection.org" TargetMode="External"/><Relationship Id="rId15" Type="http://schemas.openxmlformats.org/officeDocument/2006/relationships/image" Target="../media/image10.jpg"/><Relationship Id="rId10" Type="http://schemas.openxmlformats.org/officeDocument/2006/relationships/image" Target="../media/image5.jpg"/><Relationship Id="rId4" Type="http://schemas.openxmlformats.org/officeDocument/2006/relationships/hyperlink" Target="mailto:czethmayr@rockfordil.com" TargetMode="External"/><Relationship Id="rId9" Type="http://schemas.openxmlformats.org/officeDocument/2006/relationships/image" Target="../media/image4.jpg"/><Relationship Id="rId1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60000"/>
                <a:lumOff val="40000"/>
              </a:schemeClr>
            </a:gs>
            <a:gs pos="50000">
              <a:schemeClr val="accent1">
                <a:tint val="44500"/>
                <a:satMod val="160000"/>
              </a:schemeClr>
            </a:gs>
            <a:gs pos="100000">
              <a:schemeClr val="accent1">
                <a:tint val="23500"/>
                <a:satMod val="160000"/>
              </a:schemeClr>
            </a:gs>
          </a:gsLst>
          <a:lin ang="16200000" scaled="1"/>
          <a:tileRect/>
        </a:gradFill>
        <a:effectLst/>
      </p:bgPr>
    </p:bg>
    <p:spTree>
      <p:nvGrpSpPr>
        <p:cNvPr id="1" name=""/>
        <p:cNvGrpSpPr/>
        <p:nvPr/>
      </p:nvGrpSpPr>
      <p:grpSpPr>
        <a:xfrm>
          <a:off x="0" y="0"/>
          <a:ext cx="0" cy="0"/>
          <a:chOff x="0" y="0"/>
          <a:chExt cx="0" cy="0"/>
        </a:xfrm>
      </p:grpSpPr>
      <p:sp>
        <p:nvSpPr>
          <p:cNvPr id="54" name="Rounded Rectangle 53"/>
          <p:cNvSpPr/>
          <p:nvPr/>
        </p:nvSpPr>
        <p:spPr>
          <a:xfrm>
            <a:off x="11560885" y="6141722"/>
            <a:ext cx="10165080" cy="26418944"/>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4" name="Rectangle 3"/>
          <p:cNvSpPr/>
          <p:nvPr/>
        </p:nvSpPr>
        <p:spPr>
          <a:xfrm>
            <a:off x="0" y="-73187"/>
            <a:ext cx="43891200" cy="51206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a:p>
        </p:txBody>
      </p:sp>
      <p:sp>
        <p:nvSpPr>
          <p:cNvPr id="5" name="Rounded Rectangle 4"/>
          <p:cNvSpPr/>
          <p:nvPr/>
        </p:nvSpPr>
        <p:spPr>
          <a:xfrm>
            <a:off x="714636" y="5966065"/>
            <a:ext cx="10235006" cy="26700479"/>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10" name="Rounded Rectangle 9"/>
          <p:cNvSpPr/>
          <p:nvPr/>
        </p:nvSpPr>
        <p:spPr>
          <a:xfrm>
            <a:off x="22388989" y="5966065"/>
            <a:ext cx="10302240" cy="26700479"/>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r>
              <a:rPr lang="en-US" dirty="0" smtClean="0"/>
              <a:t>*</a:t>
            </a:r>
            <a:endParaRPr lang="en-US" dirty="0"/>
          </a:p>
        </p:txBody>
      </p:sp>
      <p:sp>
        <p:nvSpPr>
          <p:cNvPr id="11" name="Rounded Rectangle 10"/>
          <p:cNvSpPr/>
          <p:nvPr/>
        </p:nvSpPr>
        <p:spPr>
          <a:xfrm>
            <a:off x="32965708" y="6217921"/>
            <a:ext cx="10165080" cy="26700479"/>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20" name="TextBox 19"/>
          <p:cNvSpPr txBox="1"/>
          <p:nvPr/>
        </p:nvSpPr>
        <p:spPr>
          <a:xfrm>
            <a:off x="1447800" y="461859"/>
            <a:ext cx="28617794" cy="1527448"/>
          </a:xfrm>
          <a:prstGeom prst="rect">
            <a:avLst/>
          </a:prstGeom>
          <a:noFill/>
        </p:spPr>
        <p:txBody>
          <a:bodyPr wrap="square" lIns="293477" tIns="146738" rIns="293477" bIns="146738" rtlCol="0">
            <a:spAutoFit/>
          </a:bodyPr>
          <a:lstStyle/>
          <a:p>
            <a:pPr algn="ctr"/>
            <a:r>
              <a:rPr lang="en-US" sz="8000" dirty="0" smtClean="0">
                <a:solidFill>
                  <a:schemeClr val="bg1"/>
                </a:solidFill>
                <a:latin typeface="Rockwell Extra Bold" pitchFamily="18" charset="0"/>
              </a:rPr>
              <a:t>Rockford Area Aerospace Accelerator Project</a:t>
            </a:r>
          </a:p>
        </p:txBody>
      </p:sp>
      <p:sp>
        <p:nvSpPr>
          <p:cNvPr id="26" name="TextBox 25"/>
          <p:cNvSpPr txBox="1"/>
          <p:nvPr/>
        </p:nvSpPr>
        <p:spPr>
          <a:xfrm>
            <a:off x="16992600" y="1915770"/>
            <a:ext cx="9906000" cy="1142728"/>
          </a:xfrm>
          <a:prstGeom prst="rect">
            <a:avLst/>
          </a:prstGeom>
          <a:noFill/>
        </p:spPr>
        <p:txBody>
          <a:bodyPr wrap="square" lIns="293477" tIns="146738" rIns="293477" bIns="146738" rtlCol="0">
            <a:spAutoFit/>
          </a:bodyPr>
          <a:lstStyle/>
          <a:p>
            <a:pPr algn="ctr"/>
            <a:r>
              <a:rPr lang="en-US" sz="5500" dirty="0" smtClean="0">
                <a:solidFill>
                  <a:schemeClr val="bg1"/>
                </a:solidFill>
                <a:latin typeface="Rockwell" pitchFamily="18" charset="0"/>
              </a:rPr>
              <a:t>Rockford, Illinois </a:t>
            </a:r>
          </a:p>
        </p:txBody>
      </p:sp>
      <p:sp>
        <p:nvSpPr>
          <p:cNvPr id="27" name="Text Placeholder 2"/>
          <p:cNvSpPr txBox="1">
            <a:spLocks/>
          </p:cNvSpPr>
          <p:nvPr/>
        </p:nvSpPr>
        <p:spPr>
          <a:xfrm>
            <a:off x="844942" y="21212508"/>
            <a:ext cx="10048875" cy="1445145"/>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Vision </a:t>
            </a:r>
            <a:r>
              <a:rPr lang="en-US" sz="4400" b="1" u="sng" dirty="0">
                <a:solidFill>
                  <a:schemeClr val="tx2"/>
                </a:solidFill>
                <a:latin typeface="Arial Rounded MT Bold" pitchFamily="34" charset="0"/>
              </a:rPr>
              <a:t>and </a:t>
            </a:r>
            <a:r>
              <a:rPr lang="en-US" sz="4400" b="1" u="sng" dirty="0" smtClean="0">
                <a:solidFill>
                  <a:schemeClr val="tx2"/>
                </a:solidFill>
                <a:latin typeface="Arial Rounded MT Bold" pitchFamily="34" charset="0"/>
              </a:rPr>
              <a:t>Collaboration </a:t>
            </a:r>
            <a:endParaRPr lang="en-US" sz="4400" b="1" u="sng" dirty="0">
              <a:solidFill>
                <a:schemeClr val="tx2"/>
              </a:solidFill>
              <a:latin typeface="Arial Rounded MT Bold" pitchFamily="34" charset="0"/>
            </a:endParaRPr>
          </a:p>
        </p:txBody>
      </p:sp>
      <p:sp>
        <p:nvSpPr>
          <p:cNvPr id="29" name="Text Placeholder 2"/>
          <p:cNvSpPr txBox="1">
            <a:spLocks/>
          </p:cNvSpPr>
          <p:nvPr/>
        </p:nvSpPr>
        <p:spPr>
          <a:xfrm>
            <a:off x="11677090" y="6439788"/>
            <a:ext cx="10048875" cy="1761400"/>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Project Plan and Objectives</a:t>
            </a:r>
          </a:p>
        </p:txBody>
      </p:sp>
      <p:sp>
        <p:nvSpPr>
          <p:cNvPr id="30" name="Text Placeholder 2"/>
          <p:cNvSpPr txBox="1">
            <a:spLocks/>
          </p:cNvSpPr>
          <p:nvPr/>
        </p:nvSpPr>
        <p:spPr>
          <a:xfrm>
            <a:off x="11752439" y="12115800"/>
            <a:ext cx="10048875" cy="861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Project Activities / Events</a:t>
            </a:r>
            <a:endParaRPr lang="en-US" sz="4400" b="1" u="sng" dirty="0">
              <a:solidFill>
                <a:schemeClr val="tx2"/>
              </a:solidFill>
              <a:latin typeface="Arial Rounded MT Bold" pitchFamily="34" charset="0"/>
            </a:endParaRPr>
          </a:p>
        </p:txBody>
      </p:sp>
      <p:sp>
        <p:nvSpPr>
          <p:cNvPr id="31" name="Text Placeholder 2"/>
          <p:cNvSpPr txBox="1">
            <a:spLocks/>
          </p:cNvSpPr>
          <p:nvPr/>
        </p:nvSpPr>
        <p:spPr>
          <a:xfrm>
            <a:off x="807701" y="6820787"/>
            <a:ext cx="10048875" cy="861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Rockford is the largest aerospace center in Illinois and 6</a:t>
            </a:r>
            <a:r>
              <a:rPr lang="en-US" sz="4400" b="1" u="sng" baseline="30000" dirty="0" smtClean="0">
                <a:solidFill>
                  <a:schemeClr val="tx2"/>
                </a:solidFill>
                <a:latin typeface="Arial Rounded MT Bold" pitchFamily="34" charset="0"/>
              </a:rPr>
              <a:t>th</a:t>
            </a:r>
            <a:r>
              <a:rPr lang="en-US" sz="4400" b="1" u="sng" dirty="0" smtClean="0">
                <a:solidFill>
                  <a:schemeClr val="tx2"/>
                </a:solidFill>
                <a:latin typeface="Arial Rounded MT Bold" pitchFamily="34" charset="0"/>
              </a:rPr>
              <a:t> largest in the U.S. </a:t>
            </a:r>
            <a:endParaRPr lang="en-US" sz="4400" b="1" u="sng" dirty="0">
              <a:solidFill>
                <a:schemeClr val="tx2"/>
              </a:solidFill>
              <a:latin typeface="Arial Rounded MT Bold" pitchFamily="34" charset="0"/>
            </a:endParaRPr>
          </a:p>
        </p:txBody>
      </p:sp>
      <p:sp>
        <p:nvSpPr>
          <p:cNvPr id="32" name="Text Placeholder 2"/>
          <p:cNvSpPr txBox="1">
            <a:spLocks/>
          </p:cNvSpPr>
          <p:nvPr/>
        </p:nvSpPr>
        <p:spPr>
          <a:xfrm>
            <a:off x="33496297" y="6400801"/>
            <a:ext cx="9289322" cy="1157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Outcomes</a:t>
            </a:r>
            <a:endParaRPr lang="en-US" sz="4400" b="1" u="sng" dirty="0">
              <a:solidFill>
                <a:schemeClr val="tx2"/>
              </a:solidFill>
              <a:latin typeface="Arial Rounded MT Bold" pitchFamily="34" charset="0"/>
            </a:endParaRPr>
          </a:p>
        </p:txBody>
      </p:sp>
      <p:sp>
        <p:nvSpPr>
          <p:cNvPr id="36" name="Text Placeholder 15"/>
          <p:cNvSpPr txBox="1">
            <a:spLocks/>
          </p:cNvSpPr>
          <p:nvPr/>
        </p:nvSpPr>
        <p:spPr>
          <a:xfrm>
            <a:off x="33114933" y="27461145"/>
            <a:ext cx="10052050" cy="5099520"/>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0" indent="0" algn="ctr">
              <a:buNone/>
            </a:pPr>
            <a:r>
              <a:rPr lang="en-US" sz="3600" dirty="0" smtClean="0">
                <a:solidFill>
                  <a:schemeClr val="tx2"/>
                </a:solidFill>
                <a:latin typeface="Arial Rounded MT Bold" pitchFamily="34" charset="0"/>
                <a:cs typeface="Arial" pitchFamily="34" charset="0"/>
              </a:rPr>
              <a:t>Mansour </a:t>
            </a:r>
            <a:r>
              <a:rPr lang="en-US" sz="3600" dirty="0" err="1" smtClean="0">
                <a:solidFill>
                  <a:schemeClr val="tx2"/>
                </a:solidFill>
                <a:latin typeface="Arial Rounded MT Bold" pitchFamily="34" charset="0"/>
                <a:cs typeface="Arial" pitchFamily="34" charset="0"/>
              </a:rPr>
              <a:t>Tahernezhadi</a:t>
            </a:r>
            <a:r>
              <a:rPr lang="en-US" sz="3600" dirty="0">
                <a:solidFill>
                  <a:schemeClr val="tx2"/>
                </a:solidFill>
                <a:latin typeface="Arial Rounded MT Bold" pitchFamily="34" charset="0"/>
                <a:cs typeface="Arial" pitchFamily="34" charset="0"/>
              </a:rPr>
              <a:t> </a:t>
            </a:r>
            <a:r>
              <a:rPr lang="en-US" sz="3600" dirty="0" smtClean="0">
                <a:solidFill>
                  <a:schemeClr val="tx2"/>
                </a:solidFill>
                <a:latin typeface="Arial Rounded MT Bold" pitchFamily="34" charset="0"/>
                <a:cs typeface="Arial" pitchFamily="34" charset="0"/>
              </a:rPr>
              <a:t>(PI)  </a:t>
            </a:r>
            <a:r>
              <a:rPr lang="en-US" sz="3600" u="sng" dirty="0" smtClean="0">
                <a:solidFill>
                  <a:schemeClr val="tx2"/>
                </a:solidFill>
                <a:latin typeface="Arial Rounded MT Bold" pitchFamily="34" charset="0"/>
                <a:cs typeface="Arial" pitchFamily="34" charset="0"/>
              </a:rPr>
              <a:t>mtaherne@niu.edu</a:t>
            </a:r>
          </a:p>
          <a:p>
            <a:pPr marL="0" indent="0" algn="ctr">
              <a:buNone/>
            </a:pPr>
            <a:r>
              <a:rPr lang="en-US" sz="3600" dirty="0" smtClean="0">
                <a:solidFill>
                  <a:schemeClr val="tx2"/>
                </a:solidFill>
                <a:latin typeface="Arial Rounded MT Bold" pitchFamily="34" charset="0"/>
                <a:cs typeface="Arial" pitchFamily="34" charset="0"/>
              </a:rPr>
              <a:t>Rena </a:t>
            </a:r>
            <a:r>
              <a:rPr lang="en-US" sz="3600" dirty="0" err="1" smtClean="0">
                <a:solidFill>
                  <a:schemeClr val="tx2"/>
                </a:solidFill>
                <a:latin typeface="Arial Rounded MT Bold" pitchFamily="34" charset="0"/>
                <a:cs typeface="Arial" pitchFamily="34" charset="0"/>
              </a:rPr>
              <a:t>Cotsones</a:t>
            </a:r>
            <a:r>
              <a:rPr lang="en-US" sz="3600" dirty="0" smtClean="0">
                <a:solidFill>
                  <a:schemeClr val="tx2"/>
                </a:solidFill>
                <a:latin typeface="Arial Rounded MT Bold" pitchFamily="34" charset="0"/>
                <a:cs typeface="Arial" pitchFamily="34" charset="0"/>
              </a:rPr>
              <a:t>, </a:t>
            </a:r>
            <a:r>
              <a:rPr lang="en-US" sz="3600" dirty="0" smtClean="0">
                <a:solidFill>
                  <a:schemeClr val="tx2"/>
                </a:solidFill>
                <a:latin typeface="Arial Rounded MT Bold" pitchFamily="34" charset="0"/>
                <a:cs typeface="Arial" pitchFamily="34" charset="0"/>
                <a:hlinkClick r:id="rId3"/>
              </a:rPr>
              <a:t>rcotsones@niu.edu</a:t>
            </a:r>
            <a:r>
              <a:rPr lang="en-US" sz="3600" dirty="0" smtClean="0">
                <a:solidFill>
                  <a:schemeClr val="tx2"/>
                </a:solidFill>
                <a:latin typeface="Arial Rounded MT Bold" pitchFamily="34" charset="0"/>
                <a:cs typeface="Arial" pitchFamily="34" charset="0"/>
              </a:rPr>
              <a:t> </a:t>
            </a:r>
          </a:p>
          <a:p>
            <a:pPr marL="0" indent="0" algn="ctr">
              <a:buNone/>
            </a:pPr>
            <a:r>
              <a:rPr lang="en-US" sz="3600" dirty="0" smtClean="0">
                <a:solidFill>
                  <a:schemeClr val="tx2"/>
                </a:solidFill>
                <a:latin typeface="Arial Rounded MT Bold" pitchFamily="34" charset="0"/>
                <a:cs typeface="Arial" pitchFamily="34" charset="0"/>
              </a:rPr>
              <a:t>Carrie </a:t>
            </a:r>
            <a:r>
              <a:rPr lang="en-US" sz="3600" dirty="0" err="1" smtClean="0">
                <a:solidFill>
                  <a:schemeClr val="tx2"/>
                </a:solidFill>
                <a:latin typeface="Arial Rounded MT Bold" pitchFamily="34" charset="0"/>
                <a:cs typeface="Arial" pitchFamily="34" charset="0"/>
              </a:rPr>
              <a:t>Zethmayr</a:t>
            </a:r>
            <a:r>
              <a:rPr lang="en-US" sz="3600" dirty="0" smtClean="0">
                <a:solidFill>
                  <a:schemeClr val="tx2"/>
                </a:solidFill>
                <a:latin typeface="Arial Rounded MT Bold" pitchFamily="34" charset="0"/>
                <a:cs typeface="Arial" pitchFamily="34" charset="0"/>
              </a:rPr>
              <a:t>, </a:t>
            </a:r>
            <a:r>
              <a:rPr lang="en-US" sz="3600" dirty="0" smtClean="0">
                <a:solidFill>
                  <a:schemeClr val="tx2"/>
                </a:solidFill>
                <a:latin typeface="Arial Rounded MT Bold" pitchFamily="34" charset="0"/>
                <a:cs typeface="Arial" pitchFamily="34" charset="0"/>
                <a:hlinkClick r:id="rId4"/>
              </a:rPr>
              <a:t>czethmayr@rockfordil.com</a:t>
            </a:r>
            <a:endParaRPr lang="en-US" sz="3600" dirty="0" smtClean="0">
              <a:solidFill>
                <a:schemeClr val="tx2"/>
              </a:solidFill>
              <a:latin typeface="Arial Rounded MT Bold" pitchFamily="34" charset="0"/>
              <a:cs typeface="Arial" pitchFamily="34" charset="0"/>
            </a:endParaRPr>
          </a:p>
          <a:p>
            <a:pPr marL="0" indent="0" algn="ctr">
              <a:buNone/>
            </a:pPr>
            <a:r>
              <a:rPr lang="en-US" sz="3600" dirty="0" smtClean="0">
                <a:solidFill>
                  <a:schemeClr val="tx2"/>
                </a:solidFill>
                <a:latin typeface="Arial Rounded MT Bold" pitchFamily="34" charset="0"/>
                <a:cs typeface="Arial" pitchFamily="34" charset="0"/>
              </a:rPr>
              <a:t>Vicki </a:t>
            </a:r>
            <a:r>
              <a:rPr lang="en-US" sz="3600" dirty="0" err="1" smtClean="0">
                <a:solidFill>
                  <a:schemeClr val="tx2"/>
                </a:solidFill>
                <a:latin typeface="Arial Rounded MT Bold" pitchFamily="34" charset="0"/>
                <a:cs typeface="Arial" pitchFamily="34" charset="0"/>
              </a:rPr>
              <a:t>Brust</a:t>
            </a:r>
            <a:r>
              <a:rPr lang="en-US" sz="3600" dirty="0" smtClean="0">
                <a:solidFill>
                  <a:schemeClr val="tx2"/>
                </a:solidFill>
                <a:latin typeface="Arial Rounded MT Bold" pitchFamily="34" charset="0"/>
                <a:cs typeface="Arial" pitchFamily="34" charset="0"/>
              </a:rPr>
              <a:t> , </a:t>
            </a:r>
            <a:r>
              <a:rPr lang="en-US" sz="3600" u="sng" dirty="0" smtClean="0">
                <a:solidFill>
                  <a:schemeClr val="tx2"/>
                </a:solidFill>
                <a:latin typeface="Arial Rounded MT Bold" pitchFamily="34" charset="0"/>
                <a:cs typeface="Arial" pitchFamily="34" charset="0"/>
              </a:rPr>
              <a:t>v.brust@rockvalleycollege.edu</a:t>
            </a:r>
          </a:p>
          <a:p>
            <a:pPr marL="0" indent="0" algn="ctr">
              <a:buNone/>
            </a:pPr>
            <a:r>
              <a:rPr lang="en-US" sz="3600" dirty="0" smtClean="0">
                <a:solidFill>
                  <a:schemeClr val="tx2"/>
                </a:solidFill>
                <a:latin typeface="Arial Rounded MT Bold" pitchFamily="34" charset="0"/>
                <a:cs typeface="Arial" pitchFamily="34" charset="0"/>
              </a:rPr>
              <a:t>Pamela </a:t>
            </a:r>
            <a:r>
              <a:rPr lang="en-US" sz="3600" dirty="0" err="1" smtClean="0">
                <a:solidFill>
                  <a:schemeClr val="tx2"/>
                </a:solidFill>
                <a:latin typeface="Arial Rounded MT Bold" pitchFamily="34" charset="0"/>
                <a:cs typeface="Arial" pitchFamily="34" charset="0"/>
              </a:rPr>
              <a:t>Fettes</a:t>
            </a:r>
            <a:r>
              <a:rPr lang="en-US" sz="3600" dirty="0" smtClean="0">
                <a:solidFill>
                  <a:schemeClr val="tx2"/>
                </a:solidFill>
                <a:latin typeface="Arial Rounded MT Bold" pitchFamily="34" charset="0"/>
                <a:cs typeface="Arial" pitchFamily="34" charset="0"/>
              </a:rPr>
              <a:t>, </a:t>
            </a:r>
            <a:r>
              <a:rPr lang="en-US" sz="3600" u="sng" dirty="0" smtClean="0">
                <a:solidFill>
                  <a:schemeClr val="tx2"/>
                </a:solidFill>
                <a:latin typeface="Arial Rounded MT Bold" pitchFamily="34" charset="0"/>
                <a:cs typeface="Arial" pitchFamily="34" charset="0"/>
                <a:hlinkClick r:id="rId5"/>
              </a:rPr>
              <a:t>pfettes@theworkplaceconnection.org</a:t>
            </a:r>
            <a:endParaRPr lang="en-US" sz="3600" u="sng" dirty="0" smtClean="0">
              <a:solidFill>
                <a:schemeClr val="tx2"/>
              </a:solidFill>
              <a:latin typeface="Arial Rounded MT Bold" pitchFamily="34" charset="0"/>
              <a:cs typeface="Arial" pitchFamily="34" charset="0"/>
            </a:endParaRPr>
          </a:p>
          <a:p>
            <a:pPr marL="0" indent="0" algn="ctr">
              <a:buNone/>
            </a:pPr>
            <a:r>
              <a:rPr lang="en-US" sz="3600" dirty="0" smtClean="0">
                <a:solidFill>
                  <a:schemeClr val="tx2"/>
                </a:solidFill>
                <a:latin typeface="Arial Rounded MT Bold" pitchFamily="34" charset="0"/>
                <a:cs typeface="Arial" pitchFamily="34" charset="0"/>
              </a:rPr>
              <a:t>Dan </a:t>
            </a:r>
            <a:r>
              <a:rPr lang="en-US" sz="3600" dirty="0" err="1" smtClean="0">
                <a:solidFill>
                  <a:schemeClr val="tx2"/>
                </a:solidFill>
                <a:latin typeface="Arial Rounded MT Bold" pitchFamily="34" charset="0"/>
                <a:cs typeface="Arial" pitchFamily="34" charset="0"/>
              </a:rPr>
              <a:t>Cataldi</a:t>
            </a:r>
            <a:r>
              <a:rPr lang="en-US" sz="3600" dirty="0" smtClean="0">
                <a:solidFill>
                  <a:schemeClr val="tx2"/>
                </a:solidFill>
                <a:latin typeface="Arial Rounded MT Bold" pitchFamily="34" charset="0"/>
                <a:cs typeface="Arial" pitchFamily="34" charset="0"/>
              </a:rPr>
              <a:t>, </a:t>
            </a:r>
            <a:r>
              <a:rPr lang="en-US" sz="3600" u="sng" dirty="0" smtClean="0">
                <a:solidFill>
                  <a:schemeClr val="tx2"/>
                </a:solidFill>
                <a:latin typeface="Arial Rounded MT Bold" pitchFamily="34" charset="0"/>
                <a:cs typeface="Arial" pitchFamily="34" charset="0"/>
              </a:rPr>
              <a:t>dcataldi@eigerlab.org</a:t>
            </a:r>
          </a:p>
          <a:p>
            <a:endParaRPr lang="en-US" sz="4400" dirty="0"/>
          </a:p>
        </p:txBody>
      </p:sp>
      <p:sp>
        <p:nvSpPr>
          <p:cNvPr id="38" name="Text Placeholder 8"/>
          <p:cNvSpPr txBox="1">
            <a:spLocks/>
          </p:cNvSpPr>
          <p:nvPr/>
        </p:nvSpPr>
        <p:spPr>
          <a:xfrm>
            <a:off x="33118107" y="7739532"/>
            <a:ext cx="9846687" cy="10300766"/>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0" indent="0">
              <a:buNone/>
            </a:pPr>
            <a:r>
              <a:rPr lang="en-US" sz="3800" dirty="0" smtClean="0">
                <a:solidFill>
                  <a:schemeClr val="tx2"/>
                </a:solidFill>
                <a:latin typeface="Arial Rounded MT Bold" pitchFamily="34" charset="0"/>
              </a:rPr>
              <a:t>Executives of aerospace leader Woodward cited the collaborative workforce development, branding and innovation work generated by the JIAC grant as a major factor in their decision to locate a $300 million expansion project in the Rockford area, </a:t>
            </a:r>
            <a:r>
              <a:rPr lang="en-US" sz="3800" dirty="0" smtClean="0">
                <a:solidFill>
                  <a:srgbClr val="FF0000"/>
                </a:solidFill>
                <a:latin typeface="Arial Rounded MT Bold" pitchFamily="34" charset="0"/>
              </a:rPr>
              <a:t>creating 1750 new jobs and retaining 1750 jobs </a:t>
            </a:r>
            <a:r>
              <a:rPr lang="en-US" sz="3800" dirty="0" smtClean="0">
                <a:solidFill>
                  <a:schemeClr val="tx2"/>
                </a:solidFill>
                <a:latin typeface="Arial Rounded MT Bold" pitchFamily="34" charset="0"/>
              </a:rPr>
              <a:t/>
            </a:r>
            <a:br>
              <a:rPr lang="en-US" sz="3800" dirty="0" smtClean="0">
                <a:solidFill>
                  <a:schemeClr val="tx2"/>
                </a:solidFill>
                <a:latin typeface="Arial Rounded MT Bold" pitchFamily="34" charset="0"/>
              </a:rPr>
            </a:br>
            <a:endParaRPr lang="en-US" sz="3800" dirty="0" smtClean="0">
              <a:solidFill>
                <a:schemeClr val="tx2"/>
              </a:solidFill>
              <a:latin typeface="Arial Rounded MT Bold" pitchFamily="34" charset="0"/>
            </a:endParaRPr>
          </a:p>
          <a:p>
            <a:pPr marL="0" indent="0">
              <a:buNone/>
            </a:pPr>
            <a:endParaRPr lang="en-US" sz="3800" dirty="0">
              <a:solidFill>
                <a:schemeClr val="tx2"/>
              </a:solidFill>
              <a:latin typeface="Arial Rounded MT Bold" pitchFamily="34" charset="0"/>
            </a:endParaRPr>
          </a:p>
          <a:p>
            <a:pPr marL="0" indent="0">
              <a:buNone/>
            </a:pPr>
            <a:endParaRPr lang="en-US" sz="3800" dirty="0" smtClean="0">
              <a:solidFill>
                <a:schemeClr val="tx2"/>
              </a:solidFill>
              <a:latin typeface="Arial Rounded MT Bold" pitchFamily="34" charset="0"/>
            </a:endParaRPr>
          </a:p>
          <a:p>
            <a:pPr marL="0" indent="0">
              <a:buNone/>
            </a:pPr>
            <a:endParaRPr lang="en-US" sz="3800" dirty="0" smtClean="0">
              <a:solidFill>
                <a:schemeClr val="tx2"/>
              </a:solidFill>
              <a:latin typeface="Arial Rounded MT Bold" pitchFamily="34" charset="0"/>
            </a:endParaRPr>
          </a:p>
          <a:p>
            <a:pPr marL="0" indent="0">
              <a:buNone/>
            </a:pPr>
            <a:endParaRPr lang="en-US" sz="3800" dirty="0" smtClean="0">
              <a:solidFill>
                <a:schemeClr val="tx2"/>
              </a:solidFill>
              <a:latin typeface="Arial Rounded MT Bold" pitchFamily="34" charset="0"/>
            </a:endParaRPr>
          </a:p>
          <a:p>
            <a:pPr marL="0" indent="0">
              <a:buNone/>
            </a:pPr>
            <a:endParaRPr lang="en-US" sz="3800" dirty="0">
              <a:solidFill>
                <a:schemeClr val="tx2"/>
              </a:solidFill>
              <a:latin typeface="Arial Rounded MT Bold" pitchFamily="34" charset="0"/>
            </a:endParaRPr>
          </a:p>
          <a:p>
            <a:pPr marL="0" indent="0">
              <a:buNone/>
            </a:pPr>
            <a:endParaRPr lang="en-US" sz="3800" dirty="0" smtClean="0">
              <a:solidFill>
                <a:schemeClr val="tx2"/>
              </a:solidFill>
              <a:latin typeface="Arial Rounded MT Bold" pitchFamily="34" charset="0"/>
            </a:endParaRPr>
          </a:p>
          <a:p>
            <a:pPr marL="0" indent="0">
              <a:buNone/>
            </a:pPr>
            <a:endParaRPr lang="en-US" sz="3800" dirty="0">
              <a:solidFill>
                <a:schemeClr val="tx2"/>
              </a:solidFill>
              <a:latin typeface="Arial Rounded MT Bold" pitchFamily="34" charset="0"/>
            </a:endParaRPr>
          </a:p>
          <a:p>
            <a:pPr marL="0" indent="0">
              <a:buNone/>
            </a:pPr>
            <a:r>
              <a:rPr lang="en-US" sz="3800" dirty="0" smtClean="0">
                <a:solidFill>
                  <a:schemeClr val="tx2"/>
                </a:solidFill>
                <a:latin typeface="Arial Rounded MT Bold" pitchFamily="34" charset="0"/>
              </a:rPr>
              <a:t>Based in part on the outcomes achieved via the JIAC grant, NIU won the inaugural Economic Prosperity University “Place” Award from the Association of Public and </a:t>
            </a:r>
            <a:r>
              <a:rPr lang="en-US" sz="3800" dirty="0" err="1" smtClean="0">
                <a:solidFill>
                  <a:schemeClr val="tx2"/>
                </a:solidFill>
                <a:latin typeface="Arial Rounded MT Bold" pitchFamily="34" charset="0"/>
              </a:rPr>
              <a:t>Landgrant</a:t>
            </a:r>
            <a:r>
              <a:rPr lang="en-US" sz="3800" dirty="0" smtClean="0">
                <a:solidFill>
                  <a:schemeClr val="tx2"/>
                </a:solidFill>
                <a:latin typeface="Arial Rounded MT Bold" pitchFamily="34" charset="0"/>
              </a:rPr>
              <a:t> Universities (APLU) </a:t>
            </a:r>
          </a:p>
          <a:p>
            <a:pPr marL="0" indent="0">
              <a:buNone/>
            </a:pPr>
            <a:endParaRPr lang="en-US" sz="3800" dirty="0">
              <a:solidFill>
                <a:schemeClr val="tx2"/>
              </a:solidFill>
              <a:latin typeface="Arial Rounded MT Bold" pitchFamily="34" charset="0"/>
            </a:endParaRPr>
          </a:p>
          <a:p>
            <a:pPr marL="0" indent="0">
              <a:buNone/>
            </a:pPr>
            <a:endParaRPr lang="en-US" sz="3800" dirty="0"/>
          </a:p>
          <a:p>
            <a:pPr marL="0" indent="0">
              <a:buNone/>
            </a:pPr>
            <a:r>
              <a:rPr lang="en-US" sz="3800" dirty="0" smtClean="0">
                <a:solidFill>
                  <a:schemeClr val="tx2"/>
                </a:solidFill>
                <a:latin typeface="Arial Rounded MT Bold" pitchFamily="34" charset="0"/>
              </a:rPr>
              <a:t>The Community Foundation of Northern Illinois has funded the next phase of development of </a:t>
            </a:r>
            <a:r>
              <a:rPr lang="en-US" sz="3800" dirty="0" err="1" smtClean="0">
                <a:solidFill>
                  <a:schemeClr val="tx2"/>
                </a:solidFill>
                <a:latin typeface="Arial Rounded MT Bold" pitchFamily="34" charset="0"/>
              </a:rPr>
              <a:t>JiET</a:t>
            </a:r>
            <a:r>
              <a:rPr lang="en-US" sz="3800" dirty="0" smtClean="0">
                <a:solidFill>
                  <a:schemeClr val="tx2"/>
                </a:solidFill>
                <a:latin typeface="Arial Rounded MT Bold" pitchFamily="34" charset="0"/>
              </a:rPr>
              <a:t>-A, helping to ensure the viability of this innovative collaboration arising from the JIAC grant</a:t>
            </a:r>
          </a:p>
        </p:txBody>
      </p:sp>
      <p:sp>
        <p:nvSpPr>
          <p:cNvPr id="40" name="Text Placeholder 6"/>
          <p:cNvSpPr txBox="1">
            <a:spLocks/>
          </p:cNvSpPr>
          <p:nvPr/>
        </p:nvSpPr>
        <p:spPr>
          <a:xfrm>
            <a:off x="11677090" y="13392690"/>
            <a:ext cx="9727286" cy="18839910"/>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0" indent="0">
              <a:buNone/>
            </a:pPr>
            <a:r>
              <a:rPr lang="en-US" sz="3800" dirty="0" smtClean="0">
                <a:solidFill>
                  <a:srgbClr val="FF0000"/>
                </a:solidFill>
                <a:latin typeface="Arial Rounded MT Bold" pitchFamily="34" charset="0"/>
              </a:rPr>
              <a:t>EDA:  </a:t>
            </a:r>
          </a:p>
          <a:p>
            <a:pPr marL="0" indent="0">
              <a:buNone/>
            </a:pPr>
            <a:r>
              <a:rPr lang="en-US" sz="3800" dirty="0">
                <a:solidFill>
                  <a:schemeClr val="tx2"/>
                </a:solidFill>
                <a:latin typeface="Arial Rounded MT Bold" pitchFamily="34" charset="0"/>
              </a:rPr>
              <a:t>*International visibility </a:t>
            </a:r>
            <a:r>
              <a:rPr lang="en-US" sz="3800" dirty="0" smtClean="0">
                <a:solidFill>
                  <a:schemeClr val="tx2"/>
                </a:solidFill>
                <a:latin typeface="Arial Rounded MT Bold" pitchFamily="34" charset="0"/>
              </a:rPr>
              <a:t>for the aerospace cluster through </a:t>
            </a:r>
            <a:r>
              <a:rPr lang="en-US" sz="3800" dirty="0">
                <a:solidFill>
                  <a:schemeClr val="tx2"/>
                </a:solidFill>
                <a:latin typeface="Arial Rounded MT Bold" pitchFamily="34" charset="0"/>
              </a:rPr>
              <a:t>media placements and trade show participation </a:t>
            </a:r>
            <a:endParaRPr lang="en-US" sz="3800" dirty="0" smtClean="0">
              <a:solidFill>
                <a:schemeClr val="tx2"/>
              </a:solidFill>
              <a:latin typeface="Arial Rounded MT Bold" pitchFamily="34" charset="0"/>
            </a:endParaRPr>
          </a:p>
          <a:p>
            <a:pPr marL="0" indent="0">
              <a:buNone/>
            </a:pPr>
            <a:r>
              <a:rPr lang="en-US" sz="3800" dirty="0" smtClean="0">
                <a:solidFill>
                  <a:schemeClr val="tx2"/>
                </a:solidFill>
                <a:latin typeface="Arial Rounded MT Bold" pitchFamily="34" charset="0"/>
              </a:rPr>
              <a:t>*New Comprehensive aerospace database to enhance supply chain knowledge and collaboration </a:t>
            </a:r>
          </a:p>
          <a:p>
            <a:pPr marL="0" indent="0">
              <a:buNone/>
            </a:pPr>
            <a:r>
              <a:rPr lang="en-US" sz="3800" dirty="0" smtClean="0">
                <a:solidFill>
                  <a:schemeClr val="tx2"/>
                </a:solidFill>
                <a:latin typeface="Arial Rounded MT Bold" pitchFamily="34" charset="0"/>
              </a:rPr>
              <a:t>*Innovation facilitation, technology transfer and commercialization support  via faculty consultation and Engineers in  Residence program</a:t>
            </a:r>
          </a:p>
          <a:p>
            <a:pPr marL="0" indent="0">
              <a:buNone/>
            </a:pPr>
            <a:r>
              <a:rPr lang="en-US" sz="3800" dirty="0" smtClean="0">
                <a:solidFill>
                  <a:srgbClr val="FF0000"/>
                </a:solidFill>
                <a:latin typeface="Arial Rounded MT Bold" pitchFamily="34" charset="0"/>
              </a:rPr>
              <a:t>SBA:  </a:t>
            </a:r>
          </a:p>
          <a:p>
            <a:pPr marL="0" indent="0">
              <a:buNone/>
            </a:pPr>
            <a:r>
              <a:rPr lang="en-US" sz="3800" dirty="0" smtClean="0">
                <a:solidFill>
                  <a:schemeClr val="tx2"/>
                </a:solidFill>
                <a:latin typeface="Arial Rounded MT Bold" pitchFamily="34" charset="0"/>
              </a:rPr>
              <a:t>*Mentorship and counseling for entrepreneurs and Stage One companies</a:t>
            </a:r>
            <a:endParaRPr lang="en-US" sz="3800" dirty="0">
              <a:solidFill>
                <a:schemeClr val="tx2"/>
              </a:solidFill>
              <a:latin typeface="Arial Rounded MT Bold" pitchFamily="34" charset="0"/>
            </a:endParaRPr>
          </a:p>
          <a:p>
            <a:pPr marL="0" indent="0">
              <a:buNone/>
            </a:pPr>
            <a:r>
              <a:rPr lang="en-US" sz="3800" dirty="0" smtClean="0">
                <a:solidFill>
                  <a:srgbClr val="FF0000"/>
                </a:solidFill>
                <a:latin typeface="Arial Rounded MT Bold" pitchFamily="34" charset="0"/>
              </a:rPr>
              <a:t>ETA:</a:t>
            </a:r>
          </a:p>
          <a:p>
            <a:pPr marL="0" indent="0">
              <a:buNone/>
            </a:pPr>
            <a:r>
              <a:rPr lang="en-US" sz="3800" dirty="0" smtClean="0">
                <a:solidFill>
                  <a:schemeClr val="tx2"/>
                </a:solidFill>
                <a:latin typeface="Arial Rounded MT Bold" pitchFamily="34" charset="0"/>
              </a:rPr>
              <a:t>*Created seamless local educational pathways for aerospace careers through 2 + 2 program </a:t>
            </a:r>
          </a:p>
          <a:p>
            <a:pPr marL="0" indent="0">
              <a:buNone/>
            </a:pPr>
            <a:r>
              <a:rPr lang="en-US" sz="3800" dirty="0" smtClean="0">
                <a:solidFill>
                  <a:schemeClr val="tx2"/>
                </a:solidFill>
                <a:latin typeface="Arial Rounded MT Bold" pitchFamily="34" charset="0"/>
              </a:rPr>
              <a:t>*Skill enhancement through university student research and training programs </a:t>
            </a:r>
          </a:p>
          <a:p>
            <a:pPr marL="0" indent="0">
              <a:buNone/>
            </a:pPr>
            <a:r>
              <a:rPr lang="en-US" sz="3800" dirty="0" smtClean="0">
                <a:solidFill>
                  <a:schemeClr val="tx2"/>
                </a:solidFill>
                <a:latin typeface="Arial Rounded MT Bold" pitchFamily="34" charset="0"/>
              </a:rPr>
              <a:t>*Increased interaction between students and aerospace businesses through expanded internships, company tours and mentorship activities</a:t>
            </a:r>
            <a:endParaRPr lang="en-US" sz="3800" dirty="0">
              <a:solidFill>
                <a:srgbClr val="FF0000"/>
              </a:solidFill>
              <a:latin typeface="Arial Rounded MT Bold" pitchFamily="34" charset="0"/>
            </a:endParaRPr>
          </a:p>
          <a:p>
            <a:endParaRPr lang="en-US" sz="3800" dirty="0" smtClean="0">
              <a:solidFill>
                <a:schemeClr val="tx2"/>
              </a:solidFill>
              <a:latin typeface="Arial Rounded MT Bold" pitchFamily="34" charset="0"/>
            </a:endParaRPr>
          </a:p>
        </p:txBody>
      </p:sp>
      <p:sp>
        <p:nvSpPr>
          <p:cNvPr id="42" name="Text Placeholder 17"/>
          <p:cNvSpPr txBox="1">
            <a:spLocks/>
          </p:cNvSpPr>
          <p:nvPr/>
        </p:nvSpPr>
        <p:spPr>
          <a:xfrm>
            <a:off x="11587675" y="8201188"/>
            <a:ext cx="10056813" cy="6048212"/>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342900" indent="-342900"/>
            <a:r>
              <a:rPr lang="en-US" sz="4000" dirty="0" smtClean="0">
                <a:solidFill>
                  <a:srgbClr val="FF0000"/>
                </a:solidFill>
                <a:latin typeface="Arial Rounded MT Bold" pitchFamily="34" charset="0"/>
              </a:rPr>
              <a:t>The Rockford Area Aerospace Accelerator Project was designed to accelerate job creation, enhance global competitiveness and spark innovation for small and medium-sized aerospace companies in the region.</a:t>
            </a:r>
          </a:p>
        </p:txBody>
      </p:sp>
      <p:sp>
        <p:nvSpPr>
          <p:cNvPr id="43" name="Text Placeholder 1"/>
          <p:cNvSpPr txBox="1">
            <a:spLocks/>
          </p:cNvSpPr>
          <p:nvPr/>
        </p:nvSpPr>
        <p:spPr>
          <a:xfrm>
            <a:off x="779629" y="7982640"/>
            <a:ext cx="10056813" cy="6597876"/>
          </a:xfrm>
          <a:prstGeom prst="rect">
            <a:avLst/>
          </a:prstGeom>
        </p:spPr>
        <p:txBody>
          <a:bodyPr vert="horz" lIns="293477" tIns="146738" rIns="293477" bIns="146738" rtlCol="0" anchor="ctr"/>
          <a:lstStyle>
            <a:defPPr>
              <a:defRPr lang="en-US"/>
            </a:defPPr>
            <a:lvl1pPr marL="0" algn="l"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endParaRPr lang="en-US" sz="3800" dirty="0" smtClean="0">
              <a:solidFill>
                <a:schemeClr val="tx2"/>
              </a:solidFill>
              <a:latin typeface="Arial Rounded MT Bold" pitchFamily="34" charset="0"/>
            </a:endParaRPr>
          </a:p>
          <a:p>
            <a:pPr marL="342900" indent="-342900">
              <a:buFont typeface="Arial" pitchFamily="34" charset="0"/>
              <a:buChar char="•"/>
            </a:pPr>
            <a:r>
              <a:rPr lang="en-US" sz="3800" dirty="0" smtClean="0">
                <a:solidFill>
                  <a:srgbClr val="FF0000"/>
                </a:solidFill>
                <a:latin typeface="Arial Rounded MT Bold" pitchFamily="34" charset="0"/>
              </a:rPr>
              <a:t>With more than 250 aerospace production and aviation companies in the area (including 11 Tier One providers) and 90 companies in the aerospace chain in Winnebago County alone,  the Rockford region is a center of aerospace excellence </a:t>
            </a:r>
            <a:endParaRPr lang="en-US" sz="3800" dirty="0">
              <a:solidFill>
                <a:srgbClr val="FF0000"/>
              </a:solidFill>
              <a:latin typeface="Arial Rounded MT Bold" pitchFamily="34" charset="0"/>
            </a:endParaRPr>
          </a:p>
          <a:p>
            <a:pPr marL="342900" indent="-342900">
              <a:buFont typeface="Arial" pitchFamily="34" charset="0"/>
              <a:buChar char="•"/>
            </a:pPr>
            <a:r>
              <a:rPr lang="en-US" sz="3800" dirty="0" smtClean="0">
                <a:solidFill>
                  <a:srgbClr val="FF0000"/>
                </a:solidFill>
                <a:latin typeface="Arial Rounded MT Bold" pitchFamily="34" charset="0"/>
              </a:rPr>
              <a:t>Project  partners developed an aerospace growth system  to accelerate jobs and innovation in this key sector of the regional economy</a:t>
            </a:r>
          </a:p>
        </p:txBody>
      </p:sp>
      <p:sp>
        <p:nvSpPr>
          <p:cNvPr id="39" name="Text Placeholder 2"/>
          <p:cNvSpPr txBox="1">
            <a:spLocks/>
          </p:cNvSpPr>
          <p:nvPr/>
        </p:nvSpPr>
        <p:spPr>
          <a:xfrm>
            <a:off x="22511703" y="5966065"/>
            <a:ext cx="10048875" cy="1504388"/>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Goals and Impacts</a:t>
            </a:r>
            <a:endParaRPr lang="en-US" sz="4400" b="1" u="sng" dirty="0">
              <a:solidFill>
                <a:schemeClr val="tx2"/>
              </a:solidFill>
              <a:latin typeface="Arial Rounded MT Bold" pitchFamily="34" charset="0"/>
            </a:endParaRPr>
          </a:p>
        </p:txBody>
      </p:sp>
      <p:sp>
        <p:nvSpPr>
          <p:cNvPr id="44" name="Text Placeholder 1"/>
          <p:cNvSpPr txBox="1">
            <a:spLocks/>
          </p:cNvSpPr>
          <p:nvPr/>
        </p:nvSpPr>
        <p:spPr>
          <a:xfrm>
            <a:off x="22511703" y="7251671"/>
            <a:ext cx="10056813" cy="17360930"/>
          </a:xfrm>
          <a:prstGeom prst="rect">
            <a:avLst/>
          </a:prstGeom>
        </p:spPr>
        <p:txBody>
          <a:bodyPr vert="horz" lIns="293477" tIns="146738" rIns="293477" bIns="146738" rtlCol="0" anchor="ctr"/>
          <a:lstStyle>
            <a:defPPr>
              <a:defRPr lang="en-US"/>
            </a:defPPr>
            <a:lvl1pPr marL="0" algn="l"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endParaRPr lang="en-US" sz="3800" u="sng" dirty="0" smtClean="0">
              <a:solidFill>
                <a:schemeClr val="tx2"/>
              </a:solidFill>
              <a:latin typeface="Arial Rounded MT Bold" pitchFamily="34" charset="0"/>
            </a:endParaRPr>
          </a:p>
          <a:p>
            <a:endParaRPr lang="en-US" sz="3800" u="sng" dirty="0">
              <a:solidFill>
                <a:schemeClr val="tx2"/>
              </a:solidFill>
              <a:latin typeface="Arial Rounded MT Bold" pitchFamily="34" charset="0"/>
            </a:endParaRPr>
          </a:p>
          <a:p>
            <a:endParaRPr lang="en-US" sz="3800" u="sng" dirty="0" smtClean="0">
              <a:solidFill>
                <a:schemeClr val="tx2"/>
              </a:solidFill>
              <a:latin typeface="Arial Rounded MT Bold" pitchFamily="34" charset="0"/>
            </a:endParaRPr>
          </a:p>
          <a:p>
            <a:endParaRPr lang="en-US" sz="3800" u="sng" dirty="0">
              <a:solidFill>
                <a:schemeClr val="tx2"/>
              </a:solidFill>
              <a:latin typeface="Arial Rounded MT Bold" pitchFamily="34" charset="0"/>
            </a:endParaRPr>
          </a:p>
          <a:p>
            <a:endParaRPr lang="en-US" sz="3800" u="sng" dirty="0" smtClean="0">
              <a:solidFill>
                <a:schemeClr val="tx2"/>
              </a:solidFill>
              <a:latin typeface="Arial Rounded MT Bold" pitchFamily="34" charset="0"/>
            </a:endParaRPr>
          </a:p>
          <a:p>
            <a:endParaRPr lang="en-US" sz="3800" u="sng" dirty="0">
              <a:solidFill>
                <a:schemeClr val="tx2"/>
              </a:solidFill>
              <a:latin typeface="Arial Rounded MT Bold" pitchFamily="34" charset="0"/>
            </a:endParaRPr>
          </a:p>
          <a:p>
            <a:endParaRPr lang="en-US" sz="3800" u="sng" dirty="0" smtClean="0">
              <a:solidFill>
                <a:schemeClr val="tx2"/>
              </a:solidFill>
              <a:latin typeface="Arial Rounded MT Bold" pitchFamily="34" charset="0"/>
            </a:endParaRPr>
          </a:p>
          <a:p>
            <a:endParaRPr lang="en-US" sz="3800" u="sng" dirty="0">
              <a:solidFill>
                <a:schemeClr val="tx2"/>
              </a:solidFill>
              <a:latin typeface="Arial Rounded MT Bold" pitchFamily="34" charset="0"/>
            </a:endParaRPr>
          </a:p>
          <a:p>
            <a:endParaRPr lang="en-US" sz="3800" u="sng" dirty="0" smtClean="0">
              <a:solidFill>
                <a:schemeClr val="tx2"/>
              </a:solidFill>
              <a:latin typeface="Arial Rounded MT Bold" pitchFamily="34" charset="0"/>
            </a:endParaRPr>
          </a:p>
          <a:p>
            <a:endParaRPr lang="en-US" sz="3800" u="sng" dirty="0">
              <a:solidFill>
                <a:schemeClr val="tx2"/>
              </a:solidFill>
              <a:latin typeface="Arial Rounded MT Bold" pitchFamily="34" charset="0"/>
            </a:endParaRPr>
          </a:p>
          <a:p>
            <a:endParaRPr lang="en-US" sz="3800" u="sng" dirty="0" smtClean="0">
              <a:solidFill>
                <a:schemeClr val="tx2"/>
              </a:solidFill>
              <a:latin typeface="Arial Rounded MT Bold" pitchFamily="34" charset="0"/>
            </a:endParaRPr>
          </a:p>
          <a:p>
            <a:endParaRPr lang="en-US" sz="3800" u="sng" dirty="0">
              <a:solidFill>
                <a:schemeClr val="tx2"/>
              </a:solidFill>
              <a:latin typeface="Arial Rounded MT Bold" pitchFamily="34" charset="0"/>
            </a:endParaRPr>
          </a:p>
          <a:p>
            <a:endParaRPr lang="en-US" sz="3800" u="sng" dirty="0" smtClean="0">
              <a:solidFill>
                <a:schemeClr val="tx2"/>
              </a:solidFill>
              <a:latin typeface="Arial Rounded MT Bold" pitchFamily="34" charset="0"/>
            </a:endParaRPr>
          </a:p>
          <a:p>
            <a:endParaRPr lang="en-US" sz="3800" u="sng" dirty="0">
              <a:solidFill>
                <a:schemeClr val="tx2"/>
              </a:solidFill>
              <a:latin typeface="Arial Rounded MT Bold" pitchFamily="34" charset="0"/>
            </a:endParaRPr>
          </a:p>
          <a:p>
            <a:endParaRPr lang="en-US" sz="3800" u="sng" dirty="0" smtClean="0">
              <a:solidFill>
                <a:schemeClr val="tx2"/>
              </a:solidFill>
              <a:latin typeface="Arial Rounded MT Bold" pitchFamily="34" charset="0"/>
            </a:endParaRPr>
          </a:p>
          <a:p>
            <a:endParaRPr lang="en-US" sz="3800" u="sng" dirty="0" smtClean="0">
              <a:solidFill>
                <a:schemeClr val="tx2"/>
              </a:solidFill>
              <a:latin typeface="Arial Rounded MT Bold" pitchFamily="34" charset="0"/>
            </a:endParaRPr>
          </a:p>
          <a:p>
            <a:endParaRPr lang="en-US" sz="3800" u="sng" dirty="0">
              <a:solidFill>
                <a:schemeClr val="tx2"/>
              </a:solidFill>
              <a:latin typeface="Arial Rounded MT Bold" pitchFamily="34" charset="0"/>
            </a:endParaRPr>
          </a:p>
          <a:p>
            <a:endParaRPr lang="en-US" sz="3800" u="sng" dirty="0" smtClean="0">
              <a:solidFill>
                <a:schemeClr val="tx2"/>
              </a:solidFill>
              <a:latin typeface="Arial Rounded MT Bold" pitchFamily="34" charset="0"/>
            </a:endParaRPr>
          </a:p>
          <a:p>
            <a:endParaRPr lang="en-US" sz="3800" u="sng" dirty="0">
              <a:solidFill>
                <a:schemeClr val="tx2"/>
              </a:solidFill>
              <a:latin typeface="Arial Rounded MT Bold" pitchFamily="34" charset="0"/>
            </a:endParaRPr>
          </a:p>
          <a:p>
            <a:endParaRPr lang="en-US" sz="3800" u="sng" dirty="0" smtClean="0">
              <a:solidFill>
                <a:schemeClr val="tx2"/>
              </a:solidFill>
              <a:latin typeface="Arial Rounded MT Bold" pitchFamily="34" charset="0"/>
            </a:endParaRPr>
          </a:p>
          <a:p>
            <a:r>
              <a:rPr lang="en-US" sz="3800" u="sng" dirty="0" smtClean="0">
                <a:solidFill>
                  <a:schemeClr val="tx2"/>
                </a:solidFill>
                <a:latin typeface="Arial Rounded MT Bold" pitchFamily="34" charset="0"/>
              </a:rPr>
              <a:t>Branding</a:t>
            </a:r>
          </a:p>
          <a:p>
            <a:r>
              <a:rPr lang="en-US" sz="3800" dirty="0" smtClean="0">
                <a:solidFill>
                  <a:schemeClr val="tx2"/>
                </a:solidFill>
                <a:latin typeface="Arial Rounded MT Bold" pitchFamily="34" charset="0"/>
              </a:rPr>
              <a:t>*Twelve Rockford area companies participated in five international  and domestic trade shows, generating a potential $500 million in new aerospace investment and 3,000 new jobs</a:t>
            </a:r>
          </a:p>
          <a:p>
            <a:r>
              <a:rPr lang="en-US" sz="3800" dirty="0" smtClean="0">
                <a:solidFill>
                  <a:schemeClr val="tx2"/>
                </a:solidFill>
                <a:latin typeface="Arial Rounded MT Bold" pitchFamily="34" charset="0"/>
              </a:rPr>
              <a:t>*Public relations activities generated unprecedented positive news coverage of the aerospace cluster in national and regional business and trade publications</a:t>
            </a:r>
          </a:p>
          <a:p>
            <a:endParaRPr lang="en-US" sz="3800" u="sng" dirty="0" smtClean="0">
              <a:solidFill>
                <a:schemeClr val="tx2"/>
              </a:solidFill>
              <a:latin typeface="Arial Rounded MT Bold" pitchFamily="34" charset="0"/>
            </a:endParaRPr>
          </a:p>
          <a:p>
            <a:r>
              <a:rPr lang="en-US" sz="3800" u="sng" dirty="0" smtClean="0">
                <a:solidFill>
                  <a:schemeClr val="tx2"/>
                </a:solidFill>
                <a:latin typeface="Arial Rounded MT Bold" pitchFamily="34" charset="0"/>
              </a:rPr>
              <a:t>Workforce </a:t>
            </a:r>
          </a:p>
          <a:p>
            <a:r>
              <a:rPr lang="en-US" sz="3800" dirty="0" smtClean="0">
                <a:solidFill>
                  <a:schemeClr val="tx2"/>
                </a:solidFill>
                <a:latin typeface="Arial Rounded MT Bold" pitchFamily="34" charset="0"/>
              </a:rPr>
              <a:t>*Created the </a:t>
            </a:r>
            <a:r>
              <a:rPr lang="en-US" sz="3800" dirty="0">
                <a:solidFill>
                  <a:schemeClr val="tx2"/>
                </a:solidFill>
                <a:latin typeface="Arial Rounded MT Bold" pitchFamily="34" charset="0"/>
              </a:rPr>
              <a:t>Joint Institute for Engineering and Technology-Aerospace (</a:t>
            </a:r>
            <a:r>
              <a:rPr lang="en-US" sz="3800" dirty="0" err="1">
                <a:solidFill>
                  <a:schemeClr val="tx2"/>
                </a:solidFill>
                <a:latin typeface="Arial Rounded MT Bold" pitchFamily="34" charset="0"/>
              </a:rPr>
              <a:t>JiET</a:t>
            </a:r>
            <a:r>
              <a:rPr lang="en-US" sz="3800" dirty="0">
                <a:solidFill>
                  <a:schemeClr val="tx2"/>
                </a:solidFill>
                <a:latin typeface="Arial Rounded MT Bold" pitchFamily="34" charset="0"/>
              </a:rPr>
              <a:t>-A), an innovative collaboration between higher </a:t>
            </a:r>
            <a:r>
              <a:rPr lang="en-US" sz="3800" dirty="0" err="1">
                <a:solidFill>
                  <a:schemeClr val="tx2"/>
                </a:solidFill>
                <a:latin typeface="Arial Rounded MT Bold" pitchFamily="34" charset="0"/>
              </a:rPr>
              <a:t>ed</a:t>
            </a:r>
            <a:r>
              <a:rPr lang="en-US" sz="3800" dirty="0">
                <a:solidFill>
                  <a:schemeClr val="tx2"/>
                </a:solidFill>
                <a:latin typeface="Arial Rounded MT Bold" pitchFamily="34" charset="0"/>
              </a:rPr>
              <a:t> and businesses to move students directly into aerospace internships and employment </a:t>
            </a:r>
          </a:p>
          <a:p>
            <a:pPr lvl="1"/>
            <a:r>
              <a:rPr lang="en-US" sz="4000" dirty="0" smtClean="0">
                <a:solidFill>
                  <a:schemeClr val="tx2"/>
                </a:solidFill>
                <a:latin typeface="Arial Rounded MT Bold" pitchFamily="34" charset="0"/>
              </a:rPr>
              <a:t>*Identified 120 aspiring aerospace engineers in various academic pathways;  directed 56 into integrated internships  with local companies; six have been hired </a:t>
            </a:r>
          </a:p>
          <a:p>
            <a:r>
              <a:rPr lang="en-US" sz="3800" dirty="0" smtClean="0">
                <a:solidFill>
                  <a:schemeClr val="tx2"/>
                </a:solidFill>
                <a:latin typeface="Arial Rounded MT Bold" pitchFamily="34" charset="0"/>
              </a:rPr>
              <a:t>*Fifty students entered aerospace-related associate’s and bachelor’s programs:  58% women/minorities; 7% veterans; 5% disabled </a:t>
            </a:r>
          </a:p>
          <a:p>
            <a:endParaRPr lang="en-US" sz="3800" u="sng" dirty="0" smtClean="0">
              <a:solidFill>
                <a:schemeClr val="tx2"/>
              </a:solidFill>
              <a:latin typeface="Arial Rounded MT Bold" pitchFamily="34" charset="0"/>
            </a:endParaRPr>
          </a:p>
          <a:p>
            <a:r>
              <a:rPr lang="en-US" sz="3800" u="sng" dirty="0" smtClean="0">
                <a:solidFill>
                  <a:schemeClr val="tx2"/>
                </a:solidFill>
                <a:latin typeface="Arial Rounded MT Bold" pitchFamily="34" charset="0"/>
              </a:rPr>
              <a:t>Innovation and Entrepreneurship</a:t>
            </a:r>
          </a:p>
          <a:p>
            <a:r>
              <a:rPr lang="en-US" sz="3800" dirty="0" smtClean="0">
                <a:solidFill>
                  <a:schemeClr val="tx2"/>
                </a:solidFill>
                <a:latin typeface="Arial Rounded MT Bold" pitchFamily="34" charset="0"/>
              </a:rPr>
              <a:t>*Ten Engineers in Residence supporting innovation in aerospace companies</a:t>
            </a:r>
          </a:p>
          <a:p>
            <a:r>
              <a:rPr lang="en-US" sz="3800" dirty="0" smtClean="0">
                <a:solidFill>
                  <a:schemeClr val="tx2"/>
                </a:solidFill>
                <a:latin typeface="Arial Rounded MT Bold" pitchFamily="34" charset="0"/>
              </a:rPr>
              <a:t>*More than 60 entrepreneurs engaged in industry cluster roundtables  </a:t>
            </a:r>
          </a:p>
          <a:p>
            <a:endParaRPr lang="en-US" sz="3800" dirty="0" smtClean="0">
              <a:solidFill>
                <a:schemeClr val="tx2"/>
              </a:solidFill>
              <a:latin typeface="Arial Rounded MT Bold" pitchFamily="34" charset="0"/>
            </a:endParaRPr>
          </a:p>
        </p:txBody>
      </p:sp>
      <p:sp>
        <p:nvSpPr>
          <p:cNvPr id="34" name="TextBox 33"/>
          <p:cNvSpPr txBox="1"/>
          <p:nvPr/>
        </p:nvSpPr>
        <p:spPr>
          <a:xfrm>
            <a:off x="844942" y="22991061"/>
            <a:ext cx="9854909" cy="9448740"/>
          </a:xfrm>
          <a:prstGeom prst="rect">
            <a:avLst/>
          </a:prstGeom>
          <a:noFill/>
        </p:spPr>
        <p:txBody>
          <a:bodyPr wrap="square" rtlCol="0">
            <a:spAutoFit/>
          </a:bodyPr>
          <a:lstStyle/>
          <a:p>
            <a:r>
              <a:rPr lang="en-US" sz="3800" dirty="0" smtClean="0">
                <a:solidFill>
                  <a:srgbClr val="FF0000"/>
                </a:solidFill>
                <a:latin typeface="Arial Rounded MT Bold" pitchFamily="34" charset="0"/>
                <a:cs typeface="Times New Roman" pitchFamily="18" charset="0"/>
              </a:rPr>
              <a:t>The Aerospace Growth System </a:t>
            </a:r>
            <a:r>
              <a:rPr lang="en-US" sz="3800" dirty="0">
                <a:solidFill>
                  <a:srgbClr val="FF0000"/>
                </a:solidFill>
                <a:latin typeface="Arial Rounded MT Bold" pitchFamily="34" charset="0"/>
                <a:cs typeface="Times New Roman" pitchFamily="18" charset="0"/>
              </a:rPr>
              <a:t> </a:t>
            </a:r>
            <a:r>
              <a:rPr lang="en-US" sz="3800" dirty="0" smtClean="0">
                <a:solidFill>
                  <a:srgbClr val="FF0000"/>
                </a:solidFill>
                <a:latin typeface="Arial Rounded MT Bold" pitchFamily="34" charset="0"/>
                <a:cs typeface="Times New Roman" pitchFamily="18" charset="0"/>
              </a:rPr>
              <a:t>focuses higher education, economic development and workforce development leadership on four key goals: </a:t>
            </a:r>
            <a:endParaRPr lang="en-US" sz="3800" dirty="0" smtClean="0">
              <a:solidFill>
                <a:srgbClr val="FF0000"/>
              </a:solidFill>
              <a:latin typeface="Arial Rounded MT Bold" pitchFamily="34" charset="0"/>
            </a:endParaRPr>
          </a:p>
          <a:p>
            <a:pPr marL="457200" indent="-457200">
              <a:buFont typeface="Arial" pitchFamily="34" charset="0"/>
              <a:buChar char="•"/>
            </a:pPr>
            <a:endParaRPr lang="en-US" sz="3800" dirty="0" smtClean="0">
              <a:solidFill>
                <a:schemeClr val="tx2"/>
              </a:solidFill>
              <a:latin typeface="Arial Rounded MT Bold" pitchFamily="34" charset="0"/>
              <a:cs typeface="Times New Roman" pitchFamily="18" charset="0"/>
            </a:endParaRPr>
          </a:p>
          <a:p>
            <a:pPr marL="457200" indent="-457200">
              <a:buFont typeface="Arial" pitchFamily="34" charset="0"/>
              <a:buChar char="•"/>
            </a:pPr>
            <a:r>
              <a:rPr lang="en-US" sz="3800" dirty="0" smtClean="0">
                <a:solidFill>
                  <a:schemeClr val="tx2"/>
                </a:solidFill>
                <a:latin typeface="Arial Rounded MT Bold" pitchFamily="34" charset="0"/>
                <a:cs typeface="Times New Roman" pitchFamily="18" charset="0"/>
              </a:rPr>
              <a:t>Brand Promise: Raising the visibility of the aerospace cluster around the world</a:t>
            </a:r>
          </a:p>
          <a:p>
            <a:endParaRPr lang="en-US" sz="3800" dirty="0">
              <a:solidFill>
                <a:schemeClr val="tx2"/>
              </a:solidFill>
              <a:latin typeface="Arial Rounded MT Bold" pitchFamily="34" charset="0"/>
              <a:cs typeface="Times New Roman" pitchFamily="18" charset="0"/>
            </a:endParaRPr>
          </a:p>
          <a:p>
            <a:pPr marL="457200" indent="-457200">
              <a:buFont typeface="Arial" pitchFamily="34" charset="0"/>
              <a:buChar char="•"/>
            </a:pPr>
            <a:r>
              <a:rPr lang="en-US" sz="3800" dirty="0" smtClean="0">
                <a:solidFill>
                  <a:schemeClr val="tx2"/>
                </a:solidFill>
                <a:latin typeface="Arial Rounded MT Bold" pitchFamily="34" charset="0"/>
                <a:cs typeface="Times New Roman" pitchFamily="18" charset="0"/>
              </a:rPr>
              <a:t>Workforce Pipeline: “Growing our own” engineering and high-tech workforce</a:t>
            </a:r>
          </a:p>
          <a:p>
            <a:pPr marL="457200" indent="-457200">
              <a:buFont typeface="Arial" pitchFamily="34" charset="0"/>
              <a:buChar char="•"/>
            </a:pPr>
            <a:endParaRPr lang="en-US" sz="3800" dirty="0" smtClean="0">
              <a:solidFill>
                <a:schemeClr val="tx2"/>
              </a:solidFill>
              <a:latin typeface="Arial Rounded MT Bold" pitchFamily="34" charset="0"/>
              <a:cs typeface="Times New Roman" pitchFamily="18" charset="0"/>
            </a:endParaRPr>
          </a:p>
          <a:p>
            <a:pPr marL="457200" indent="-457200">
              <a:buFont typeface="Arial" pitchFamily="34" charset="0"/>
              <a:buChar char="•"/>
            </a:pPr>
            <a:r>
              <a:rPr lang="en-US" sz="3800" dirty="0" smtClean="0">
                <a:solidFill>
                  <a:schemeClr val="tx2"/>
                </a:solidFill>
                <a:latin typeface="Arial Rounded MT Bold" pitchFamily="34" charset="0"/>
                <a:cs typeface="Times New Roman" pitchFamily="18" charset="0"/>
              </a:rPr>
              <a:t>Innovation:  University expertise and support throughout  the supply chain</a:t>
            </a:r>
          </a:p>
          <a:p>
            <a:endParaRPr lang="en-US" sz="3800" dirty="0" smtClean="0">
              <a:solidFill>
                <a:schemeClr val="tx2"/>
              </a:solidFill>
              <a:latin typeface="Arial Rounded MT Bold" pitchFamily="34" charset="0"/>
              <a:cs typeface="Times New Roman" pitchFamily="18" charset="0"/>
            </a:endParaRPr>
          </a:p>
          <a:p>
            <a:pPr marL="457200" indent="-457200">
              <a:buFont typeface="Arial" pitchFamily="34" charset="0"/>
              <a:buChar char="•"/>
            </a:pPr>
            <a:r>
              <a:rPr lang="en-US" sz="3800" dirty="0" smtClean="0">
                <a:solidFill>
                  <a:schemeClr val="tx2"/>
                </a:solidFill>
                <a:latin typeface="Arial Rounded MT Bold" pitchFamily="34" charset="0"/>
                <a:cs typeface="Times New Roman" pitchFamily="18" charset="0"/>
              </a:rPr>
              <a:t>Entrepreneurship:  Encouraging growth of new aerospace businesses</a:t>
            </a:r>
            <a:endParaRPr lang="en-US" sz="4400" dirty="0" smtClean="0">
              <a:solidFill>
                <a:schemeClr val="accent5">
                  <a:lumMod val="50000"/>
                </a:schemeClr>
              </a:solidFill>
              <a:latin typeface="Times New Roman" pitchFamily="18" charset="0"/>
              <a:cs typeface="Times New Roman" pitchFamily="18" charset="0"/>
            </a:endParaRPr>
          </a:p>
        </p:txBody>
      </p:sp>
      <p:sp>
        <p:nvSpPr>
          <p:cNvPr id="45" name="Text Placeholder 15"/>
          <p:cNvSpPr txBox="1">
            <a:spLocks/>
          </p:cNvSpPr>
          <p:nvPr/>
        </p:nvSpPr>
        <p:spPr>
          <a:xfrm>
            <a:off x="33208360" y="19870629"/>
            <a:ext cx="9668036" cy="6265971"/>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lvl="1"/>
            <a:endParaRPr lang="en-US" sz="3100" dirty="0">
              <a:solidFill>
                <a:prstClr val="black"/>
              </a:solidFill>
            </a:endParaRPr>
          </a:p>
        </p:txBody>
      </p:sp>
      <p:sp>
        <p:nvSpPr>
          <p:cNvPr id="41" name="Text Placeholder 2"/>
          <p:cNvSpPr txBox="1">
            <a:spLocks/>
          </p:cNvSpPr>
          <p:nvPr/>
        </p:nvSpPr>
        <p:spPr>
          <a:xfrm>
            <a:off x="33141143" y="19870628"/>
            <a:ext cx="8845057" cy="4132372"/>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Continuity Plans</a:t>
            </a:r>
            <a:endParaRPr lang="en-US" sz="4400" b="1" u="sng" dirty="0">
              <a:solidFill>
                <a:schemeClr val="tx2"/>
              </a:solidFill>
              <a:latin typeface="Arial Rounded MT Bold" pitchFamily="34" charset="0"/>
            </a:endParaRPr>
          </a:p>
        </p:txBody>
      </p:sp>
      <p:sp>
        <p:nvSpPr>
          <p:cNvPr id="35" name="Text Placeholder 2"/>
          <p:cNvSpPr txBox="1">
            <a:spLocks/>
          </p:cNvSpPr>
          <p:nvPr/>
        </p:nvSpPr>
        <p:spPr>
          <a:xfrm>
            <a:off x="33118108" y="26289000"/>
            <a:ext cx="10048875" cy="861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Project Team Contacts</a:t>
            </a:r>
            <a:endParaRPr lang="en-US" sz="4400" b="1" u="sng" dirty="0">
              <a:solidFill>
                <a:schemeClr val="tx2"/>
              </a:solidFill>
              <a:latin typeface="Arial Rounded MT Bold" pitchFamily="34" charset="0"/>
            </a:endParaRPr>
          </a:p>
        </p:txBody>
      </p:sp>
      <p:pic>
        <p:nvPicPr>
          <p:cNvPr id="46" name="Picture 4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05000" y="2219170"/>
            <a:ext cx="2819400" cy="2537420"/>
          </a:xfrm>
          <a:prstGeom prst="rect">
            <a:avLst/>
          </a:prstGeom>
        </p:spPr>
      </p:pic>
      <p:pic>
        <p:nvPicPr>
          <p:cNvPr id="47" name="Picture 4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0800000" flipH="1" flipV="1">
            <a:off x="8057361" y="2181460"/>
            <a:ext cx="2736562" cy="2500118"/>
          </a:xfrm>
          <a:prstGeom prst="rect">
            <a:avLst/>
          </a:prstGeom>
        </p:spPr>
      </p:pic>
      <p:pic>
        <p:nvPicPr>
          <p:cNvPr id="48" name="Picture 4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131641" y="2188566"/>
            <a:ext cx="2528490" cy="2568024"/>
          </a:xfrm>
          <a:prstGeom prst="rect">
            <a:avLst/>
          </a:prstGeom>
        </p:spPr>
      </p:pic>
      <p:pic>
        <p:nvPicPr>
          <p:cNvPr id="50" name="Picture 4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3496297" y="475106"/>
            <a:ext cx="3825052" cy="1860585"/>
          </a:xfrm>
          <a:prstGeom prst="rect">
            <a:avLst/>
          </a:prstGeom>
        </p:spPr>
      </p:pic>
      <p:pic>
        <p:nvPicPr>
          <p:cNvPr id="51" name="Picture 5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9624001" y="2702991"/>
            <a:ext cx="3252396" cy="1880583"/>
          </a:xfrm>
          <a:prstGeom prst="rect">
            <a:avLst/>
          </a:prstGeom>
        </p:spPr>
      </p:pic>
      <p:pic>
        <p:nvPicPr>
          <p:cNvPr id="52" name="Picture 5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4290000" y="3058498"/>
            <a:ext cx="4739359" cy="1411816"/>
          </a:xfrm>
          <a:prstGeom prst="rect">
            <a:avLst/>
          </a:prstGeom>
        </p:spPr>
      </p:pic>
      <p:pic>
        <p:nvPicPr>
          <p:cNvPr id="53" name="Picture 5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8079791" y="423759"/>
            <a:ext cx="4705828" cy="1831866"/>
          </a:xfrm>
          <a:prstGeom prst="rect">
            <a:avLst/>
          </a:prstGeom>
        </p:spPr>
      </p:pic>
      <p:pic>
        <p:nvPicPr>
          <p:cNvPr id="2" name="Picture 3" descr="U:\Files_Boards &amp; Committees\Jobs and Innovation Accelerator Challenge\Images\Aerospace Growth System.jp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75044" y="14788070"/>
            <a:ext cx="10114187" cy="650445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U:\NIU Logos\NIU_vert_3Clr.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7756672" y="1165424"/>
            <a:ext cx="5739625" cy="378614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1981040" y="29260800"/>
            <a:ext cx="9278760" cy="2514600"/>
          </a:xfrm>
          <a:prstGeom prst="rect">
            <a:avLst/>
          </a:prstGeom>
        </p:spPr>
      </p:pic>
      <p:pic>
        <p:nvPicPr>
          <p:cNvPr id="6" name="Picture 5"/>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3192740" y="7470453"/>
            <a:ext cx="8686800" cy="3927318"/>
          </a:xfrm>
          <a:prstGeom prst="rect">
            <a:avLst/>
          </a:prstGeom>
        </p:spPr>
      </p:pic>
      <p:pic>
        <p:nvPicPr>
          <p:cNvPr id="7" name="Picture 6"/>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6992600" y="2021819"/>
            <a:ext cx="10547509" cy="2819400"/>
          </a:xfrm>
          <a:prstGeom prst="rect">
            <a:avLst/>
          </a:prstGeom>
        </p:spPr>
      </p:pic>
      <p:pic>
        <p:nvPicPr>
          <p:cNvPr id="8" name="Picture 7"/>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3433731" y="12889915"/>
            <a:ext cx="9158840" cy="4864685"/>
          </a:xfrm>
          <a:prstGeom prst="rect">
            <a:avLst/>
          </a:prstGeom>
        </p:spPr>
      </p:pic>
    </p:spTree>
    <p:extLst>
      <p:ext uri="{BB962C8B-B14F-4D97-AF65-F5344CB8AC3E}">
        <p14:creationId xmlns:p14="http://schemas.microsoft.com/office/powerpoint/2010/main" val="3819702100"/>
      </p:ext>
    </p:extLst>
  </p:cSld>
  <p:clrMapOvr>
    <a:masterClrMapping/>
  </p:clrMapOvr>
  <p:timing>
    <p:tnLst>
      <p:par>
        <p:cTn id="1" dur="indefinite" restart="never" nodeType="tmRoot"/>
      </p:par>
    </p:tnLst>
  </p:timing>
</p:sld>
</file>

<file path=ppt/theme/theme1.xml><?xml version="1.0" encoding="utf-8"?>
<a:theme xmlns:a="http://schemas.openxmlformats.org/drawingml/2006/main" name="MEPAcceleratorMeet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MEPAcceleratorMeeting</Template>
  <TotalTime>16011</TotalTime>
  <Words>518</Words>
  <Application>Microsoft Office PowerPoint</Application>
  <PresentationFormat>Custom</PresentationFormat>
  <Paragraphs>85</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MEPAcceleratorMeeting</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ssti41</dc:creator>
  <cp:lastModifiedBy>ruth</cp:lastModifiedBy>
  <cp:revision>101</cp:revision>
  <cp:lastPrinted>2014-06-04T21:36:53Z</cp:lastPrinted>
  <dcterms:created xsi:type="dcterms:W3CDTF">2012-12-03T15:42:35Z</dcterms:created>
  <dcterms:modified xsi:type="dcterms:W3CDTF">2014-06-12T17:51:32Z</dcterms:modified>
</cp:coreProperties>
</file>