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7010400" cy="9296400"/>
  <p:defaultText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569" autoAdjust="0"/>
    <p:restoredTop sz="99827" autoAdjust="0"/>
  </p:normalViewPr>
  <p:slideViewPr>
    <p:cSldViewPr>
      <p:cViewPr>
        <p:scale>
          <a:sx n="24" d="100"/>
          <a:sy n="24" d="100"/>
        </p:scale>
        <p:origin x="-186" y="-72"/>
      </p:cViewPr>
      <p:guideLst>
        <p:guide orient="horz" pos="10368"/>
        <p:guide pos="13824"/>
      </p:guideLst>
    </p:cSldViewPr>
  </p:slideViewPr>
  <p:outlineViewPr>
    <p:cViewPr>
      <p:scale>
        <a:sx n="33" d="100"/>
        <a:sy n="33" d="100"/>
      </p:scale>
      <p:origin x="0" y="0"/>
    </p:cViewPr>
  </p:outlineViewPr>
  <p:notesTextViewPr>
    <p:cViewPr>
      <p:scale>
        <a:sx n="66" d="100"/>
        <a:sy n="66"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53A647F-8686-40CF-A747-DA5F927FD886}" type="datetimeFigureOut">
              <a:rPr lang="en-US" smtClean="0"/>
              <a:t>6/3/2014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B4EC907-F0DA-44E2-9251-CE68812FB8DA}" type="slidenum">
              <a:rPr lang="en-US" smtClean="0"/>
              <a:t>‹#›</a:t>
            </a:fld>
            <a:endParaRPr lang="en-US" dirty="0"/>
          </a:p>
        </p:txBody>
      </p:sp>
    </p:spTree>
    <p:extLst>
      <p:ext uri="{BB962C8B-B14F-4D97-AF65-F5344CB8AC3E}">
        <p14:creationId xmlns:p14="http://schemas.microsoft.com/office/powerpoint/2010/main" val="3358343100"/>
      </p:ext>
    </p:extLst>
  </p:cSld>
  <p:clrMap bg1="lt1" tx1="dk1" bg2="lt2" tx2="dk2" accent1="accent1" accent2="accent2" accent3="accent3" accent4="accent4" accent5="accent5" accent6="accent6" hlink="hlink" folHlink="folHlink"/>
  <p:notesStyle>
    <a:lvl1pPr marL="0" algn="l" defTabSz="2934767" rtl="0" eaLnBrk="1" latinLnBrk="0" hangingPunct="1">
      <a:defRPr sz="3900" kern="1200">
        <a:solidFill>
          <a:schemeClr val="tx1"/>
        </a:solidFill>
        <a:latin typeface="+mn-lt"/>
        <a:ea typeface="+mn-ea"/>
        <a:cs typeface="+mn-cs"/>
      </a:defRPr>
    </a:lvl1pPr>
    <a:lvl2pPr marL="1467383" algn="l" defTabSz="2934767" rtl="0" eaLnBrk="1" latinLnBrk="0" hangingPunct="1">
      <a:defRPr sz="3900" kern="1200">
        <a:solidFill>
          <a:schemeClr val="tx1"/>
        </a:solidFill>
        <a:latin typeface="+mn-lt"/>
        <a:ea typeface="+mn-ea"/>
        <a:cs typeface="+mn-cs"/>
      </a:defRPr>
    </a:lvl2pPr>
    <a:lvl3pPr marL="2934767" algn="l" defTabSz="2934767" rtl="0" eaLnBrk="1" latinLnBrk="0" hangingPunct="1">
      <a:defRPr sz="3900" kern="1200">
        <a:solidFill>
          <a:schemeClr val="tx1"/>
        </a:solidFill>
        <a:latin typeface="+mn-lt"/>
        <a:ea typeface="+mn-ea"/>
        <a:cs typeface="+mn-cs"/>
      </a:defRPr>
    </a:lvl3pPr>
    <a:lvl4pPr marL="4402150" algn="l" defTabSz="2934767" rtl="0" eaLnBrk="1" latinLnBrk="0" hangingPunct="1">
      <a:defRPr sz="3900" kern="1200">
        <a:solidFill>
          <a:schemeClr val="tx1"/>
        </a:solidFill>
        <a:latin typeface="+mn-lt"/>
        <a:ea typeface="+mn-ea"/>
        <a:cs typeface="+mn-cs"/>
      </a:defRPr>
    </a:lvl4pPr>
    <a:lvl5pPr marL="5869534" algn="l" defTabSz="2934767" rtl="0" eaLnBrk="1" latinLnBrk="0" hangingPunct="1">
      <a:defRPr sz="3900" kern="1200">
        <a:solidFill>
          <a:schemeClr val="tx1"/>
        </a:solidFill>
        <a:latin typeface="+mn-lt"/>
        <a:ea typeface="+mn-ea"/>
        <a:cs typeface="+mn-cs"/>
      </a:defRPr>
    </a:lvl5pPr>
    <a:lvl6pPr marL="7336917" algn="l" defTabSz="2934767" rtl="0" eaLnBrk="1" latinLnBrk="0" hangingPunct="1">
      <a:defRPr sz="3900" kern="1200">
        <a:solidFill>
          <a:schemeClr val="tx1"/>
        </a:solidFill>
        <a:latin typeface="+mn-lt"/>
        <a:ea typeface="+mn-ea"/>
        <a:cs typeface="+mn-cs"/>
      </a:defRPr>
    </a:lvl6pPr>
    <a:lvl7pPr marL="8804300" algn="l" defTabSz="2934767" rtl="0" eaLnBrk="1" latinLnBrk="0" hangingPunct="1">
      <a:defRPr sz="3900" kern="1200">
        <a:solidFill>
          <a:schemeClr val="tx1"/>
        </a:solidFill>
        <a:latin typeface="+mn-lt"/>
        <a:ea typeface="+mn-ea"/>
        <a:cs typeface="+mn-cs"/>
      </a:defRPr>
    </a:lvl7pPr>
    <a:lvl8pPr marL="10271684" algn="l" defTabSz="2934767" rtl="0" eaLnBrk="1" latinLnBrk="0" hangingPunct="1">
      <a:defRPr sz="3900" kern="1200">
        <a:solidFill>
          <a:schemeClr val="tx1"/>
        </a:solidFill>
        <a:latin typeface="+mn-lt"/>
        <a:ea typeface="+mn-ea"/>
        <a:cs typeface="+mn-cs"/>
      </a:defRPr>
    </a:lvl8pPr>
    <a:lvl9pPr marL="11739067" algn="l" defTabSz="2934767" rtl="0" eaLnBrk="1" latinLnBrk="0" hangingPunct="1">
      <a:defRPr sz="3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4EC907-F0DA-44E2-9251-CE68812FB8DA}" type="slidenum">
              <a:rPr lang="en-US" smtClean="0"/>
              <a:t>1</a:t>
            </a:fld>
            <a:endParaRPr lang="en-US" dirty="0"/>
          </a:p>
        </p:txBody>
      </p:sp>
    </p:spTree>
    <p:extLst>
      <p:ext uri="{BB962C8B-B14F-4D97-AF65-F5344CB8AC3E}">
        <p14:creationId xmlns:p14="http://schemas.microsoft.com/office/powerpoint/2010/main" val="3755586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4"/>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2"/>
            <a:ext cx="30723840" cy="8412481"/>
          </a:xfrm>
        </p:spPr>
        <p:txBody>
          <a:bodyPr/>
          <a:lstStyle>
            <a:lvl1pPr marL="0" indent="0" algn="ctr">
              <a:buNone/>
              <a:defRPr>
                <a:solidFill>
                  <a:schemeClr val="tx1">
                    <a:tint val="75000"/>
                  </a:schemeClr>
                </a:solidFill>
              </a:defRPr>
            </a:lvl1pPr>
            <a:lvl2pPr marL="1467383" indent="0" algn="ctr">
              <a:buNone/>
              <a:defRPr>
                <a:solidFill>
                  <a:schemeClr val="tx1">
                    <a:tint val="75000"/>
                  </a:schemeClr>
                </a:solidFill>
              </a:defRPr>
            </a:lvl2pPr>
            <a:lvl3pPr marL="2934767" indent="0" algn="ctr">
              <a:buNone/>
              <a:defRPr>
                <a:solidFill>
                  <a:schemeClr val="tx1">
                    <a:tint val="75000"/>
                  </a:schemeClr>
                </a:solidFill>
              </a:defRPr>
            </a:lvl3pPr>
            <a:lvl4pPr marL="4402150" indent="0" algn="ctr">
              <a:buNone/>
              <a:defRPr>
                <a:solidFill>
                  <a:schemeClr val="tx1">
                    <a:tint val="75000"/>
                  </a:schemeClr>
                </a:solidFill>
              </a:defRPr>
            </a:lvl4pPr>
            <a:lvl5pPr marL="5869534" indent="0" algn="ctr">
              <a:buNone/>
              <a:defRPr>
                <a:solidFill>
                  <a:schemeClr val="tx1">
                    <a:tint val="75000"/>
                  </a:schemeClr>
                </a:solidFill>
              </a:defRPr>
            </a:lvl5pPr>
            <a:lvl6pPr marL="7336917" indent="0" algn="ctr">
              <a:buNone/>
              <a:defRPr>
                <a:solidFill>
                  <a:schemeClr val="tx1">
                    <a:tint val="75000"/>
                  </a:schemeClr>
                </a:solidFill>
              </a:defRPr>
            </a:lvl6pPr>
            <a:lvl7pPr marL="8804300" indent="0" algn="ctr">
              <a:buNone/>
              <a:defRPr>
                <a:solidFill>
                  <a:schemeClr val="tx1">
                    <a:tint val="75000"/>
                  </a:schemeClr>
                </a:solidFill>
              </a:defRPr>
            </a:lvl7pPr>
            <a:lvl8pPr marL="10271684" indent="0" algn="ctr">
              <a:buNone/>
              <a:defRPr>
                <a:solidFill>
                  <a:schemeClr val="tx1">
                    <a:tint val="75000"/>
                  </a:schemeClr>
                </a:solidFill>
              </a:defRPr>
            </a:lvl8pPr>
            <a:lvl9pPr marL="1173906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325815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767566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1432563"/>
            <a:ext cx="47404018" cy="305866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1432563"/>
            <a:ext cx="141480542" cy="305866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717168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929765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59"/>
          </a:xfrm>
        </p:spPr>
        <p:txBody>
          <a:bodyPr anchor="t"/>
          <a:lstStyle>
            <a:lvl1pPr algn="l">
              <a:defRPr sz="128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7"/>
            <a:ext cx="37307520" cy="7200898"/>
          </a:xfrm>
        </p:spPr>
        <p:txBody>
          <a:bodyPr anchor="b"/>
          <a:lstStyle>
            <a:lvl1pPr marL="0" indent="0">
              <a:buNone/>
              <a:defRPr sz="6400">
                <a:solidFill>
                  <a:schemeClr val="tx1">
                    <a:tint val="75000"/>
                  </a:schemeClr>
                </a:solidFill>
              </a:defRPr>
            </a:lvl1pPr>
            <a:lvl2pPr marL="1467383" indent="0">
              <a:buNone/>
              <a:defRPr sz="5800">
                <a:solidFill>
                  <a:schemeClr val="tx1">
                    <a:tint val="75000"/>
                  </a:schemeClr>
                </a:solidFill>
              </a:defRPr>
            </a:lvl2pPr>
            <a:lvl3pPr marL="2934767" indent="0">
              <a:buNone/>
              <a:defRPr sz="5100">
                <a:solidFill>
                  <a:schemeClr val="tx1">
                    <a:tint val="75000"/>
                  </a:schemeClr>
                </a:solidFill>
              </a:defRPr>
            </a:lvl3pPr>
            <a:lvl4pPr marL="4402150" indent="0">
              <a:buNone/>
              <a:defRPr sz="4500">
                <a:solidFill>
                  <a:schemeClr val="tx1">
                    <a:tint val="75000"/>
                  </a:schemeClr>
                </a:solidFill>
              </a:defRPr>
            </a:lvl4pPr>
            <a:lvl5pPr marL="5869534" indent="0">
              <a:buNone/>
              <a:defRPr sz="4500">
                <a:solidFill>
                  <a:schemeClr val="tx1">
                    <a:tint val="75000"/>
                  </a:schemeClr>
                </a:solidFill>
              </a:defRPr>
            </a:lvl5pPr>
            <a:lvl6pPr marL="7336917" indent="0">
              <a:buNone/>
              <a:defRPr sz="4500">
                <a:solidFill>
                  <a:schemeClr val="tx1">
                    <a:tint val="75000"/>
                  </a:schemeClr>
                </a:solidFill>
              </a:defRPr>
            </a:lvl6pPr>
            <a:lvl7pPr marL="8804300" indent="0">
              <a:buNone/>
              <a:defRPr sz="4500">
                <a:solidFill>
                  <a:schemeClr val="tx1">
                    <a:tint val="75000"/>
                  </a:schemeClr>
                </a:solidFill>
              </a:defRPr>
            </a:lvl7pPr>
            <a:lvl8pPr marL="10271684" indent="0">
              <a:buNone/>
              <a:defRPr sz="4500">
                <a:solidFill>
                  <a:schemeClr val="tx1">
                    <a:tint val="75000"/>
                  </a:schemeClr>
                </a:solidFill>
              </a:defRPr>
            </a:lvl8pPr>
            <a:lvl9pPr marL="11739067"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550774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23AE88-432D-4B0A-92C6-478786C8B21C}" type="datetimeFigureOut">
              <a:rPr lang="en-US" smtClean="0"/>
              <a:t>6/3/2014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370030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1"/>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0"/>
            <a:ext cx="19392902"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4" name="Content Placeholder 3"/>
          <p:cNvSpPr>
            <a:spLocks noGrp="1"/>
          </p:cNvSpPr>
          <p:nvPr>
            <p:ph sz="half" idx="2"/>
          </p:nvPr>
        </p:nvSpPr>
        <p:spPr>
          <a:xfrm>
            <a:off x="2194560" y="10439399"/>
            <a:ext cx="19392902"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0"/>
            <a:ext cx="19400520"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6" name="Content Placeholder 5"/>
          <p:cNvSpPr>
            <a:spLocks noGrp="1"/>
          </p:cNvSpPr>
          <p:nvPr>
            <p:ph sz="quarter" idx="4"/>
          </p:nvPr>
        </p:nvSpPr>
        <p:spPr>
          <a:xfrm>
            <a:off x="22296122" y="10439399"/>
            <a:ext cx="19400520"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23AE88-432D-4B0A-92C6-478786C8B21C}" type="datetimeFigureOut">
              <a:rPr lang="en-US" smtClean="0"/>
              <a:t>6/3/2014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402421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23AE88-432D-4B0A-92C6-478786C8B21C}" type="datetimeFigureOut">
              <a:rPr lang="en-US" smtClean="0"/>
              <a:t>6/3/2014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255645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23AE88-432D-4B0A-92C6-478786C8B21C}" type="datetimeFigureOut">
              <a:rPr lang="en-US" smtClean="0"/>
              <a:t>6/3/2014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2612716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1"/>
            <a:ext cx="14439902" cy="5577839"/>
          </a:xfrm>
        </p:spPr>
        <p:txBody>
          <a:bodyPr anchor="b"/>
          <a:lstStyle>
            <a:lvl1pPr algn="l">
              <a:defRPr sz="6400" b="1"/>
            </a:lvl1pPr>
          </a:lstStyle>
          <a:p>
            <a:r>
              <a:rPr lang="en-US" smtClean="0"/>
              <a:t>Click to edit Master title style</a:t>
            </a:r>
            <a:endParaRPr lang="en-US"/>
          </a:p>
        </p:txBody>
      </p:sp>
      <p:sp>
        <p:nvSpPr>
          <p:cNvPr id="3" name="Content Placeholder 2"/>
          <p:cNvSpPr>
            <a:spLocks noGrp="1"/>
          </p:cNvSpPr>
          <p:nvPr>
            <p:ph idx="1"/>
          </p:nvPr>
        </p:nvSpPr>
        <p:spPr>
          <a:xfrm>
            <a:off x="17160240" y="1310644"/>
            <a:ext cx="24536400" cy="28094944"/>
          </a:xfrm>
        </p:spPr>
        <p:txBody>
          <a:bodyPr/>
          <a:lstStyle>
            <a:lvl1pPr>
              <a:defRPr sz="10300"/>
            </a:lvl1pPr>
            <a:lvl2pPr>
              <a:defRPr sz="9000"/>
            </a:lvl2pPr>
            <a:lvl3pPr>
              <a:defRPr sz="77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2"/>
            <a:ext cx="14439902" cy="22517101"/>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t>6/3/2014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988389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2"/>
            <a:ext cx="26334720" cy="2720344"/>
          </a:xfrm>
        </p:spPr>
        <p:txBody>
          <a:bodyPr anchor="b"/>
          <a:lstStyle>
            <a:lvl1pPr algn="l">
              <a:defRPr sz="64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0300"/>
            </a:lvl1pPr>
            <a:lvl2pPr marL="1467383" indent="0">
              <a:buNone/>
              <a:defRPr sz="9000"/>
            </a:lvl2pPr>
            <a:lvl3pPr marL="2934767" indent="0">
              <a:buNone/>
              <a:defRPr sz="7700"/>
            </a:lvl3pPr>
            <a:lvl4pPr marL="4402150" indent="0">
              <a:buNone/>
              <a:defRPr sz="6400"/>
            </a:lvl4pPr>
            <a:lvl5pPr marL="5869534" indent="0">
              <a:buNone/>
              <a:defRPr sz="6400"/>
            </a:lvl5pPr>
            <a:lvl6pPr marL="7336917" indent="0">
              <a:buNone/>
              <a:defRPr sz="6400"/>
            </a:lvl6pPr>
            <a:lvl7pPr marL="8804300" indent="0">
              <a:buNone/>
              <a:defRPr sz="6400"/>
            </a:lvl7pPr>
            <a:lvl8pPr marL="10271684" indent="0">
              <a:buNone/>
              <a:defRPr sz="6400"/>
            </a:lvl8pPr>
            <a:lvl9pPr marL="11739067" indent="0">
              <a:buNone/>
              <a:defRPr sz="6400"/>
            </a:lvl9pPr>
          </a:lstStyle>
          <a:p>
            <a:r>
              <a:rPr lang="en-US" dirty="0" smtClean="0"/>
              <a:t>Click icon to add picture</a:t>
            </a:r>
            <a:endParaRPr lang="en-US" dirty="0"/>
          </a:p>
        </p:txBody>
      </p:sp>
      <p:sp>
        <p:nvSpPr>
          <p:cNvPr id="4" name="Text Placeholder 3"/>
          <p:cNvSpPr>
            <a:spLocks noGrp="1"/>
          </p:cNvSpPr>
          <p:nvPr>
            <p:ph type="body" sz="half" idx="2"/>
          </p:nvPr>
        </p:nvSpPr>
        <p:spPr>
          <a:xfrm>
            <a:off x="8602982" y="25763226"/>
            <a:ext cx="26334720" cy="3863336"/>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t>6/3/2014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759988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1"/>
            <a:ext cx="39502080" cy="5486400"/>
          </a:xfrm>
          <a:prstGeom prst="rect">
            <a:avLst/>
          </a:prstGeom>
        </p:spPr>
        <p:txBody>
          <a:bodyPr vert="horz" lIns="293477" tIns="146738" rIns="293477" bIns="14673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2"/>
            <a:ext cx="39502080" cy="21724623"/>
          </a:xfrm>
          <a:prstGeom prst="rect">
            <a:avLst/>
          </a:prstGeom>
        </p:spPr>
        <p:txBody>
          <a:bodyPr vert="horz" lIns="293477" tIns="146738" rIns="293477" bIns="14673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3"/>
            <a:ext cx="10241280" cy="1752602"/>
          </a:xfrm>
          <a:prstGeom prst="rect">
            <a:avLst/>
          </a:prstGeom>
        </p:spPr>
        <p:txBody>
          <a:bodyPr vert="horz" lIns="293477" tIns="146738" rIns="293477" bIns="146738" rtlCol="0" anchor="ctr"/>
          <a:lstStyle>
            <a:lvl1pPr algn="l">
              <a:defRPr sz="3900">
                <a:solidFill>
                  <a:schemeClr val="tx1">
                    <a:tint val="75000"/>
                  </a:schemeClr>
                </a:solidFill>
              </a:defRPr>
            </a:lvl1pPr>
          </a:lstStyle>
          <a:p>
            <a:fld id="{6623AE88-432D-4B0A-92C6-478786C8B21C}" type="datetimeFigureOut">
              <a:rPr lang="en-US" smtClean="0"/>
              <a:t>6/3/2014</a:t>
            </a:fld>
            <a:endParaRPr lang="en-US" dirty="0"/>
          </a:p>
        </p:txBody>
      </p:sp>
      <p:sp>
        <p:nvSpPr>
          <p:cNvPr id="5" name="Footer Placeholder 4"/>
          <p:cNvSpPr>
            <a:spLocks noGrp="1"/>
          </p:cNvSpPr>
          <p:nvPr>
            <p:ph type="ftr" sz="quarter" idx="3"/>
          </p:nvPr>
        </p:nvSpPr>
        <p:spPr>
          <a:xfrm>
            <a:off x="14996160" y="30510483"/>
            <a:ext cx="13898880" cy="1752602"/>
          </a:xfrm>
          <a:prstGeom prst="rect">
            <a:avLst/>
          </a:prstGeom>
        </p:spPr>
        <p:txBody>
          <a:bodyPr vert="horz" lIns="293477" tIns="146738" rIns="293477" bIns="146738" rtlCol="0" anchor="ctr"/>
          <a:lstStyle>
            <a:lvl1pPr algn="ctr">
              <a:defRPr sz="3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3"/>
            <a:ext cx="10241280" cy="1752602"/>
          </a:xfrm>
          <a:prstGeom prst="rect">
            <a:avLst/>
          </a:prstGeom>
        </p:spPr>
        <p:txBody>
          <a:bodyPr vert="horz" lIns="293477" tIns="146738" rIns="293477" bIns="146738" rtlCol="0" anchor="ctr"/>
          <a:lstStyle>
            <a:lvl1pPr algn="r">
              <a:defRPr sz="3900">
                <a:solidFill>
                  <a:schemeClr val="tx1">
                    <a:tint val="75000"/>
                  </a:schemeClr>
                </a:solidFill>
              </a:defRPr>
            </a:lvl1pPr>
          </a:lstStyle>
          <a:p>
            <a:fld id="{9EFB75DC-937A-4584-9001-1CE1513DCE75}" type="slidenum">
              <a:rPr lang="en-US" smtClean="0"/>
              <a:t>‹#›</a:t>
            </a:fld>
            <a:endParaRPr lang="en-US" dirty="0"/>
          </a:p>
        </p:txBody>
      </p:sp>
    </p:spTree>
    <p:extLst>
      <p:ext uri="{BB962C8B-B14F-4D97-AF65-F5344CB8AC3E}">
        <p14:creationId xmlns:p14="http://schemas.microsoft.com/office/powerpoint/2010/main" val="2180519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34767" rtl="0" eaLnBrk="1" latinLnBrk="0" hangingPunct="1">
        <a:spcBef>
          <a:spcPct val="0"/>
        </a:spcBef>
        <a:buNone/>
        <a:defRPr sz="14100" kern="1200">
          <a:solidFill>
            <a:schemeClr val="tx1"/>
          </a:solidFill>
          <a:latin typeface="+mj-lt"/>
          <a:ea typeface="+mj-ea"/>
          <a:cs typeface="+mj-cs"/>
        </a:defRPr>
      </a:lvl1pPr>
    </p:titleStyle>
    <p:body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p:bodyStyle>
    <p:other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8.gif"/><Relationship Id="rId5" Type="http://schemas.openxmlformats.org/officeDocument/2006/relationships/image" Target="../media/image3.jpeg"/><Relationship Id="rId10" Type="http://schemas.openxmlformats.org/officeDocument/2006/relationships/hyperlink" Target="http://www.google.com/url?sa=i&amp;rct=j&amp;q=&amp;esrc=s&amp;source=images&amp;cd=&amp;cad=rja&amp;uact=8&amp;docid=F-kzjOVrouli5M&amp;tbnid=gn6Fo9lrSEaX8M:&amp;ved=0CAUQjRw&amp;url=http://www.aaccessmaps.com/show/map/us/or/portlandarea&amp;ei=LweNU8qxD4aHogS1gYKABw&amp;bvm=bv.68235269,d.cGU&amp;psig=AFQjCNEecRMm12v_cT7PP0fpO-dH_l47GQ&amp;ust=1401837713897053" TargetMode="External"/><Relationship Id="rId4" Type="http://schemas.openxmlformats.org/officeDocument/2006/relationships/image" Target="../media/image2.png"/><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16200000" scaled="0"/>
          <a:tileRect/>
        </a:gradFill>
        <a:effectLst/>
      </p:bgPr>
    </p:bg>
    <p:spTree>
      <p:nvGrpSpPr>
        <p:cNvPr id="1" name=""/>
        <p:cNvGrpSpPr/>
        <p:nvPr/>
      </p:nvGrpSpPr>
      <p:grpSpPr>
        <a:xfrm>
          <a:off x="0" y="0"/>
          <a:ext cx="0" cy="0"/>
          <a:chOff x="0" y="0"/>
          <a:chExt cx="0" cy="0"/>
        </a:xfrm>
      </p:grpSpPr>
      <p:sp>
        <p:nvSpPr>
          <p:cNvPr id="4" name="Rectangle 3"/>
          <p:cNvSpPr/>
          <p:nvPr/>
        </p:nvSpPr>
        <p:spPr>
          <a:xfrm>
            <a:off x="0" y="-137606"/>
            <a:ext cx="43891200" cy="512064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5" name="Rounded Rectangle 4"/>
          <p:cNvSpPr/>
          <p:nvPr/>
        </p:nvSpPr>
        <p:spPr>
          <a:xfrm>
            <a:off x="714636" y="5966065"/>
            <a:ext cx="10235006" cy="26700479"/>
          </a:xfrm>
          <a:prstGeom prst="roundRect">
            <a:avLst/>
          </a:prstGeom>
          <a:solidFill>
            <a:schemeClr val="accent3">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9" name="Rounded Rectangle 8"/>
          <p:cNvSpPr/>
          <p:nvPr/>
        </p:nvSpPr>
        <p:spPr>
          <a:xfrm>
            <a:off x="11506200" y="5860186"/>
            <a:ext cx="10219765" cy="26700479"/>
          </a:xfrm>
          <a:prstGeom prst="roundRect">
            <a:avLst/>
          </a:prstGeom>
          <a:solidFill>
            <a:schemeClr val="accent3">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0" name="Rounded Rectangle 9"/>
          <p:cNvSpPr/>
          <p:nvPr/>
        </p:nvSpPr>
        <p:spPr>
          <a:xfrm>
            <a:off x="22250399" y="5966065"/>
            <a:ext cx="10302240" cy="26700479"/>
          </a:xfrm>
          <a:prstGeom prst="roundRect">
            <a:avLst/>
          </a:prstGeom>
          <a:solidFill>
            <a:schemeClr val="accent3">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1" name="Rounded Rectangle 10"/>
          <p:cNvSpPr/>
          <p:nvPr/>
        </p:nvSpPr>
        <p:spPr>
          <a:xfrm>
            <a:off x="33116520" y="5966064"/>
            <a:ext cx="10165080" cy="26700479"/>
          </a:xfrm>
          <a:prstGeom prst="roundRect">
            <a:avLst/>
          </a:prstGeom>
          <a:solidFill>
            <a:schemeClr val="accent3">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20" name="TextBox 19"/>
          <p:cNvSpPr txBox="1"/>
          <p:nvPr/>
        </p:nvSpPr>
        <p:spPr>
          <a:xfrm>
            <a:off x="0" y="506934"/>
            <a:ext cx="43891200" cy="1527448"/>
          </a:xfrm>
          <a:prstGeom prst="rect">
            <a:avLst/>
          </a:prstGeom>
          <a:noFill/>
        </p:spPr>
        <p:txBody>
          <a:bodyPr wrap="square" lIns="293477" tIns="146738" rIns="293477" bIns="146738" rtlCol="0">
            <a:spAutoFit/>
          </a:bodyPr>
          <a:lstStyle/>
          <a:p>
            <a:pPr algn="ctr"/>
            <a:r>
              <a:rPr lang="en-US" sz="8000" dirty="0" smtClean="0">
                <a:solidFill>
                  <a:schemeClr val="bg1"/>
                </a:solidFill>
                <a:latin typeface="Rockwell Extra Bold" pitchFamily="18" charset="0"/>
              </a:rPr>
              <a:t>JIAC #1: </a:t>
            </a:r>
            <a:r>
              <a:rPr lang="en-US" sz="8000" dirty="0">
                <a:solidFill>
                  <a:schemeClr val="bg1"/>
                </a:solidFill>
                <a:latin typeface="Rockwell Extra Bold" pitchFamily="18" charset="0"/>
              </a:rPr>
              <a:t>Clean Tech Advance</a:t>
            </a:r>
          </a:p>
        </p:txBody>
      </p:sp>
      <p:sp>
        <p:nvSpPr>
          <p:cNvPr id="25" name="TextBox 24"/>
          <p:cNvSpPr txBox="1"/>
          <p:nvPr/>
        </p:nvSpPr>
        <p:spPr>
          <a:xfrm>
            <a:off x="4524090" y="2034382"/>
            <a:ext cx="34366200" cy="1296616"/>
          </a:xfrm>
          <a:prstGeom prst="rect">
            <a:avLst/>
          </a:prstGeom>
          <a:noFill/>
        </p:spPr>
        <p:txBody>
          <a:bodyPr wrap="square" lIns="293477" tIns="146738" rIns="293477" bIns="146738" rtlCol="0">
            <a:spAutoFit/>
          </a:bodyPr>
          <a:lstStyle/>
          <a:p>
            <a:pPr algn="ctr"/>
            <a:r>
              <a:rPr lang="en-US" sz="6500" dirty="0" smtClean="0">
                <a:solidFill>
                  <a:schemeClr val="bg1"/>
                </a:solidFill>
                <a:latin typeface="Rockwell" pitchFamily="18" charset="0"/>
              </a:rPr>
              <a:t>This project is funded by EDA ($1M), ETA ($1M) and SBA ($150k)</a:t>
            </a:r>
          </a:p>
        </p:txBody>
      </p:sp>
      <p:sp>
        <p:nvSpPr>
          <p:cNvPr id="26" name="TextBox 25"/>
          <p:cNvSpPr txBox="1"/>
          <p:nvPr/>
        </p:nvSpPr>
        <p:spPr>
          <a:xfrm>
            <a:off x="0" y="3200400"/>
            <a:ext cx="43891200" cy="1989113"/>
          </a:xfrm>
          <a:prstGeom prst="rect">
            <a:avLst/>
          </a:prstGeom>
          <a:noFill/>
        </p:spPr>
        <p:txBody>
          <a:bodyPr wrap="square" lIns="293477" tIns="146738" rIns="293477" bIns="146738" rtlCol="0">
            <a:spAutoFit/>
          </a:bodyPr>
          <a:lstStyle/>
          <a:p>
            <a:pPr algn="ctr"/>
            <a:r>
              <a:rPr lang="en-US" sz="5500" dirty="0" smtClean="0">
                <a:solidFill>
                  <a:schemeClr val="bg1"/>
                </a:solidFill>
                <a:latin typeface="Rockwell" pitchFamily="18" charset="0"/>
              </a:rPr>
              <a:t>Portland, Oregon </a:t>
            </a:r>
          </a:p>
          <a:p>
            <a:pPr algn="ctr"/>
            <a:r>
              <a:rPr lang="en-US" sz="5500" i="1" dirty="0" smtClean="0">
                <a:solidFill>
                  <a:schemeClr val="bg1"/>
                </a:solidFill>
                <a:latin typeface="Rockwell" pitchFamily="18" charset="0"/>
              </a:rPr>
              <a:t>Counties: Clackamas, Multnomah &amp; Washington (Oregon); Clark &amp; Cowlitz (Washington)</a:t>
            </a:r>
          </a:p>
        </p:txBody>
      </p:sp>
      <p:sp>
        <p:nvSpPr>
          <p:cNvPr id="27" name="Text Placeholder 2"/>
          <p:cNvSpPr txBox="1">
            <a:spLocks/>
          </p:cNvSpPr>
          <p:nvPr/>
        </p:nvSpPr>
        <p:spPr>
          <a:xfrm>
            <a:off x="844942" y="21031200"/>
            <a:ext cx="10048875" cy="1445145"/>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accent3">
                    <a:lumMod val="75000"/>
                  </a:schemeClr>
                </a:solidFill>
                <a:latin typeface="Arial Rounded MT Bold" pitchFamily="34" charset="0"/>
              </a:rPr>
              <a:t>Vision </a:t>
            </a:r>
            <a:r>
              <a:rPr lang="en-US" sz="4400" b="1" u="sng" dirty="0">
                <a:solidFill>
                  <a:schemeClr val="accent3">
                    <a:lumMod val="75000"/>
                  </a:schemeClr>
                </a:solidFill>
                <a:latin typeface="Arial Rounded MT Bold" pitchFamily="34" charset="0"/>
              </a:rPr>
              <a:t>and </a:t>
            </a:r>
            <a:r>
              <a:rPr lang="en-US" sz="4400" b="1" u="sng" dirty="0" smtClean="0">
                <a:solidFill>
                  <a:schemeClr val="accent3">
                    <a:lumMod val="75000"/>
                  </a:schemeClr>
                </a:solidFill>
                <a:latin typeface="Arial Rounded MT Bold" pitchFamily="34" charset="0"/>
              </a:rPr>
              <a:t>Collaboration </a:t>
            </a:r>
            <a:endParaRPr lang="en-US" sz="4400" b="1" u="sng" dirty="0">
              <a:solidFill>
                <a:schemeClr val="accent3">
                  <a:lumMod val="75000"/>
                </a:schemeClr>
              </a:solidFill>
              <a:latin typeface="Arial Rounded MT Bold" pitchFamily="34" charset="0"/>
            </a:endParaRPr>
          </a:p>
        </p:txBody>
      </p:sp>
      <p:sp>
        <p:nvSpPr>
          <p:cNvPr id="29" name="Text Placeholder 2"/>
          <p:cNvSpPr txBox="1">
            <a:spLocks/>
          </p:cNvSpPr>
          <p:nvPr/>
        </p:nvSpPr>
        <p:spPr>
          <a:xfrm>
            <a:off x="11668125" y="6019800"/>
            <a:ext cx="10048875" cy="1761400"/>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accent3">
                    <a:lumMod val="75000"/>
                  </a:schemeClr>
                </a:solidFill>
                <a:latin typeface="Arial Rounded MT Bold" pitchFamily="34" charset="0"/>
              </a:rPr>
              <a:t>Project Plan and Objectives</a:t>
            </a:r>
          </a:p>
        </p:txBody>
      </p:sp>
      <p:sp>
        <p:nvSpPr>
          <p:cNvPr id="30" name="Text Placeholder 2"/>
          <p:cNvSpPr txBox="1">
            <a:spLocks/>
          </p:cNvSpPr>
          <p:nvPr/>
        </p:nvSpPr>
        <p:spPr>
          <a:xfrm>
            <a:off x="11820525" y="23495913"/>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accent3">
                    <a:lumMod val="75000"/>
                  </a:schemeClr>
                </a:solidFill>
                <a:latin typeface="Arial Rounded MT Bold" pitchFamily="34" charset="0"/>
              </a:rPr>
              <a:t>Project Activities / Events</a:t>
            </a:r>
            <a:endParaRPr lang="en-US" sz="4400" b="1" u="sng" dirty="0">
              <a:solidFill>
                <a:schemeClr val="accent3">
                  <a:lumMod val="75000"/>
                </a:schemeClr>
              </a:solidFill>
              <a:latin typeface="Arial Rounded MT Bold" pitchFamily="34" charset="0"/>
            </a:endParaRPr>
          </a:p>
        </p:txBody>
      </p:sp>
      <p:sp>
        <p:nvSpPr>
          <p:cNvPr id="31" name="Text Placeholder 2"/>
          <p:cNvSpPr txBox="1">
            <a:spLocks/>
          </p:cNvSpPr>
          <p:nvPr/>
        </p:nvSpPr>
        <p:spPr>
          <a:xfrm>
            <a:off x="807701" y="6820787"/>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accent3">
                    <a:lumMod val="75000"/>
                  </a:schemeClr>
                </a:solidFill>
                <a:latin typeface="Arial Rounded MT Bold" pitchFamily="34" charset="0"/>
              </a:rPr>
              <a:t>Cluster/Business Sector Description </a:t>
            </a:r>
            <a:endParaRPr lang="en-US" sz="4400" b="1" u="sng" dirty="0">
              <a:solidFill>
                <a:schemeClr val="accent3">
                  <a:lumMod val="75000"/>
                </a:schemeClr>
              </a:solidFill>
              <a:latin typeface="Arial Rounded MT Bold" pitchFamily="34" charset="0"/>
            </a:endParaRPr>
          </a:p>
        </p:txBody>
      </p:sp>
      <p:sp>
        <p:nvSpPr>
          <p:cNvPr id="32" name="Text Placeholder 2"/>
          <p:cNvSpPr txBox="1">
            <a:spLocks/>
          </p:cNvSpPr>
          <p:nvPr/>
        </p:nvSpPr>
        <p:spPr>
          <a:xfrm>
            <a:off x="33634302" y="6248400"/>
            <a:ext cx="9289322" cy="1157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accent3">
                    <a:lumMod val="75000"/>
                  </a:schemeClr>
                </a:solidFill>
                <a:latin typeface="Arial Rounded MT Bold" pitchFamily="34" charset="0"/>
              </a:rPr>
              <a:t>Outcomes</a:t>
            </a:r>
            <a:endParaRPr lang="en-US" sz="4400" b="1" u="sng" dirty="0">
              <a:solidFill>
                <a:schemeClr val="accent3">
                  <a:lumMod val="75000"/>
                </a:schemeClr>
              </a:solidFill>
              <a:latin typeface="Arial Rounded MT Bold" pitchFamily="34" charset="0"/>
            </a:endParaRPr>
          </a:p>
        </p:txBody>
      </p:sp>
      <p:sp>
        <p:nvSpPr>
          <p:cNvPr id="33" name="Text Placeholder 2"/>
          <p:cNvSpPr txBox="1">
            <a:spLocks/>
          </p:cNvSpPr>
          <p:nvPr/>
        </p:nvSpPr>
        <p:spPr>
          <a:xfrm>
            <a:off x="22377081" y="24533341"/>
            <a:ext cx="10048875" cy="1831859"/>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a:solidFill>
                  <a:schemeClr val="accent3">
                    <a:lumMod val="75000"/>
                  </a:schemeClr>
                </a:solidFill>
                <a:latin typeface="Arial Rounded MT Bold" pitchFamily="34" charset="0"/>
              </a:rPr>
              <a:t>Lessons </a:t>
            </a:r>
            <a:r>
              <a:rPr lang="en-US" sz="4400" b="1" u="sng" dirty="0" smtClean="0">
                <a:solidFill>
                  <a:schemeClr val="accent3">
                    <a:lumMod val="75000"/>
                  </a:schemeClr>
                </a:solidFill>
                <a:latin typeface="Arial Rounded MT Bold" pitchFamily="34" charset="0"/>
              </a:rPr>
              <a:t>Learned from</a:t>
            </a:r>
            <a:endParaRPr lang="en-US" sz="4400" b="1" u="sng" dirty="0">
              <a:solidFill>
                <a:schemeClr val="accent3">
                  <a:lumMod val="75000"/>
                </a:schemeClr>
              </a:solidFill>
              <a:latin typeface="Arial Rounded MT Bold" pitchFamily="34" charset="0"/>
            </a:endParaRPr>
          </a:p>
          <a:p>
            <a:r>
              <a:rPr lang="en-US" sz="4400" b="1" u="sng" dirty="0" smtClean="0">
                <a:solidFill>
                  <a:schemeClr val="accent3">
                    <a:lumMod val="75000"/>
                  </a:schemeClr>
                </a:solidFill>
                <a:latin typeface="Arial Rounded MT Bold" pitchFamily="34" charset="0"/>
              </a:rPr>
              <a:t>Overcoming Challenges</a:t>
            </a:r>
            <a:endParaRPr lang="en-US" sz="4400" b="1" u="sng" dirty="0">
              <a:solidFill>
                <a:schemeClr val="accent3">
                  <a:lumMod val="75000"/>
                </a:schemeClr>
              </a:solidFill>
              <a:latin typeface="Arial Rounded MT Bold" pitchFamily="34" charset="0"/>
            </a:endParaRPr>
          </a:p>
        </p:txBody>
      </p:sp>
      <p:sp>
        <p:nvSpPr>
          <p:cNvPr id="36" name="Text Placeholder 15"/>
          <p:cNvSpPr txBox="1">
            <a:spLocks/>
          </p:cNvSpPr>
          <p:nvPr/>
        </p:nvSpPr>
        <p:spPr>
          <a:xfrm>
            <a:off x="33189600" y="28002271"/>
            <a:ext cx="10052050" cy="4085655"/>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lgn="ctr">
              <a:buNone/>
            </a:pPr>
            <a:r>
              <a:rPr lang="en-US" sz="3200" dirty="0" smtClean="0">
                <a:latin typeface="Arial Rounded MT Bold" pitchFamily="34" charset="0"/>
                <a:cs typeface="Arial" pitchFamily="34" charset="0"/>
              </a:rPr>
              <a:t>EDA (PDC) Jared Wiener, </a:t>
            </a:r>
          </a:p>
          <a:p>
            <a:pPr marL="0" indent="0" algn="ctr">
              <a:buNone/>
            </a:pPr>
            <a:r>
              <a:rPr lang="en-US" sz="3200" dirty="0" smtClean="0">
                <a:latin typeface="Arial Rounded MT Bold" pitchFamily="34" charset="0"/>
                <a:cs typeface="Arial" pitchFamily="34" charset="0"/>
              </a:rPr>
              <a:t>wienerj@pdc.us</a:t>
            </a:r>
          </a:p>
          <a:p>
            <a:pPr marL="0" indent="0" algn="ctr">
              <a:buNone/>
            </a:pPr>
            <a:endParaRPr lang="en-US" sz="1600" dirty="0" smtClean="0">
              <a:latin typeface="Arial Rounded MT Bold" pitchFamily="34" charset="0"/>
              <a:cs typeface="Arial" pitchFamily="34" charset="0"/>
            </a:endParaRPr>
          </a:p>
          <a:p>
            <a:pPr marL="0" indent="0" algn="ctr">
              <a:buNone/>
            </a:pPr>
            <a:r>
              <a:rPr lang="en-US" sz="3200" dirty="0" smtClean="0">
                <a:latin typeface="Arial Rounded MT Bold" pitchFamily="34" charset="0"/>
                <a:cs typeface="Arial" pitchFamily="34" charset="0"/>
              </a:rPr>
              <a:t>ETA (WSI) Jesse Aronson, jaronson@worksystems.org</a:t>
            </a:r>
          </a:p>
          <a:p>
            <a:pPr marL="0" indent="0" algn="ctr">
              <a:buNone/>
            </a:pPr>
            <a:endParaRPr lang="en-US" sz="1600" dirty="0">
              <a:latin typeface="Arial Rounded MT Bold" pitchFamily="34" charset="0"/>
              <a:cs typeface="Arial" pitchFamily="34" charset="0"/>
            </a:endParaRPr>
          </a:p>
          <a:p>
            <a:pPr marL="0" indent="0" algn="ctr">
              <a:buNone/>
            </a:pPr>
            <a:r>
              <a:rPr lang="en-US" sz="3200" dirty="0">
                <a:latin typeface="Arial Rounded MT Bold" pitchFamily="34" charset="0"/>
                <a:cs typeface="Arial" pitchFamily="34" charset="0"/>
              </a:rPr>
              <a:t>SBA (OMEN) </a:t>
            </a:r>
            <a:r>
              <a:rPr lang="en-US" sz="3200" dirty="0" smtClean="0">
                <a:latin typeface="Arial Rounded MT Bold" pitchFamily="34" charset="0"/>
                <a:cs typeface="Arial" pitchFamily="34" charset="0"/>
              </a:rPr>
              <a:t>Emily Leuning, emily@omenetwork.org</a:t>
            </a:r>
          </a:p>
          <a:p>
            <a:endParaRPr lang="en-US" sz="4400" dirty="0" smtClean="0"/>
          </a:p>
          <a:p>
            <a:endParaRPr lang="en-US" sz="4400" dirty="0"/>
          </a:p>
        </p:txBody>
      </p:sp>
      <p:sp>
        <p:nvSpPr>
          <p:cNvPr id="37" name="Text Placeholder 11"/>
          <p:cNvSpPr txBox="1">
            <a:spLocks/>
          </p:cNvSpPr>
          <p:nvPr/>
        </p:nvSpPr>
        <p:spPr>
          <a:xfrm>
            <a:off x="22625388" y="26212800"/>
            <a:ext cx="9552260" cy="5603677"/>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571500" indent="-571500"/>
            <a:r>
              <a:rPr lang="en-US" sz="3800" dirty="0" smtClean="0"/>
              <a:t>Simplify project and focus efforts on a couple key deliverables</a:t>
            </a:r>
          </a:p>
          <a:p>
            <a:pPr marL="571500" indent="-571500"/>
            <a:r>
              <a:rPr lang="en-US" sz="3800" dirty="0" smtClean="0"/>
              <a:t>Establish expectations of subs and ensure they deliver on them</a:t>
            </a:r>
          </a:p>
          <a:p>
            <a:pPr marL="571500" indent="-571500"/>
            <a:r>
              <a:rPr lang="en-US" sz="3800" dirty="0" smtClean="0"/>
              <a:t>Complexity of project means it will take significant time &amp; effort to get underway</a:t>
            </a:r>
            <a:endParaRPr lang="en-US" sz="3800" dirty="0"/>
          </a:p>
          <a:p>
            <a:pPr marL="571500" indent="-571500"/>
            <a:r>
              <a:rPr lang="en-US" sz="3800" dirty="0" smtClean="0"/>
              <a:t>Disconnect between industry expectations on delivery and government’s ability to iterate and make changes</a:t>
            </a:r>
            <a:endParaRPr lang="en-US" sz="3800" dirty="0"/>
          </a:p>
          <a:p>
            <a:pPr marL="0" indent="0">
              <a:buNone/>
            </a:pPr>
            <a:endParaRPr lang="en-US" sz="3800" dirty="0" smtClean="0">
              <a:solidFill>
                <a:schemeClr val="tx2"/>
              </a:solidFill>
              <a:latin typeface="Arial Rounded MT Bold" pitchFamily="34" charset="0"/>
            </a:endParaRPr>
          </a:p>
          <a:p>
            <a:pPr marL="0" indent="0">
              <a:buNone/>
            </a:pPr>
            <a:endParaRPr lang="en-US" sz="4400" dirty="0" smtClean="0"/>
          </a:p>
        </p:txBody>
      </p:sp>
      <p:sp>
        <p:nvSpPr>
          <p:cNvPr id="38" name="Text Placeholder 8"/>
          <p:cNvSpPr txBox="1">
            <a:spLocks/>
          </p:cNvSpPr>
          <p:nvPr/>
        </p:nvSpPr>
        <p:spPr>
          <a:xfrm>
            <a:off x="33253302" y="7358532"/>
            <a:ext cx="9846687" cy="8338668"/>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r>
              <a:rPr lang="en-US" sz="3800" dirty="0" smtClean="0"/>
              <a:t>Increased collaboration amongst agency partners/ team members</a:t>
            </a:r>
          </a:p>
          <a:p>
            <a:r>
              <a:rPr lang="en-US" sz="3800" dirty="0" smtClean="0"/>
              <a:t>Provided networking  opportunities for cluster companies and employees resulting in partnerships and jobs</a:t>
            </a:r>
          </a:p>
          <a:p>
            <a:r>
              <a:rPr lang="en-US" sz="3800" dirty="0" smtClean="0"/>
              <a:t>Market research provided mostly to disadvantaged and underserved businesses</a:t>
            </a:r>
          </a:p>
          <a:p>
            <a:r>
              <a:rPr lang="en-US" sz="3800" dirty="0" smtClean="0"/>
              <a:t>Lessons learned on industry – public – private partnerships as well as tangible success in some instances. </a:t>
            </a:r>
          </a:p>
          <a:p>
            <a:r>
              <a:rPr lang="en-US" sz="3800" dirty="0" smtClean="0"/>
              <a:t>59 individuals trained and obtained Clean Tech related employment.</a:t>
            </a:r>
          </a:p>
          <a:p>
            <a:pPr marL="0" indent="0">
              <a:buNone/>
            </a:pPr>
            <a:endParaRPr lang="en-US" sz="3800" dirty="0" smtClean="0">
              <a:solidFill>
                <a:srgbClr val="FF0000"/>
              </a:solidFill>
              <a:latin typeface="Arial Rounded MT Bold" pitchFamily="34" charset="0"/>
            </a:endParaRPr>
          </a:p>
          <a:p>
            <a:endParaRPr lang="en-US" sz="3800" dirty="0"/>
          </a:p>
        </p:txBody>
      </p:sp>
      <p:sp>
        <p:nvSpPr>
          <p:cNvPr id="40" name="Text Placeholder 6"/>
          <p:cNvSpPr txBox="1">
            <a:spLocks/>
          </p:cNvSpPr>
          <p:nvPr/>
        </p:nvSpPr>
        <p:spPr>
          <a:xfrm>
            <a:off x="11820526" y="24395681"/>
            <a:ext cx="9727286" cy="8065519"/>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buNone/>
            </a:pPr>
            <a:r>
              <a:rPr lang="en-US" sz="3800" dirty="0">
                <a:solidFill>
                  <a:schemeClr val="accent3">
                    <a:lumMod val="75000"/>
                  </a:schemeClr>
                </a:solidFill>
                <a:latin typeface="Arial Rounded MT Bold" pitchFamily="34" charset="0"/>
              </a:rPr>
              <a:t>EDA: </a:t>
            </a:r>
            <a:r>
              <a:rPr lang="en-US" sz="3800" dirty="0"/>
              <a:t>Supporting industry growth in the clean tech sector with supply chain activities, technical and business support for small and mid-sized clean tech </a:t>
            </a:r>
            <a:r>
              <a:rPr lang="en-US" sz="3800" dirty="0" smtClean="0"/>
              <a:t>businesses.</a:t>
            </a:r>
          </a:p>
          <a:p>
            <a:pPr marL="0" indent="0">
              <a:buNone/>
            </a:pPr>
            <a:endParaRPr lang="en-US" sz="1600" dirty="0" smtClean="0"/>
          </a:p>
          <a:p>
            <a:pPr marL="0" indent="0">
              <a:buNone/>
            </a:pPr>
            <a:r>
              <a:rPr lang="en-US" sz="3800" dirty="0">
                <a:solidFill>
                  <a:schemeClr val="accent3">
                    <a:lumMod val="75000"/>
                  </a:schemeClr>
                </a:solidFill>
                <a:latin typeface="Arial Rounded MT Bold" pitchFamily="34" charset="0"/>
              </a:rPr>
              <a:t>ETA:  </a:t>
            </a:r>
            <a:r>
              <a:rPr lang="en-US" sz="3800" dirty="0">
                <a:cs typeface="Times New Roman" pitchFamily="18" charset="0"/>
              </a:rPr>
              <a:t>Worksystems and America’s Job Centers, are providing training and employment services  to 92 unemployed and 50 current workers. Executive training is underway for firms looking to enter or grow in the clean tech market.</a:t>
            </a:r>
          </a:p>
          <a:p>
            <a:pPr marL="0" indent="0">
              <a:buNone/>
            </a:pPr>
            <a:endParaRPr lang="en-US" sz="1600" dirty="0" smtClean="0">
              <a:solidFill>
                <a:schemeClr val="accent3">
                  <a:lumMod val="75000"/>
                </a:schemeClr>
              </a:solidFill>
              <a:latin typeface="Arial Rounded MT Bold" pitchFamily="34" charset="0"/>
            </a:endParaRPr>
          </a:p>
          <a:p>
            <a:pPr marL="0" indent="0">
              <a:buNone/>
            </a:pPr>
            <a:r>
              <a:rPr lang="en-US" sz="3800" dirty="0" smtClean="0">
                <a:solidFill>
                  <a:schemeClr val="accent3">
                    <a:lumMod val="75000"/>
                  </a:schemeClr>
                </a:solidFill>
                <a:latin typeface="Arial Rounded MT Bold" pitchFamily="34" charset="0"/>
              </a:rPr>
              <a:t>SBA:</a:t>
            </a:r>
            <a:r>
              <a:rPr lang="en-US" sz="3800" dirty="0" smtClean="0">
                <a:solidFill>
                  <a:schemeClr val="accent3">
                    <a:lumMod val="75000"/>
                  </a:schemeClr>
                </a:solidFill>
              </a:rPr>
              <a:t> </a:t>
            </a:r>
            <a:r>
              <a:rPr lang="en-US" sz="3800" dirty="0" smtClean="0">
                <a:cs typeface="Times New Roman" pitchFamily="18" charset="0"/>
              </a:rPr>
              <a:t>Oregon </a:t>
            </a:r>
            <a:r>
              <a:rPr lang="en-US" sz="3800" dirty="0">
                <a:cs typeface="Times New Roman" pitchFamily="18" charset="0"/>
              </a:rPr>
              <a:t>Microenterprise Network </a:t>
            </a:r>
            <a:r>
              <a:rPr lang="en-US" sz="3800" dirty="0" smtClean="0">
                <a:cs typeface="Times New Roman" pitchFamily="18" charset="0"/>
              </a:rPr>
              <a:t>is providing </a:t>
            </a:r>
            <a:r>
              <a:rPr lang="en-US" sz="3800" dirty="0">
                <a:cs typeface="Times New Roman" pitchFamily="18" charset="0"/>
              </a:rPr>
              <a:t>market research to 25 businesses </a:t>
            </a:r>
            <a:r>
              <a:rPr lang="en-US" sz="3800" dirty="0" smtClean="0">
                <a:cs typeface="Times New Roman" pitchFamily="18" charset="0"/>
              </a:rPr>
              <a:t>.</a:t>
            </a:r>
            <a:endParaRPr lang="en-US" sz="1600" dirty="0">
              <a:solidFill>
                <a:schemeClr val="tx2"/>
              </a:solidFill>
              <a:latin typeface="Arial Rounded MT Bold" pitchFamily="34" charset="0"/>
            </a:endParaRPr>
          </a:p>
          <a:p>
            <a:pPr marL="0" indent="0">
              <a:buNone/>
            </a:pPr>
            <a:endParaRPr lang="en-US" sz="3800" dirty="0" smtClean="0">
              <a:solidFill>
                <a:schemeClr val="tx2"/>
              </a:solidFill>
              <a:latin typeface="Arial Rounded MT Bold" pitchFamily="34" charset="0"/>
            </a:endParaRPr>
          </a:p>
        </p:txBody>
      </p:sp>
      <p:sp>
        <p:nvSpPr>
          <p:cNvPr id="42" name="Text Placeholder 17"/>
          <p:cNvSpPr txBox="1">
            <a:spLocks/>
          </p:cNvSpPr>
          <p:nvPr/>
        </p:nvSpPr>
        <p:spPr>
          <a:xfrm>
            <a:off x="11620430" y="7482840"/>
            <a:ext cx="10056813" cy="12710160"/>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742950" lvl="0" indent="-742950">
              <a:buFont typeface="+mj-lt"/>
              <a:buAutoNum type="arabicPeriod"/>
            </a:pPr>
            <a:r>
              <a:rPr lang="en-US" sz="3800" dirty="0" smtClean="0"/>
              <a:t>Unite: </a:t>
            </a:r>
            <a:r>
              <a:rPr lang="en-US" sz="3800" dirty="0"/>
              <a:t>1) clean tech, 2) research and commercialization </a:t>
            </a:r>
            <a:r>
              <a:rPr lang="en-US" sz="3800" dirty="0" smtClean="0"/>
              <a:t>and 3</a:t>
            </a:r>
            <a:r>
              <a:rPr lang="en-US" sz="3800" dirty="0"/>
              <a:t>) </a:t>
            </a:r>
            <a:r>
              <a:rPr lang="en-US" sz="3800" dirty="0" smtClean="0"/>
              <a:t>advanced manufacturing opportunities.</a:t>
            </a:r>
          </a:p>
          <a:p>
            <a:pPr marL="742950" indent="-742950">
              <a:buFont typeface="+mj-lt"/>
              <a:buAutoNum type="arabicPeriod"/>
            </a:pPr>
            <a:r>
              <a:rPr lang="en-US" sz="3800" dirty="0" smtClean="0"/>
              <a:t>Anchor </a:t>
            </a:r>
            <a:r>
              <a:rPr lang="en-US" sz="3800" dirty="0"/>
              <a:t>businesses – particularly micro-, small-, and medium-sized business at the center of training commercialization opportunities</a:t>
            </a:r>
            <a:r>
              <a:rPr lang="en-US" sz="3800" dirty="0" smtClean="0"/>
              <a:t>.</a:t>
            </a:r>
          </a:p>
          <a:p>
            <a:pPr marL="742950" indent="-742950">
              <a:buFont typeface="+mj-lt"/>
              <a:buAutoNum type="arabicPeriod"/>
            </a:pPr>
            <a:r>
              <a:rPr lang="en-US" sz="3800" dirty="0" smtClean="0"/>
              <a:t>Equip the workforce with in-demand skills.</a:t>
            </a:r>
          </a:p>
          <a:p>
            <a:pPr marL="0" indent="0">
              <a:buNone/>
            </a:pPr>
            <a:endParaRPr lang="en-US" sz="1600" dirty="0"/>
          </a:p>
          <a:p>
            <a:pPr marL="0" indent="0">
              <a:buNone/>
            </a:pPr>
            <a:r>
              <a:rPr lang="en-US" sz="3600" dirty="0" smtClean="0">
                <a:latin typeface="Arial Rounded MT Bold" pitchFamily="34" charset="0"/>
              </a:rPr>
              <a:t>Changes Since October 2011</a:t>
            </a:r>
            <a:endParaRPr lang="en-US" sz="3600" dirty="0">
              <a:latin typeface="Arial Rounded MT Bold" pitchFamily="34" charset="0"/>
            </a:endParaRPr>
          </a:p>
          <a:p>
            <a:pPr marL="342900" indent="-342900"/>
            <a:r>
              <a:rPr lang="en-US" sz="3800" dirty="0" smtClean="0"/>
              <a:t>Staff turnover by primes as well as subs has changed working dynamics.</a:t>
            </a:r>
          </a:p>
          <a:p>
            <a:pPr marL="342900" indent="-342900"/>
            <a:r>
              <a:rPr lang="en-US" sz="3800" dirty="0" smtClean="0"/>
              <a:t>Opportunities on better aligning local public purchasing of clean tech products and services has provided opportunities on supply chain development.</a:t>
            </a:r>
          </a:p>
          <a:p>
            <a:pPr marL="342900" indent="-342900"/>
            <a:r>
              <a:rPr lang="en-US" sz="3800" dirty="0" smtClean="0"/>
              <a:t>Success of We Build Green Cities international branding effort has provided opportunities for all economic development components.</a:t>
            </a:r>
          </a:p>
          <a:p>
            <a:pPr marL="342900" indent="-342900"/>
            <a:r>
              <a:rPr lang="en-US" sz="3800" dirty="0" smtClean="0"/>
              <a:t>Macro-level economic growth and trends toward cleaner technology has enhanced opportunities.</a:t>
            </a:r>
          </a:p>
        </p:txBody>
      </p:sp>
      <p:sp>
        <p:nvSpPr>
          <p:cNvPr id="43" name="Text Placeholder 1"/>
          <p:cNvSpPr txBox="1">
            <a:spLocks/>
          </p:cNvSpPr>
          <p:nvPr/>
        </p:nvSpPr>
        <p:spPr>
          <a:xfrm>
            <a:off x="840972" y="5966064"/>
            <a:ext cx="10056813" cy="8614451"/>
          </a:xfrm>
          <a:prstGeom prst="rect">
            <a:avLst/>
          </a:prstGeom>
        </p:spPr>
        <p:txBody>
          <a:bodyPr vert="horz" lIns="293477" tIns="146738" rIns="293477" bIns="146738" rtlCol="0" anchor="ctr"/>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endParaRPr lang="en-US" sz="3800" dirty="0">
              <a:solidFill>
                <a:schemeClr val="tx1"/>
              </a:solidFill>
              <a:cs typeface="Times New Roman" pitchFamily="18" charset="0"/>
            </a:endParaRPr>
          </a:p>
          <a:p>
            <a:endParaRPr lang="en-US" sz="3800" dirty="0">
              <a:solidFill>
                <a:schemeClr val="tx1"/>
              </a:solidFill>
              <a:cs typeface="Times New Roman" pitchFamily="18" charset="0"/>
            </a:endParaRPr>
          </a:p>
          <a:p>
            <a:endParaRPr lang="en-US" sz="3800" dirty="0" smtClean="0">
              <a:solidFill>
                <a:schemeClr val="tx1"/>
              </a:solidFill>
              <a:cs typeface="Times New Roman" pitchFamily="18" charset="0"/>
            </a:endParaRPr>
          </a:p>
          <a:p>
            <a:r>
              <a:rPr lang="en-US" sz="3800" dirty="0">
                <a:solidFill>
                  <a:schemeClr val="tx1"/>
                </a:solidFill>
                <a:cs typeface="Times New Roman" pitchFamily="18" charset="0"/>
              </a:rPr>
              <a:t>T</a:t>
            </a:r>
            <a:r>
              <a:rPr lang="en-US" sz="3800" dirty="0" smtClean="0">
                <a:solidFill>
                  <a:schemeClr val="tx1"/>
                </a:solidFill>
                <a:cs typeface="Times New Roman" pitchFamily="18" charset="0"/>
              </a:rPr>
              <a:t>he </a:t>
            </a:r>
            <a:r>
              <a:rPr lang="en-US" sz="3800" dirty="0">
                <a:solidFill>
                  <a:schemeClr val="tx1"/>
                </a:solidFill>
                <a:cs typeface="Times New Roman" pitchFamily="18" charset="0"/>
              </a:rPr>
              <a:t>Clean Tech Advance Initiative is a bi-state partnership of more than 20 organizations to support innovation and job creation in the Clean Tech and Advanced Manufacturing Industry Clusters. </a:t>
            </a:r>
            <a:endParaRPr lang="en-US" sz="3800" dirty="0" smtClean="0">
              <a:solidFill>
                <a:schemeClr val="tx1"/>
              </a:solidFill>
              <a:cs typeface="Times New Roman" pitchFamily="18" charset="0"/>
            </a:endParaRPr>
          </a:p>
          <a:p>
            <a:endParaRPr lang="en-US" sz="3800" dirty="0">
              <a:solidFill>
                <a:schemeClr val="tx1"/>
              </a:solidFill>
              <a:cs typeface="Times New Roman" pitchFamily="18" charset="0"/>
            </a:endParaRPr>
          </a:p>
          <a:p>
            <a:r>
              <a:rPr lang="en-US" sz="3600" dirty="0">
                <a:solidFill>
                  <a:schemeClr val="tx1"/>
                </a:solidFill>
              </a:rPr>
              <a:t>Clean Tech includes a broad category of innovative products, processes and services that share a common thread in applying technology or innovations to produce efficiency (including the reduction of waste). </a:t>
            </a:r>
            <a:r>
              <a:rPr lang="en-US" sz="3600" dirty="0" smtClean="0">
                <a:solidFill>
                  <a:schemeClr val="tx1"/>
                </a:solidFill>
              </a:rPr>
              <a:t>  </a:t>
            </a:r>
            <a:endParaRPr lang="en-US" sz="3800" dirty="0">
              <a:solidFill>
                <a:schemeClr val="tx1"/>
              </a:solidFill>
              <a:cs typeface="Times New Roman" pitchFamily="18" charset="0"/>
            </a:endParaRPr>
          </a:p>
        </p:txBody>
      </p:sp>
      <p:sp>
        <p:nvSpPr>
          <p:cNvPr id="39" name="Text Placeholder 2"/>
          <p:cNvSpPr txBox="1">
            <a:spLocks/>
          </p:cNvSpPr>
          <p:nvPr/>
        </p:nvSpPr>
        <p:spPr>
          <a:xfrm>
            <a:off x="22412325" y="6096000"/>
            <a:ext cx="10048875" cy="1504388"/>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accent3">
                    <a:lumMod val="75000"/>
                  </a:schemeClr>
                </a:solidFill>
                <a:latin typeface="Arial Rounded MT Bold" pitchFamily="34" charset="0"/>
              </a:rPr>
              <a:t>Goals and Impacts</a:t>
            </a:r>
            <a:endParaRPr lang="en-US" sz="4400" b="1" u="sng" dirty="0">
              <a:solidFill>
                <a:schemeClr val="accent3">
                  <a:lumMod val="75000"/>
                </a:schemeClr>
              </a:solidFill>
              <a:latin typeface="Arial Rounded MT Bold" pitchFamily="34" charset="0"/>
            </a:endParaRPr>
          </a:p>
        </p:txBody>
      </p:sp>
      <p:sp>
        <p:nvSpPr>
          <p:cNvPr id="44" name="Text Placeholder 1"/>
          <p:cNvSpPr txBox="1">
            <a:spLocks/>
          </p:cNvSpPr>
          <p:nvPr/>
        </p:nvSpPr>
        <p:spPr>
          <a:xfrm>
            <a:off x="22495826" y="7467600"/>
            <a:ext cx="10056813" cy="11216697"/>
          </a:xfrm>
          <a:prstGeom prst="rect">
            <a:avLst/>
          </a:prstGeom>
        </p:spPr>
        <p:txBody>
          <a:bodyPr vert="horz" lIns="293477" tIns="146738" rIns="293477" bIns="146738" rtlCol="0" anchor="ctr"/>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3800" u="sng" dirty="0" smtClean="0">
                <a:solidFill>
                  <a:schemeClr val="tx1"/>
                </a:solidFill>
                <a:latin typeface="Arial Rounded MT Bold" pitchFamily="34" charset="0"/>
              </a:rPr>
              <a:t>Year 1 (Achieved)</a:t>
            </a:r>
          </a:p>
          <a:p>
            <a:pPr marL="342900" indent="-342900">
              <a:buFont typeface="Arial" pitchFamily="34" charset="0"/>
              <a:buChar char="•"/>
            </a:pPr>
            <a:r>
              <a:rPr lang="en-US" sz="3800" dirty="0" smtClean="0">
                <a:solidFill>
                  <a:schemeClr val="tx1"/>
                </a:solidFill>
                <a:latin typeface="+mj-lt"/>
              </a:rPr>
              <a:t>Established sub grant contracts</a:t>
            </a:r>
            <a:endParaRPr lang="en-US" sz="3800" u="sng" dirty="0">
              <a:solidFill>
                <a:schemeClr val="tx1"/>
              </a:solidFill>
              <a:latin typeface="+mj-lt"/>
            </a:endParaRPr>
          </a:p>
          <a:p>
            <a:pPr marL="342900" indent="-342900">
              <a:buFont typeface="Arial" pitchFamily="34" charset="0"/>
              <a:buChar char="•"/>
            </a:pPr>
            <a:r>
              <a:rPr lang="en-US" sz="3800" dirty="0" smtClean="0">
                <a:solidFill>
                  <a:schemeClr val="tx1"/>
                </a:solidFill>
                <a:latin typeface="+mj-lt"/>
              </a:rPr>
              <a:t>Began market research, worker training and supply chain work</a:t>
            </a:r>
          </a:p>
          <a:p>
            <a:pPr marL="342900" indent="-342900">
              <a:buFont typeface="Arial" pitchFamily="34" charset="0"/>
              <a:buChar char="•"/>
            </a:pPr>
            <a:r>
              <a:rPr lang="en-US" sz="3800" dirty="0" smtClean="0">
                <a:solidFill>
                  <a:schemeClr val="tx1"/>
                </a:solidFill>
                <a:latin typeface="+mj-lt"/>
              </a:rPr>
              <a:t>Built local organizational partnerships</a:t>
            </a:r>
            <a:endParaRPr lang="en-US" sz="3800" dirty="0">
              <a:solidFill>
                <a:schemeClr val="tx1"/>
              </a:solidFill>
              <a:latin typeface="+mj-lt"/>
            </a:endParaRPr>
          </a:p>
          <a:p>
            <a:endParaRPr lang="en-US" sz="1600" u="sng" dirty="0" smtClean="0">
              <a:solidFill>
                <a:schemeClr val="tx1"/>
              </a:solidFill>
              <a:latin typeface="Arial Rounded MT Bold" pitchFamily="34" charset="0"/>
            </a:endParaRPr>
          </a:p>
          <a:p>
            <a:r>
              <a:rPr lang="en-US" sz="3800" u="sng" dirty="0" smtClean="0">
                <a:solidFill>
                  <a:schemeClr val="tx1"/>
                </a:solidFill>
                <a:latin typeface="Arial Rounded MT Bold" pitchFamily="34" charset="0"/>
              </a:rPr>
              <a:t>Year 2 (Achieved)</a:t>
            </a:r>
          </a:p>
          <a:p>
            <a:pPr marL="571500" indent="-571500">
              <a:buFont typeface="Arial" panose="020B0604020202020204" pitchFamily="34" charset="0"/>
              <a:buChar char="•"/>
            </a:pPr>
            <a:r>
              <a:rPr lang="en-US" sz="3800" dirty="0" smtClean="0">
                <a:solidFill>
                  <a:schemeClr val="tx1"/>
                </a:solidFill>
              </a:rPr>
              <a:t>Increased market research and worker training efforts</a:t>
            </a:r>
          </a:p>
          <a:p>
            <a:pPr marL="571500" indent="-571500">
              <a:buFont typeface="Arial" panose="020B0604020202020204" pitchFamily="34" charset="0"/>
              <a:buChar char="•"/>
            </a:pPr>
            <a:r>
              <a:rPr lang="en-US" sz="3800" dirty="0" smtClean="0">
                <a:solidFill>
                  <a:schemeClr val="tx1"/>
                </a:solidFill>
              </a:rPr>
              <a:t>Continued supply chain work</a:t>
            </a:r>
          </a:p>
          <a:p>
            <a:pPr marL="571500" indent="-571500">
              <a:buFont typeface="Arial" panose="020B0604020202020204" pitchFamily="34" charset="0"/>
              <a:buChar char="•"/>
            </a:pPr>
            <a:r>
              <a:rPr lang="en-US" sz="3800" dirty="0" smtClean="0">
                <a:solidFill>
                  <a:schemeClr val="tx1"/>
                </a:solidFill>
              </a:rPr>
              <a:t>Built partnerships to provide technical and business research that support commercialization of technologies.</a:t>
            </a:r>
          </a:p>
          <a:p>
            <a:endParaRPr lang="en-US" sz="1600" u="sng" dirty="0" smtClean="0">
              <a:solidFill>
                <a:schemeClr val="tx1"/>
              </a:solidFill>
              <a:latin typeface="Arial Rounded MT Bold" pitchFamily="34" charset="0"/>
            </a:endParaRPr>
          </a:p>
          <a:p>
            <a:r>
              <a:rPr lang="en-US" sz="3800" u="sng" dirty="0" smtClean="0">
                <a:solidFill>
                  <a:schemeClr val="tx1"/>
                </a:solidFill>
                <a:latin typeface="Arial Rounded MT Bold" pitchFamily="34" charset="0"/>
              </a:rPr>
              <a:t>Year 3 (In Progress)</a:t>
            </a:r>
          </a:p>
          <a:p>
            <a:pPr marL="571500" indent="-571500">
              <a:buFont typeface="Arial" panose="020B0604020202020204" pitchFamily="34" charset="0"/>
              <a:buChar char="•"/>
            </a:pPr>
            <a:r>
              <a:rPr lang="en-US" sz="3800" dirty="0" smtClean="0">
                <a:solidFill>
                  <a:schemeClr val="tx1"/>
                </a:solidFill>
              </a:rPr>
              <a:t>Continue efforts of year 1 and 2. </a:t>
            </a:r>
          </a:p>
          <a:p>
            <a:pPr marL="571500" indent="-571500">
              <a:buFont typeface="Arial" panose="020B0604020202020204" pitchFamily="34" charset="0"/>
              <a:buChar char="•"/>
            </a:pPr>
            <a:r>
              <a:rPr lang="en-US" sz="3800" dirty="0" smtClean="0">
                <a:solidFill>
                  <a:schemeClr val="tx1"/>
                </a:solidFill>
              </a:rPr>
              <a:t>Complete market research efforts</a:t>
            </a:r>
          </a:p>
          <a:p>
            <a:pPr marL="571500" indent="-571500">
              <a:buFont typeface="Arial" panose="020B0604020202020204" pitchFamily="34" charset="0"/>
              <a:buChar char="•"/>
            </a:pPr>
            <a:r>
              <a:rPr lang="en-US" sz="3800" dirty="0" smtClean="0">
                <a:solidFill>
                  <a:schemeClr val="tx1"/>
                </a:solidFill>
              </a:rPr>
              <a:t>Develop partnership to provide product certification for new technologies entering clean tech marketplace.</a:t>
            </a:r>
          </a:p>
          <a:p>
            <a:endParaRPr lang="en-US" sz="3800" dirty="0" smtClean="0">
              <a:solidFill>
                <a:schemeClr val="tx1"/>
              </a:solidFill>
              <a:latin typeface="Arial Rounded MT Bold" pitchFamily="34" charset="0"/>
            </a:endParaRPr>
          </a:p>
        </p:txBody>
      </p:sp>
      <p:sp>
        <p:nvSpPr>
          <p:cNvPr id="34" name="TextBox 33"/>
          <p:cNvSpPr txBox="1"/>
          <p:nvPr/>
        </p:nvSpPr>
        <p:spPr>
          <a:xfrm>
            <a:off x="904685" y="21945600"/>
            <a:ext cx="9854909" cy="10187404"/>
          </a:xfrm>
          <a:prstGeom prst="rect">
            <a:avLst/>
          </a:prstGeom>
          <a:noFill/>
        </p:spPr>
        <p:txBody>
          <a:bodyPr wrap="square" rtlCol="0">
            <a:spAutoFit/>
          </a:bodyPr>
          <a:lstStyle/>
          <a:p>
            <a:endParaRPr lang="en-US" sz="1600" dirty="0" smtClean="0">
              <a:cs typeface="Times New Roman" pitchFamily="18" charset="0"/>
            </a:endParaRPr>
          </a:p>
          <a:p>
            <a:r>
              <a:rPr lang="en-US" sz="3800" dirty="0" smtClean="0">
                <a:cs typeface="Times New Roman" pitchFamily="18" charset="0"/>
              </a:rPr>
              <a:t>This effort is oriented to capitalize on Portland’s global presence as a green city and a clean tech haven, while supporting our legacy manufacturing industry  with new opportunities .</a:t>
            </a:r>
            <a:endParaRPr lang="en-US" sz="3800" dirty="0" smtClean="0"/>
          </a:p>
          <a:p>
            <a:endParaRPr lang="en-US" sz="3800" dirty="0" smtClean="0">
              <a:solidFill>
                <a:srgbClr val="FF0000"/>
              </a:solidFill>
              <a:latin typeface="Arial Rounded MT Bold" pitchFamily="34" charset="0"/>
            </a:endParaRPr>
          </a:p>
          <a:p>
            <a:pPr marL="457200" indent="-457200">
              <a:buFont typeface="Arial" pitchFamily="34" charset="0"/>
              <a:buChar char="•"/>
            </a:pPr>
            <a:r>
              <a:rPr lang="en-US" sz="3800" dirty="0">
                <a:latin typeface="Arial Rounded MT Bold" pitchFamily="34" charset="0"/>
                <a:cs typeface="Times New Roman" pitchFamily="18" charset="0"/>
              </a:rPr>
              <a:t>EDA </a:t>
            </a:r>
            <a:r>
              <a:rPr lang="en-US" sz="3800" dirty="0">
                <a:cs typeface="Times New Roman" pitchFamily="18" charset="0"/>
              </a:rPr>
              <a:t>funds the growth of traded sector businesses and overall industry growth in the clean tech sector including allowing established firms to enter. </a:t>
            </a:r>
            <a:endParaRPr lang="en-US" sz="3800" dirty="0" smtClean="0">
              <a:cs typeface="Times New Roman" pitchFamily="18" charset="0"/>
            </a:endParaRPr>
          </a:p>
          <a:p>
            <a:endParaRPr lang="en-US" sz="1600" dirty="0">
              <a:cs typeface="Times New Roman" pitchFamily="18" charset="0"/>
            </a:endParaRPr>
          </a:p>
          <a:p>
            <a:pPr marL="457200" indent="-457200">
              <a:buFont typeface="Arial" pitchFamily="34" charset="0"/>
              <a:buChar char="•"/>
            </a:pPr>
            <a:r>
              <a:rPr lang="en-US" sz="3800" dirty="0" smtClean="0">
                <a:latin typeface="Arial Rounded MT Bold" pitchFamily="34" charset="0"/>
                <a:cs typeface="Times New Roman" pitchFamily="18" charset="0"/>
              </a:rPr>
              <a:t>ETA </a:t>
            </a:r>
            <a:r>
              <a:rPr lang="en-US" sz="3800" dirty="0" smtClean="0">
                <a:cs typeface="Times New Roman" pitchFamily="18" charset="0"/>
              </a:rPr>
              <a:t>supports training of workers for </a:t>
            </a:r>
            <a:r>
              <a:rPr lang="en-US" sz="3800" dirty="0">
                <a:cs typeface="Times New Roman" pitchFamily="18" charset="0"/>
              </a:rPr>
              <a:t> </a:t>
            </a:r>
            <a:r>
              <a:rPr lang="en-US" sz="3800" dirty="0" smtClean="0">
                <a:cs typeface="Times New Roman" pitchFamily="18" charset="0"/>
              </a:rPr>
              <a:t>the clean tech industry from traditional degree programs to On-the-Job Training to executive level business development workshops.</a:t>
            </a:r>
          </a:p>
          <a:p>
            <a:endParaRPr lang="en-US" sz="1600" dirty="0" smtClean="0">
              <a:cs typeface="Times New Roman" pitchFamily="18" charset="0"/>
            </a:endParaRPr>
          </a:p>
          <a:p>
            <a:pPr marL="457200" indent="-457200">
              <a:buFont typeface="Arial" pitchFamily="34" charset="0"/>
              <a:buChar char="•"/>
            </a:pPr>
            <a:r>
              <a:rPr lang="en-US" sz="3800" dirty="0" smtClean="0">
                <a:latin typeface="Arial Rounded MT Bold" pitchFamily="34" charset="0"/>
                <a:cs typeface="Times New Roman" pitchFamily="18" charset="0"/>
              </a:rPr>
              <a:t>SBA </a:t>
            </a:r>
            <a:r>
              <a:rPr lang="en-US" sz="3800" dirty="0" smtClean="0">
                <a:cs typeface="Times New Roman" pitchFamily="18" charset="0"/>
              </a:rPr>
              <a:t>funds the growth of small and early stage businesses of diverse backgrounds toe enter/succeed in  the clean tech marketplace.</a:t>
            </a:r>
          </a:p>
        </p:txBody>
      </p:sp>
      <p:sp>
        <p:nvSpPr>
          <p:cNvPr id="45" name="Text Placeholder 15"/>
          <p:cNvSpPr txBox="1">
            <a:spLocks/>
          </p:cNvSpPr>
          <p:nvPr/>
        </p:nvSpPr>
        <p:spPr>
          <a:xfrm>
            <a:off x="33467062" y="21275356"/>
            <a:ext cx="9668036" cy="7070933"/>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681038" indent="-681038"/>
            <a:r>
              <a:rPr lang="en-US" sz="3800" dirty="0" smtClean="0">
                <a:cs typeface="Arial" pitchFamily="34" charset="0"/>
              </a:rPr>
              <a:t>Clean tech and advanced manufacturing sectors will continue to be focus throughout region and states.</a:t>
            </a:r>
          </a:p>
          <a:p>
            <a:pPr marL="681038" indent="-681038"/>
            <a:r>
              <a:rPr lang="en-US" sz="3800" dirty="0" smtClean="0">
                <a:cs typeface="Arial" pitchFamily="34" charset="0"/>
              </a:rPr>
              <a:t>Continued partnership for agency leads</a:t>
            </a:r>
            <a:endParaRPr lang="en-US" sz="3800" dirty="0">
              <a:cs typeface="Arial" pitchFamily="34" charset="0"/>
            </a:endParaRPr>
          </a:p>
          <a:p>
            <a:pPr marL="681038" indent="-681038"/>
            <a:r>
              <a:rPr lang="en-US" sz="3800" dirty="0" smtClean="0">
                <a:cs typeface="Arial" pitchFamily="34" charset="0"/>
              </a:rPr>
              <a:t>Region received funding from JIAC #3 for advanced manufacturing sector</a:t>
            </a:r>
            <a:endParaRPr lang="en-US" sz="3800" dirty="0">
              <a:cs typeface="Arial" pitchFamily="34" charset="0"/>
            </a:endParaRPr>
          </a:p>
          <a:p>
            <a:pPr marL="681038" indent="-681038"/>
            <a:r>
              <a:rPr lang="en-US" sz="3800" dirty="0" smtClean="0">
                <a:cs typeface="Arial" pitchFamily="34" charset="0"/>
              </a:rPr>
              <a:t>Ability to leverage partnership for deployment in other key industry clusters (Athletic &amp; Outdoor and/or Software)</a:t>
            </a:r>
            <a:endParaRPr lang="en-US" sz="3800" dirty="0">
              <a:cs typeface="Arial" pitchFamily="34" charset="0"/>
            </a:endParaRPr>
          </a:p>
          <a:p>
            <a:pPr marL="0" indent="0">
              <a:buNone/>
            </a:pPr>
            <a:endParaRPr lang="en-US" sz="4400" i="1" dirty="0" smtClean="0"/>
          </a:p>
          <a:p>
            <a:pPr lvl="1"/>
            <a:endParaRPr lang="en-US" sz="3100" dirty="0"/>
          </a:p>
        </p:txBody>
      </p:sp>
      <p:sp>
        <p:nvSpPr>
          <p:cNvPr id="41" name="Text Placeholder 2"/>
          <p:cNvSpPr txBox="1">
            <a:spLocks/>
          </p:cNvSpPr>
          <p:nvPr/>
        </p:nvSpPr>
        <p:spPr>
          <a:xfrm>
            <a:off x="33232726" y="20040600"/>
            <a:ext cx="10008924" cy="1676289"/>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accent3">
                    <a:lumMod val="75000"/>
                  </a:schemeClr>
                </a:solidFill>
                <a:latin typeface="Arial Rounded MT Bold" pitchFamily="34" charset="0"/>
              </a:rPr>
              <a:t>Continuity Plans</a:t>
            </a:r>
            <a:endParaRPr lang="en-US" sz="4400" b="1" u="sng" dirty="0">
              <a:solidFill>
                <a:schemeClr val="accent3">
                  <a:lumMod val="75000"/>
                </a:schemeClr>
              </a:solidFill>
              <a:latin typeface="Arial Rounded MT Bold" pitchFamily="34" charset="0"/>
            </a:endParaRPr>
          </a:p>
        </p:txBody>
      </p:sp>
      <p:sp>
        <p:nvSpPr>
          <p:cNvPr id="35" name="Text Placeholder 2"/>
          <p:cNvSpPr txBox="1">
            <a:spLocks/>
          </p:cNvSpPr>
          <p:nvPr/>
        </p:nvSpPr>
        <p:spPr>
          <a:xfrm>
            <a:off x="33232725" y="27179834"/>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accent3">
                    <a:lumMod val="75000"/>
                  </a:schemeClr>
                </a:solidFill>
                <a:latin typeface="Arial Rounded MT Bold" pitchFamily="34" charset="0"/>
              </a:rPr>
              <a:t>Team Contact Information</a:t>
            </a:r>
            <a:endParaRPr lang="en-US" sz="4400" b="1" u="sng" dirty="0">
              <a:solidFill>
                <a:schemeClr val="accent3">
                  <a:lumMod val="75000"/>
                </a:schemeClr>
              </a:solidFill>
              <a:latin typeface="Arial Rounded MT Bold" pitchFamily="34" charset="0"/>
            </a:endParaRPr>
          </a:p>
        </p:txBody>
      </p:sp>
      <p:pic>
        <p:nvPicPr>
          <p:cNvPr id="1026" name="Picture 2" descr="Ho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680" y="2667000"/>
            <a:ext cx="4845213" cy="139812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Oregon Microenterprise Network logo"/>
          <p:cNvPicPr>
            <a:picLocks noChangeAspect="1" noChangeArrowheads="1"/>
          </p:cNvPicPr>
          <p:nvPr/>
        </p:nvPicPr>
        <p:blipFill rotWithShape="1">
          <a:blip r:embed="rId4">
            <a:extLst>
              <a:ext uri="{28A0092B-C50C-407E-A947-70E740481C1C}">
                <a14:useLocalDpi xmlns:a14="http://schemas.microsoft.com/office/drawing/2010/main" val="0"/>
              </a:ext>
            </a:extLst>
          </a:blip>
          <a:srcRect b="34745"/>
          <a:stretch/>
        </p:blipFill>
        <p:spPr bwMode="auto">
          <a:xfrm>
            <a:off x="5638800" y="990600"/>
            <a:ext cx="2435195" cy="238362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pdc.us/Libraries/Logos/PDC-Logo-color-jpg_jpg.sflb.ashx"/>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080" y="228600"/>
            <a:ext cx="4846320" cy="145389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workforcecollaborative.org/wp-content/uploads/2012/11/Cleantech_Web_Header-1024x286.jpg"/>
          <p:cNvPicPr>
            <a:picLocks noChangeAspect="1" noChangeArrowheads="1"/>
          </p:cNvPicPr>
          <p:nvPr/>
        </p:nvPicPr>
        <p:blipFill rotWithShape="1">
          <a:blip r:embed="rId6">
            <a:extLst>
              <a:ext uri="{28A0092B-C50C-407E-A947-70E740481C1C}">
                <a14:useLocalDpi xmlns:a14="http://schemas.microsoft.com/office/drawing/2010/main" val="0"/>
              </a:ext>
            </a:extLst>
          </a:blip>
          <a:srcRect l="32147" r="27109"/>
          <a:stretch/>
        </p:blipFill>
        <p:spPr bwMode="auto">
          <a:xfrm>
            <a:off x="36488580" y="-91418"/>
            <a:ext cx="7402620" cy="5074453"/>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p:cNvPicPr>
            <a:picLocks noChangeAspect="1" noChangeArrowheads="1"/>
          </p:cNvPicPr>
          <p:nvPr/>
        </p:nvPicPr>
        <p:blipFill rotWithShape="1">
          <a:blip r:embed="rId7">
            <a:extLst>
              <a:ext uri="{28A0092B-C50C-407E-A947-70E740481C1C}">
                <a14:useLocalDpi xmlns:a14="http://schemas.microsoft.com/office/drawing/2010/main" val="0"/>
              </a:ext>
            </a:extLst>
          </a:blip>
          <a:srcRect l="27135" t="34039" r="28165" b="10366"/>
          <a:stretch/>
        </p:blipFill>
        <p:spPr bwMode="auto">
          <a:xfrm>
            <a:off x="23393400" y="18745200"/>
            <a:ext cx="7842208"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rotWithShape="1">
          <a:blip r:embed="rId8">
            <a:extLst>
              <a:ext uri="{28A0092B-C50C-407E-A947-70E740481C1C}">
                <a14:useLocalDpi xmlns:a14="http://schemas.microsoft.com/office/drawing/2010/main" val="0"/>
              </a:ext>
            </a:extLst>
          </a:blip>
          <a:srcRect l="23958" t="48485" r="33750" b="27979"/>
          <a:stretch/>
        </p:blipFill>
        <p:spPr bwMode="auto">
          <a:xfrm>
            <a:off x="12064635" y="20467320"/>
            <a:ext cx="9347565" cy="2926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descr="http://your.kingcounty.gov/solidwaste/greenbuilding/confluence/images/wbgc-panarama-1.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472502" y="15041880"/>
            <a:ext cx="7469745" cy="530352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http://www.aaccessmaps.com/images/maps/us/or/portlandarea/portlandarea.gif">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4637" y="14580516"/>
            <a:ext cx="10282620" cy="62744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774206" y="-91418"/>
            <a:ext cx="708722" cy="5074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9702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MEPAcceleratorMeet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MEPAcceleratorMeeting</Template>
  <TotalTime>15610</TotalTime>
  <Words>634</Words>
  <Application>Microsoft Office PowerPoint</Application>
  <PresentationFormat>Custom</PresentationFormat>
  <Paragraphs>76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MEPAcceleratorMeeting</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ssti41</dc:creator>
  <cp:lastModifiedBy>ruth</cp:lastModifiedBy>
  <cp:revision>97</cp:revision>
  <cp:lastPrinted>2014-06-03T18:20:14Z</cp:lastPrinted>
  <dcterms:created xsi:type="dcterms:W3CDTF">2012-12-03T15:42:35Z</dcterms:created>
  <dcterms:modified xsi:type="dcterms:W3CDTF">2014-06-03T18:21:09Z</dcterms:modified>
</cp:coreProperties>
</file>