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3" r:id="rId2"/>
  </p:sldIdLst>
  <p:sldSz cx="43891200" cy="32918400"/>
  <p:notesSz cx="7010400" cy="9296400"/>
  <p:defaultTextStyle>
    <a:defPPr>
      <a:defRPr lang="en-US"/>
    </a:defPPr>
    <a:lvl1pPr marL="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1pPr>
    <a:lvl2pPr marL="219456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2pPr>
    <a:lvl3pPr marL="438912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3pPr>
    <a:lvl4pPr marL="658368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4pPr>
    <a:lvl5pPr marL="877824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5pPr>
    <a:lvl6pPr marL="1097280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6pPr>
    <a:lvl7pPr marL="1316736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7pPr>
    <a:lvl8pPr marL="1536192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8pPr>
    <a:lvl9pPr marL="1755648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  <a:srgbClr val="66FFFF"/>
    <a:srgbClr val="FFB453"/>
    <a:srgbClr val="CC6633"/>
    <a:srgbClr val="FF8000"/>
    <a:srgbClr val="66CCFF"/>
    <a:srgbClr val="4C4C4C"/>
    <a:srgbClr val="008080"/>
    <a:srgbClr val="000080"/>
    <a:srgbClr val="8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39" autoAdjust="0"/>
    <p:restoredTop sz="99842" autoAdjust="0"/>
  </p:normalViewPr>
  <p:slideViewPr>
    <p:cSldViewPr snapToGrid="0" snapToObjects="1">
      <p:cViewPr>
        <p:scale>
          <a:sx n="20" d="100"/>
          <a:sy n="20" d="100"/>
        </p:scale>
        <p:origin x="-654" y="-402"/>
      </p:cViewPr>
      <p:guideLst>
        <p:guide orient="horz" pos="10368"/>
        <p:guide pos="1382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3E31CF8-36D1-BE45-81C4-076498B6E58A}" type="doc">
      <dgm:prSet loTypeId="urn:microsoft.com/office/officeart/2008/layout/RadialCluster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C19505D-E6CC-B242-959C-E7B2AD05A981}">
      <dgm:prSet phldrT="[Text]" custT="1"/>
      <dgm:spPr>
        <a:solidFill>
          <a:schemeClr val="tx2">
            <a:lumMod val="50000"/>
            <a:alpha val="85000"/>
          </a:schemeClr>
        </a:solidFill>
        <a:ln>
          <a:solidFill>
            <a:schemeClr val="bg1"/>
          </a:solidFill>
        </a:ln>
        <a:effectLst>
          <a:outerShdw blurRad="40005" dist="22987" dir="5400000" algn="tl" rotWithShape="0">
            <a:srgbClr val="000000">
              <a:alpha val="35000"/>
            </a:srgbClr>
          </a:outerShdw>
        </a:effectLst>
      </dgm:spPr>
      <dgm:t>
        <a:bodyPr anchor="t" anchorCtr="0"/>
        <a:lstStyle/>
        <a:p>
          <a:pPr algn="ctr"/>
          <a:endParaRPr lang="en-US" sz="3800" dirty="0">
            <a:solidFill>
              <a:srgbClr val="66FFFF"/>
            </a:solidFill>
            <a:latin typeface="Century Gothic"/>
            <a:cs typeface="Century Gothic"/>
          </a:endParaRPr>
        </a:p>
      </dgm:t>
    </dgm:pt>
    <dgm:pt modelId="{9C2CEB4A-D636-0645-8D7E-632C9811891B}" type="parTrans" cxnId="{372A27D9-4AEA-464B-A97F-AD5BE8145184}">
      <dgm:prSet/>
      <dgm:spPr/>
      <dgm:t>
        <a:bodyPr/>
        <a:lstStyle/>
        <a:p>
          <a:endParaRPr lang="en-US"/>
        </a:p>
      </dgm:t>
    </dgm:pt>
    <dgm:pt modelId="{BAFE53C4-E708-AC4B-B1E6-B3DD4A81F74F}" type="sibTrans" cxnId="{372A27D9-4AEA-464B-A97F-AD5BE8145184}">
      <dgm:prSet/>
      <dgm:spPr/>
      <dgm:t>
        <a:bodyPr/>
        <a:lstStyle/>
        <a:p>
          <a:endParaRPr lang="en-US"/>
        </a:p>
      </dgm:t>
    </dgm:pt>
    <dgm:pt modelId="{971F485A-F588-EC42-A6D1-CB019411DEAE}">
      <dgm:prSet phldrT="[Text]" custT="1"/>
      <dgm:spPr>
        <a:solidFill>
          <a:schemeClr val="accent5">
            <a:lumMod val="75000"/>
            <a:alpha val="85000"/>
          </a:schemeClr>
        </a:solidFill>
        <a:ln>
          <a:solidFill>
            <a:schemeClr val="tx2">
              <a:lumMod val="50000"/>
            </a:schemeClr>
          </a:solidFill>
        </a:ln>
      </dgm:spPr>
      <dgm:t>
        <a:bodyPr/>
        <a:lstStyle/>
        <a:p>
          <a:r>
            <a:rPr lang="en-US" sz="3800" dirty="0" smtClean="0">
              <a:latin typeface="Century Gothic"/>
              <a:cs typeface="Century Gothic"/>
            </a:rPr>
            <a:t> </a:t>
          </a:r>
          <a:endParaRPr lang="en-US" sz="3800" dirty="0">
            <a:latin typeface="Century Gothic"/>
            <a:cs typeface="Century Gothic"/>
          </a:endParaRPr>
        </a:p>
      </dgm:t>
    </dgm:pt>
    <dgm:pt modelId="{3C25CF27-0E08-7E4E-B2FE-40B2B36360D1}" type="parTrans" cxnId="{1DF9CFB7-740C-7548-8112-6B111660B449}">
      <dgm:prSet/>
      <dgm:spPr>
        <a:ln w="25400">
          <a:solidFill>
            <a:srgbClr val="66FFFF"/>
          </a:solidFill>
          <a:headEnd type="stealth" w="med" len="lg"/>
        </a:ln>
        <a:effectLst>
          <a:outerShdw blurRad="50800" dist="38100" dir="2700000" algn="tl" rotWithShape="0">
            <a:srgbClr val="000000">
              <a:alpha val="43000"/>
            </a:srgbClr>
          </a:outerShdw>
        </a:effectLst>
      </dgm:spPr>
      <dgm:t>
        <a:bodyPr/>
        <a:lstStyle/>
        <a:p>
          <a:endParaRPr lang="en-US"/>
        </a:p>
      </dgm:t>
    </dgm:pt>
    <dgm:pt modelId="{4FACAE46-46AE-FF44-B90C-6EB1371B825D}" type="sibTrans" cxnId="{1DF9CFB7-740C-7548-8112-6B111660B449}">
      <dgm:prSet/>
      <dgm:spPr/>
      <dgm:t>
        <a:bodyPr/>
        <a:lstStyle/>
        <a:p>
          <a:endParaRPr lang="en-US"/>
        </a:p>
      </dgm:t>
    </dgm:pt>
    <dgm:pt modelId="{9BB89F00-756C-624D-B660-090EE8AA1345}">
      <dgm:prSet phldrT="[Text]"/>
      <dgm:spPr>
        <a:solidFill>
          <a:schemeClr val="accent5">
            <a:lumMod val="75000"/>
            <a:alpha val="85000"/>
          </a:schemeClr>
        </a:solidFill>
        <a:ln>
          <a:solidFill>
            <a:schemeClr val="tx2">
              <a:lumMod val="50000"/>
            </a:schemeClr>
          </a:solidFill>
        </a:ln>
      </dgm:spPr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A9A4BF0E-E3F5-3E4B-A6A0-76D1DD98A3C7}" type="parTrans" cxnId="{F7646978-3773-E84B-BCE5-B93371BAF4CE}">
      <dgm:prSet/>
      <dgm:spPr>
        <a:ln w="25400">
          <a:solidFill>
            <a:srgbClr val="66FFFF"/>
          </a:solidFill>
          <a:tailEnd type="stealth" w="med" len="lg"/>
        </a:ln>
        <a:effectLst>
          <a:outerShdw blurRad="50800" dist="38100" dir="2700000" algn="tl" rotWithShape="0">
            <a:srgbClr val="000000">
              <a:alpha val="43000"/>
            </a:srgbClr>
          </a:outerShdw>
        </a:effectLst>
      </dgm:spPr>
      <dgm:t>
        <a:bodyPr/>
        <a:lstStyle/>
        <a:p>
          <a:endParaRPr lang="en-US"/>
        </a:p>
      </dgm:t>
    </dgm:pt>
    <dgm:pt modelId="{5A57844C-5405-D842-86F0-E65E0BBF88AF}" type="sibTrans" cxnId="{F7646978-3773-E84B-BCE5-B93371BAF4CE}">
      <dgm:prSet/>
      <dgm:spPr/>
      <dgm:t>
        <a:bodyPr/>
        <a:lstStyle/>
        <a:p>
          <a:endParaRPr lang="en-US"/>
        </a:p>
      </dgm:t>
    </dgm:pt>
    <dgm:pt modelId="{067E5031-88FE-F548-A6EC-C56F308F642C}">
      <dgm:prSet phldrT="[Text]"/>
      <dgm:spPr>
        <a:solidFill>
          <a:schemeClr val="accent5">
            <a:lumMod val="75000"/>
            <a:alpha val="85000"/>
          </a:schemeClr>
        </a:solidFill>
        <a:ln>
          <a:solidFill>
            <a:schemeClr val="tx2">
              <a:lumMod val="50000"/>
            </a:schemeClr>
          </a:solidFill>
        </a:ln>
      </dgm:spPr>
      <dgm:t>
        <a:bodyPr/>
        <a:lstStyle/>
        <a:p>
          <a:endParaRPr lang="en-US" dirty="0"/>
        </a:p>
      </dgm:t>
    </dgm:pt>
    <dgm:pt modelId="{B791FB11-8F11-C146-8C7E-34D8F496C71B}" type="parTrans" cxnId="{6E834171-6A75-8C48-924A-898FE23A9E19}">
      <dgm:prSet/>
      <dgm:spPr>
        <a:ln w="25400">
          <a:solidFill>
            <a:srgbClr val="66FFFF"/>
          </a:solidFill>
          <a:headEnd type="stealth" w="med" len="lg"/>
        </a:ln>
        <a:effectLst>
          <a:outerShdw blurRad="50800" dist="38100" dir="2700000" algn="tl" rotWithShape="0">
            <a:srgbClr val="000000">
              <a:alpha val="43000"/>
            </a:srgbClr>
          </a:outerShdw>
        </a:effectLst>
      </dgm:spPr>
      <dgm:t>
        <a:bodyPr/>
        <a:lstStyle/>
        <a:p>
          <a:endParaRPr lang="en-US"/>
        </a:p>
      </dgm:t>
    </dgm:pt>
    <dgm:pt modelId="{E595970C-04F1-5040-BA76-C1AD19A28940}" type="sibTrans" cxnId="{6E834171-6A75-8C48-924A-898FE23A9E19}">
      <dgm:prSet/>
      <dgm:spPr/>
      <dgm:t>
        <a:bodyPr/>
        <a:lstStyle/>
        <a:p>
          <a:endParaRPr lang="en-US"/>
        </a:p>
      </dgm:t>
    </dgm:pt>
    <dgm:pt modelId="{FF06E4EE-C4A1-4348-92CB-C78F62D8F254}">
      <dgm:prSet phldrT="[Text]"/>
      <dgm:spPr>
        <a:solidFill>
          <a:schemeClr val="accent5">
            <a:lumMod val="75000"/>
            <a:alpha val="85000"/>
          </a:schemeClr>
        </a:solidFill>
        <a:ln>
          <a:solidFill>
            <a:schemeClr val="tx2">
              <a:lumMod val="50000"/>
            </a:schemeClr>
          </a:solidFill>
        </a:ln>
      </dgm:spPr>
      <dgm:t>
        <a:bodyPr/>
        <a:lstStyle/>
        <a:p>
          <a:endParaRPr lang="en-US" dirty="0"/>
        </a:p>
      </dgm:t>
    </dgm:pt>
    <dgm:pt modelId="{6CB3BCD3-D63C-314B-A826-134D5B4FE182}" type="parTrans" cxnId="{95EE0C31-29BA-0A4D-AE35-1B6D4EE1A37B}">
      <dgm:prSet/>
      <dgm:spPr>
        <a:ln w="25400">
          <a:solidFill>
            <a:srgbClr val="66FFFF"/>
          </a:solidFill>
        </a:ln>
        <a:effectLst>
          <a:outerShdw blurRad="50800" dist="38100" dir="2700000" algn="tl" rotWithShape="0">
            <a:srgbClr val="000000">
              <a:alpha val="43000"/>
            </a:srgbClr>
          </a:outerShdw>
        </a:effectLst>
      </dgm:spPr>
      <dgm:t>
        <a:bodyPr/>
        <a:lstStyle/>
        <a:p>
          <a:endParaRPr lang="en-US"/>
        </a:p>
      </dgm:t>
    </dgm:pt>
    <dgm:pt modelId="{69E60785-42C1-D54F-AABE-BDF019E5A85E}" type="sibTrans" cxnId="{95EE0C31-29BA-0A4D-AE35-1B6D4EE1A37B}">
      <dgm:prSet/>
      <dgm:spPr/>
      <dgm:t>
        <a:bodyPr/>
        <a:lstStyle/>
        <a:p>
          <a:endParaRPr lang="en-US"/>
        </a:p>
      </dgm:t>
    </dgm:pt>
    <dgm:pt modelId="{BD2B0FAB-E38F-2C4A-B17D-FBC04C32DF44}" type="pres">
      <dgm:prSet presAssocID="{63E31CF8-36D1-BE45-81C4-076498B6E58A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70423DA7-0B57-1940-B382-51B740B5B90C}" type="pres">
      <dgm:prSet presAssocID="{5C19505D-E6CC-B242-959C-E7B2AD05A981}" presName="singleCycle" presStyleCnt="0"/>
      <dgm:spPr/>
    </dgm:pt>
    <dgm:pt modelId="{59D0B510-B534-9542-8C44-FAFBB7A92BFD}" type="pres">
      <dgm:prSet presAssocID="{5C19505D-E6CC-B242-959C-E7B2AD05A981}" presName="singleCenter" presStyleLbl="node1" presStyleIdx="0" presStyleCnt="5" custScaleX="116651" custScaleY="39472" custLinFactNeighborX="1797" custLinFactNeighborY="2283">
        <dgm:presLayoutVars>
          <dgm:chMax val="7"/>
          <dgm:chPref val="7"/>
        </dgm:presLayoutVars>
      </dgm:prSet>
      <dgm:spPr/>
      <dgm:t>
        <a:bodyPr/>
        <a:lstStyle/>
        <a:p>
          <a:endParaRPr lang="en-US"/>
        </a:p>
      </dgm:t>
    </dgm:pt>
    <dgm:pt modelId="{A8BEE43D-22AC-AA4D-B0F9-678F4424EAB4}" type="pres">
      <dgm:prSet presAssocID="{3C25CF27-0E08-7E4E-B2FE-40B2B36360D1}" presName="Name56" presStyleLbl="parChTrans1D2" presStyleIdx="0" presStyleCnt="4"/>
      <dgm:spPr/>
      <dgm:t>
        <a:bodyPr/>
        <a:lstStyle/>
        <a:p>
          <a:endParaRPr lang="en-US"/>
        </a:p>
      </dgm:t>
    </dgm:pt>
    <dgm:pt modelId="{8F43FFFE-A5EE-D048-B475-1765DCECE37F}" type="pres">
      <dgm:prSet presAssocID="{971F485A-F588-EC42-A6D1-CB019411DEAE}" presName="text0" presStyleLbl="node1" presStyleIdx="1" presStyleCnt="5" custScaleX="327842" custScaleY="245174" custRadScaleRad="128514" custRadScaleInc="-10870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76B83B2-CC25-7942-8F0B-D1754E3E7AEE}" type="pres">
      <dgm:prSet presAssocID="{6CB3BCD3-D63C-314B-A826-134D5B4FE182}" presName="Name56" presStyleLbl="parChTrans1D2" presStyleIdx="1" presStyleCnt="4"/>
      <dgm:spPr/>
      <dgm:t>
        <a:bodyPr/>
        <a:lstStyle/>
        <a:p>
          <a:endParaRPr lang="en-US"/>
        </a:p>
      </dgm:t>
    </dgm:pt>
    <dgm:pt modelId="{D011162E-EC23-4244-9FDE-4D1CC8762172}" type="pres">
      <dgm:prSet presAssocID="{FF06E4EE-C4A1-4348-92CB-C78F62D8F254}" presName="text0" presStyleLbl="node1" presStyleIdx="2" presStyleCnt="5" custScaleX="322042" custScaleY="263577" custRadScaleRad="144272" custRadScaleInc="-8354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F00C50-A34E-3247-8CFB-D52BB3268AC8}" type="pres">
      <dgm:prSet presAssocID="{A9A4BF0E-E3F5-3E4B-A6A0-76D1DD98A3C7}" presName="Name56" presStyleLbl="parChTrans1D2" presStyleIdx="2" presStyleCnt="4"/>
      <dgm:spPr/>
      <dgm:t>
        <a:bodyPr/>
        <a:lstStyle/>
        <a:p>
          <a:endParaRPr lang="en-US"/>
        </a:p>
      </dgm:t>
    </dgm:pt>
    <dgm:pt modelId="{5EEE12C7-CA7E-6048-AF1C-7F77CAA47E81}" type="pres">
      <dgm:prSet presAssocID="{9BB89F00-756C-624D-B660-090EE8AA1345}" presName="text0" presStyleLbl="node1" presStyleIdx="3" presStyleCnt="5" custScaleX="289887" custScaleY="86523" custRadScaleRad="102546" custRadScaleInc="-13390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02FC6A-B227-1B41-93A8-CE1342B6AC23}" type="pres">
      <dgm:prSet presAssocID="{B791FB11-8F11-C146-8C7E-34D8F496C71B}" presName="Name56" presStyleLbl="parChTrans1D2" presStyleIdx="3" presStyleCnt="4"/>
      <dgm:spPr/>
      <dgm:t>
        <a:bodyPr/>
        <a:lstStyle/>
        <a:p>
          <a:endParaRPr lang="en-US"/>
        </a:p>
      </dgm:t>
    </dgm:pt>
    <dgm:pt modelId="{D9BD57A7-E72E-DD41-9DDB-844A4CE086A3}" type="pres">
      <dgm:prSet presAssocID="{067E5031-88FE-F548-A6EC-C56F308F642C}" presName="text0" presStyleLbl="node1" presStyleIdx="4" presStyleCnt="5" custScaleX="298020" custScaleY="176310" custRadScaleRad="136438" custRadScaleInc="-73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4EBC59F-A9A1-0C46-B6AA-3F4AFF5F59CD}" type="presOf" srcId="{B791FB11-8F11-C146-8C7E-34D8F496C71B}" destId="{5402FC6A-B227-1B41-93A8-CE1342B6AC23}" srcOrd="0" destOrd="0" presId="urn:microsoft.com/office/officeart/2008/layout/RadialCluster"/>
    <dgm:cxn modelId="{95EE0C31-29BA-0A4D-AE35-1B6D4EE1A37B}" srcId="{5C19505D-E6CC-B242-959C-E7B2AD05A981}" destId="{FF06E4EE-C4A1-4348-92CB-C78F62D8F254}" srcOrd="1" destOrd="0" parTransId="{6CB3BCD3-D63C-314B-A826-134D5B4FE182}" sibTransId="{69E60785-42C1-D54F-AABE-BDF019E5A85E}"/>
    <dgm:cxn modelId="{98D86936-C941-BC44-95B7-2A903F85BEED}" type="presOf" srcId="{A9A4BF0E-E3F5-3E4B-A6A0-76D1DD98A3C7}" destId="{0CF00C50-A34E-3247-8CFB-D52BB3268AC8}" srcOrd="0" destOrd="0" presId="urn:microsoft.com/office/officeart/2008/layout/RadialCluster"/>
    <dgm:cxn modelId="{F94930AB-6AA1-D649-99BA-7A8EFEEC28FA}" type="presOf" srcId="{6CB3BCD3-D63C-314B-A826-134D5B4FE182}" destId="{C76B83B2-CC25-7942-8F0B-D1754E3E7AEE}" srcOrd="0" destOrd="0" presId="urn:microsoft.com/office/officeart/2008/layout/RadialCluster"/>
    <dgm:cxn modelId="{32EA7810-11A5-0241-9955-753C87385D2B}" type="presOf" srcId="{FF06E4EE-C4A1-4348-92CB-C78F62D8F254}" destId="{D011162E-EC23-4244-9FDE-4D1CC8762172}" srcOrd="0" destOrd="0" presId="urn:microsoft.com/office/officeart/2008/layout/RadialCluster"/>
    <dgm:cxn modelId="{F7646978-3773-E84B-BCE5-B93371BAF4CE}" srcId="{5C19505D-E6CC-B242-959C-E7B2AD05A981}" destId="{9BB89F00-756C-624D-B660-090EE8AA1345}" srcOrd="2" destOrd="0" parTransId="{A9A4BF0E-E3F5-3E4B-A6A0-76D1DD98A3C7}" sibTransId="{5A57844C-5405-D842-86F0-E65E0BBF88AF}"/>
    <dgm:cxn modelId="{6E834171-6A75-8C48-924A-898FE23A9E19}" srcId="{5C19505D-E6CC-B242-959C-E7B2AD05A981}" destId="{067E5031-88FE-F548-A6EC-C56F308F642C}" srcOrd="3" destOrd="0" parTransId="{B791FB11-8F11-C146-8C7E-34D8F496C71B}" sibTransId="{E595970C-04F1-5040-BA76-C1AD19A28940}"/>
    <dgm:cxn modelId="{1DF9CFB7-740C-7548-8112-6B111660B449}" srcId="{5C19505D-E6CC-B242-959C-E7B2AD05A981}" destId="{971F485A-F588-EC42-A6D1-CB019411DEAE}" srcOrd="0" destOrd="0" parTransId="{3C25CF27-0E08-7E4E-B2FE-40B2B36360D1}" sibTransId="{4FACAE46-46AE-FF44-B90C-6EB1371B825D}"/>
    <dgm:cxn modelId="{49D7AA26-EA69-794C-A340-217275118B5E}" type="presOf" srcId="{9BB89F00-756C-624D-B660-090EE8AA1345}" destId="{5EEE12C7-CA7E-6048-AF1C-7F77CAA47E81}" srcOrd="0" destOrd="0" presId="urn:microsoft.com/office/officeart/2008/layout/RadialCluster"/>
    <dgm:cxn modelId="{1B617C90-6AA9-C54E-AD5A-6FE21994CC7A}" type="presOf" srcId="{067E5031-88FE-F548-A6EC-C56F308F642C}" destId="{D9BD57A7-E72E-DD41-9DDB-844A4CE086A3}" srcOrd="0" destOrd="0" presId="urn:microsoft.com/office/officeart/2008/layout/RadialCluster"/>
    <dgm:cxn modelId="{C406C171-4663-5043-8DB7-6977A66837B6}" type="presOf" srcId="{5C19505D-E6CC-B242-959C-E7B2AD05A981}" destId="{59D0B510-B534-9542-8C44-FAFBB7A92BFD}" srcOrd="0" destOrd="0" presId="urn:microsoft.com/office/officeart/2008/layout/RadialCluster"/>
    <dgm:cxn modelId="{96D230EA-1CB8-954B-A8E9-C47D5ABE717A}" type="presOf" srcId="{3C25CF27-0E08-7E4E-B2FE-40B2B36360D1}" destId="{A8BEE43D-22AC-AA4D-B0F9-678F4424EAB4}" srcOrd="0" destOrd="0" presId="urn:microsoft.com/office/officeart/2008/layout/RadialCluster"/>
    <dgm:cxn modelId="{27610362-6FF4-B845-80CA-913E766F5B45}" type="presOf" srcId="{971F485A-F588-EC42-A6D1-CB019411DEAE}" destId="{8F43FFFE-A5EE-D048-B475-1765DCECE37F}" srcOrd="0" destOrd="0" presId="urn:microsoft.com/office/officeart/2008/layout/RadialCluster"/>
    <dgm:cxn modelId="{372A27D9-4AEA-464B-A97F-AD5BE8145184}" srcId="{63E31CF8-36D1-BE45-81C4-076498B6E58A}" destId="{5C19505D-E6CC-B242-959C-E7B2AD05A981}" srcOrd="0" destOrd="0" parTransId="{9C2CEB4A-D636-0645-8D7E-632C9811891B}" sibTransId="{BAFE53C4-E708-AC4B-B1E6-B3DD4A81F74F}"/>
    <dgm:cxn modelId="{D5718D9B-2E75-A547-8F59-F835B86690F2}" type="presOf" srcId="{63E31CF8-36D1-BE45-81C4-076498B6E58A}" destId="{BD2B0FAB-E38F-2C4A-B17D-FBC04C32DF44}" srcOrd="0" destOrd="0" presId="urn:microsoft.com/office/officeart/2008/layout/RadialCluster"/>
    <dgm:cxn modelId="{7657E358-19C5-AA44-9E0F-0A823BBB0A3B}" type="presParOf" srcId="{BD2B0FAB-E38F-2C4A-B17D-FBC04C32DF44}" destId="{70423DA7-0B57-1940-B382-51B740B5B90C}" srcOrd="0" destOrd="0" presId="urn:microsoft.com/office/officeart/2008/layout/RadialCluster"/>
    <dgm:cxn modelId="{662F3189-2595-DA43-A7B2-3BDA2710499B}" type="presParOf" srcId="{70423DA7-0B57-1940-B382-51B740B5B90C}" destId="{59D0B510-B534-9542-8C44-FAFBB7A92BFD}" srcOrd="0" destOrd="0" presId="urn:microsoft.com/office/officeart/2008/layout/RadialCluster"/>
    <dgm:cxn modelId="{FB6AAB9C-7795-EC42-A738-2E2F8C88EDF0}" type="presParOf" srcId="{70423DA7-0B57-1940-B382-51B740B5B90C}" destId="{A8BEE43D-22AC-AA4D-B0F9-678F4424EAB4}" srcOrd="1" destOrd="0" presId="urn:microsoft.com/office/officeart/2008/layout/RadialCluster"/>
    <dgm:cxn modelId="{99790B5A-53F9-784B-B1AB-DFE71473F690}" type="presParOf" srcId="{70423DA7-0B57-1940-B382-51B740B5B90C}" destId="{8F43FFFE-A5EE-D048-B475-1765DCECE37F}" srcOrd="2" destOrd="0" presId="urn:microsoft.com/office/officeart/2008/layout/RadialCluster"/>
    <dgm:cxn modelId="{2088E476-3576-9741-8C40-885D09591CF7}" type="presParOf" srcId="{70423DA7-0B57-1940-B382-51B740B5B90C}" destId="{C76B83B2-CC25-7942-8F0B-D1754E3E7AEE}" srcOrd="3" destOrd="0" presId="urn:microsoft.com/office/officeart/2008/layout/RadialCluster"/>
    <dgm:cxn modelId="{5DCEC343-5FD0-ED4C-A10C-5638055E8439}" type="presParOf" srcId="{70423DA7-0B57-1940-B382-51B740B5B90C}" destId="{D011162E-EC23-4244-9FDE-4D1CC8762172}" srcOrd="4" destOrd="0" presId="urn:microsoft.com/office/officeart/2008/layout/RadialCluster"/>
    <dgm:cxn modelId="{BFCD2D8F-9655-0542-B8F3-5B19FC452ECD}" type="presParOf" srcId="{70423DA7-0B57-1940-B382-51B740B5B90C}" destId="{0CF00C50-A34E-3247-8CFB-D52BB3268AC8}" srcOrd="5" destOrd="0" presId="urn:microsoft.com/office/officeart/2008/layout/RadialCluster"/>
    <dgm:cxn modelId="{98A58D21-9C62-2140-A628-E75299E5D144}" type="presParOf" srcId="{70423DA7-0B57-1940-B382-51B740B5B90C}" destId="{5EEE12C7-CA7E-6048-AF1C-7F77CAA47E81}" srcOrd="6" destOrd="0" presId="urn:microsoft.com/office/officeart/2008/layout/RadialCluster"/>
    <dgm:cxn modelId="{31F49DE2-FB7F-AD48-ACD1-76AEB4BBA65B}" type="presParOf" srcId="{70423DA7-0B57-1940-B382-51B740B5B90C}" destId="{5402FC6A-B227-1B41-93A8-CE1342B6AC23}" srcOrd="7" destOrd="0" presId="urn:microsoft.com/office/officeart/2008/layout/RadialCluster"/>
    <dgm:cxn modelId="{C3B34404-1173-EE45-A4A3-346A30D26662}" type="presParOf" srcId="{70423DA7-0B57-1940-B382-51B740B5B90C}" destId="{D9BD57A7-E72E-DD41-9DDB-844A4CE086A3}" srcOrd="8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D0B510-B534-9542-8C44-FAFBB7A92BFD}">
      <dsp:nvSpPr>
        <dsp:cNvPr id="0" name=""/>
        <dsp:cNvSpPr/>
      </dsp:nvSpPr>
      <dsp:spPr>
        <a:xfrm>
          <a:off x="16451378" y="14884314"/>
          <a:ext cx="9668300" cy="3271529"/>
        </a:xfrm>
        <a:prstGeom prst="roundRect">
          <a:avLst/>
        </a:prstGeom>
        <a:solidFill>
          <a:schemeClr val="tx2">
            <a:lumMod val="50000"/>
            <a:alpha val="85000"/>
          </a:schemeClr>
        </a:solidFill>
        <a:ln>
          <a:solidFill>
            <a:schemeClr val="bg1"/>
          </a:solidFill>
        </a:ln>
        <a:effectLst>
          <a:outerShdw blurRad="40005" dist="22987" dir="5400000" algn="tl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6520" tIns="96520" rIns="96520" bIns="96520" numCol="1" spcCol="1270" anchor="t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800" kern="1200" dirty="0">
            <a:solidFill>
              <a:srgbClr val="66FFFF"/>
            </a:solidFill>
            <a:latin typeface="Century Gothic"/>
            <a:cs typeface="Century Gothic"/>
          </a:endParaRPr>
        </a:p>
      </dsp:txBody>
      <dsp:txXfrm>
        <a:off x="16611081" y="15044017"/>
        <a:ext cx="9348894" cy="2952123"/>
      </dsp:txXfrm>
    </dsp:sp>
    <dsp:sp modelId="{A8BEE43D-22AC-AA4D-B0F9-678F4424EAB4}">
      <dsp:nvSpPr>
        <dsp:cNvPr id="0" name=""/>
        <dsp:cNvSpPr/>
      </dsp:nvSpPr>
      <dsp:spPr>
        <a:xfrm rot="13292545">
          <a:off x="17620704" y="14194506"/>
          <a:ext cx="208032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080321" y="0"/>
              </a:lnTo>
            </a:path>
          </a:pathLst>
        </a:custGeom>
        <a:noFill/>
        <a:ln w="25400" cap="flat" cmpd="sng" algn="ctr">
          <a:solidFill>
            <a:srgbClr val="66FFFF"/>
          </a:solidFill>
          <a:prstDash val="solid"/>
          <a:headEnd type="stealth" w="med" len="lg"/>
        </a:ln>
        <a:effectLst>
          <a:outerShdw blurRad="50800" dist="38100" dir="2700000" algn="tl" rotWithShape="0">
            <a:srgbClr val="000000">
              <a:alpha val="43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43FFFE-A5EE-D048-B475-1765DCECE37F}">
      <dsp:nvSpPr>
        <dsp:cNvPr id="0" name=""/>
        <dsp:cNvSpPr/>
      </dsp:nvSpPr>
      <dsp:spPr>
        <a:xfrm>
          <a:off x="1096731" y="-110090"/>
          <a:ext cx="18205436" cy="13614788"/>
        </a:xfrm>
        <a:prstGeom prst="roundRect">
          <a:avLst/>
        </a:prstGeom>
        <a:solidFill>
          <a:schemeClr val="accent5">
            <a:lumMod val="75000"/>
            <a:alpha val="85000"/>
          </a:schemeClr>
        </a:solidFill>
        <a:ln>
          <a:solidFill>
            <a:schemeClr val="tx2">
              <a:lumMod val="50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6520" tIns="96520" rIns="96520" bIns="9652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800" kern="1200" dirty="0" smtClean="0">
              <a:latin typeface="Century Gothic"/>
              <a:cs typeface="Century Gothic"/>
            </a:rPr>
            <a:t> </a:t>
          </a:r>
          <a:endParaRPr lang="en-US" sz="3800" kern="1200" dirty="0">
            <a:latin typeface="Century Gothic"/>
            <a:cs typeface="Century Gothic"/>
          </a:endParaRPr>
        </a:p>
      </dsp:txBody>
      <dsp:txXfrm>
        <a:off x="1761350" y="554529"/>
        <a:ext cx="16876198" cy="12285550"/>
      </dsp:txXfrm>
    </dsp:sp>
    <dsp:sp modelId="{C76B83B2-CC25-7942-8F0B-D1754E3E7AEE}">
      <dsp:nvSpPr>
        <dsp:cNvPr id="0" name=""/>
        <dsp:cNvSpPr/>
      </dsp:nvSpPr>
      <dsp:spPr>
        <a:xfrm rot="19380884">
          <a:off x="23318372" y="14468555"/>
          <a:ext cx="138215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382153" y="0"/>
              </a:lnTo>
            </a:path>
          </a:pathLst>
        </a:custGeom>
        <a:noFill/>
        <a:ln w="25400" cap="flat" cmpd="sng" algn="ctr">
          <a:solidFill>
            <a:srgbClr val="66FFFF"/>
          </a:solidFill>
          <a:prstDash val="solid"/>
        </a:ln>
        <a:effectLst>
          <a:outerShdw blurRad="50800" dist="38100" dir="2700000" algn="tl" rotWithShape="0">
            <a:srgbClr val="000000">
              <a:alpha val="43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11162E-EC23-4244-9FDE-4D1CC8762172}">
      <dsp:nvSpPr>
        <dsp:cNvPr id="0" name=""/>
        <dsp:cNvSpPr/>
      </dsp:nvSpPr>
      <dsp:spPr>
        <a:xfrm>
          <a:off x="24561474" y="0"/>
          <a:ext cx="17883355" cy="14636728"/>
        </a:xfrm>
        <a:prstGeom prst="roundRect">
          <a:avLst/>
        </a:prstGeom>
        <a:solidFill>
          <a:schemeClr val="accent5">
            <a:lumMod val="75000"/>
            <a:alpha val="85000"/>
          </a:schemeClr>
        </a:solidFill>
        <a:ln>
          <a:solidFill>
            <a:schemeClr val="tx2">
              <a:lumMod val="50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 dirty="0"/>
        </a:p>
      </dsp:txBody>
      <dsp:txXfrm>
        <a:off x="25275980" y="714506"/>
        <a:ext cx="16454343" cy="13207716"/>
      </dsp:txXfrm>
    </dsp:sp>
    <dsp:sp modelId="{0CF00C50-A34E-3247-8CFB-D52BB3268AC8}">
      <dsp:nvSpPr>
        <dsp:cNvPr id="0" name=""/>
        <dsp:cNvSpPr/>
      </dsp:nvSpPr>
      <dsp:spPr>
        <a:xfrm rot="1707421">
          <a:off x="24167728" y="18691799"/>
          <a:ext cx="2249556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249556" y="0"/>
              </a:lnTo>
            </a:path>
          </a:pathLst>
        </a:custGeom>
        <a:noFill/>
        <a:ln w="25400" cap="flat" cmpd="sng" algn="ctr">
          <a:solidFill>
            <a:srgbClr val="66FFFF"/>
          </a:solidFill>
          <a:prstDash val="solid"/>
          <a:tailEnd type="stealth" w="med" len="lg"/>
        </a:ln>
        <a:effectLst>
          <a:outerShdw blurRad="50800" dist="38100" dir="2700000" algn="tl" rotWithShape="0">
            <a:srgbClr val="000000">
              <a:alpha val="43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EE12C7-CA7E-6048-AF1C-7F77CAA47E81}">
      <dsp:nvSpPr>
        <dsp:cNvPr id="0" name=""/>
        <dsp:cNvSpPr/>
      </dsp:nvSpPr>
      <dsp:spPr>
        <a:xfrm>
          <a:off x="22665031" y="19227756"/>
          <a:ext cx="16097752" cy="4804719"/>
        </a:xfrm>
        <a:prstGeom prst="roundRect">
          <a:avLst/>
        </a:prstGeom>
        <a:solidFill>
          <a:schemeClr val="accent5">
            <a:lumMod val="75000"/>
            <a:alpha val="85000"/>
          </a:schemeClr>
        </a:solidFill>
        <a:ln>
          <a:solidFill>
            <a:schemeClr val="tx2">
              <a:lumMod val="50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 </a:t>
          </a:r>
          <a:endParaRPr lang="en-US" sz="3600" kern="1200" dirty="0"/>
        </a:p>
      </dsp:txBody>
      <dsp:txXfrm>
        <a:off x="22899578" y="19462303"/>
        <a:ext cx="15628658" cy="4335625"/>
      </dsp:txXfrm>
    </dsp:sp>
    <dsp:sp modelId="{5402FC6A-B227-1B41-93A8-CE1342B6AC23}">
      <dsp:nvSpPr>
        <dsp:cNvPr id="0" name=""/>
        <dsp:cNvSpPr/>
      </dsp:nvSpPr>
      <dsp:spPr>
        <a:xfrm rot="9268676">
          <a:off x="16478555" y="18468592"/>
          <a:ext cx="1451748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451748" y="0"/>
              </a:lnTo>
            </a:path>
          </a:pathLst>
        </a:custGeom>
        <a:noFill/>
        <a:ln w="25400" cap="flat" cmpd="sng" algn="ctr">
          <a:solidFill>
            <a:srgbClr val="66FFFF"/>
          </a:solidFill>
          <a:prstDash val="solid"/>
          <a:headEnd type="stealth" w="med" len="lg"/>
        </a:ln>
        <a:effectLst>
          <a:outerShdw blurRad="50800" dist="38100" dir="2700000" algn="tl" rotWithShape="0">
            <a:srgbClr val="000000">
              <a:alpha val="43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BD57A7-E72E-DD41-9DDB-844A4CE086A3}">
      <dsp:nvSpPr>
        <dsp:cNvPr id="0" name=""/>
        <dsp:cNvSpPr/>
      </dsp:nvSpPr>
      <dsp:spPr>
        <a:xfrm>
          <a:off x="0" y="17836733"/>
          <a:ext cx="16549386" cy="9790693"/>
        </a:xfrm>
        <a:prstGeom prst="roundRect">
          <a:avLst/>
        </a:prstGeom>
        <a:solidFill>
          <a:schemeClr val="accent5">
            <a:lumMod val="75000"/>
            <a:alpha val="85000"/>
          </a:schemeClr>
        </a:solidFill>
        <a:ln>
          <a:solidFill>
            <a:schemeClr val="tx2">
              <a:lumMod val="50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 dirty="0"/>
        </a:p>
      </dsp:txBody>
      <dsp:txXfrm>
        <a:off x="477942" y="18314675"/>
        <a:ext cx="15593502" cy="88348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2FA030-5EE8-F249-BAA0-B9D55C7B9946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621A2D-D3D0-E24E-9D5A-7F3A7217FB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8966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10226042"/>
            <a:ext cx="37307520" cy="705612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680" y="18653760"/>
            <a:ext cx="30723840" cy="8412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94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389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5836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778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58252-D4F1-F44A-8EC4-AB140C420F3C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3172C-D36F-B047-9BF0-F24886BC5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3583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58252-D4F1-F44A-8EC4-AB140C420F3C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3172C-D36F-B047-9BF0-F24886BC5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991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821120" y="1318265"/>
            <a:ext cx="9875520" cy="2808732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94560" y="1318265"/>
            <a:ext cx="28895040" cy="280873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58252-D4F1-F44A-8EC4-AB140C420F3C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3172C-D36F-B047-9BF0-F24886BC5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574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58252-D4F1-F44A-8EC4-AB140C420F3C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3172C-D36F-B047-9BF0-F24886BC5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199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102" y="21153122"/>
            <a:ext cx="37307520" cy="6537960"/>
          </a:xfrm>
        </p:spPr>
        <p:txBody>
          <a:bodyPr anchor="t"/>
          <a:lstStyle>
            <a:lvl1pPr algn="l">
              <a:defRPr sz="192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2" y="13952225"/>
            <a:ext cx="37307520" cy="7200898"/>
          </a:xfrm>
        </p:spPr>
        <p:txBody>
          <a:bodyPr anchor="b"/>
          <a:lstStyle>
            <a:lvl1pPr marL="0" indent="0">
              <a:buNone/>
              <a:defRPr sz="9600">
                <a:solidFill>
                  <a:schemeClr val="tx1">
                    <a:tint val="75000"/>
                  </a:schemeClr>
                </a:solidFill>
              </a:defRPr>
            </a:lvl1pPr>
            <a:lvl2pPr marL="2194560" indent="0">
              <a:buNone/>
              <a:defRPr sz="8600">
                <a:solidFill>
                  <a:schemeClr val="tx1">
                    <a:tint val="75000"/>
                  </a:schemeClr>
                </a:solidFill>
              </a:defRPr>
            </a:lvl2pPr>
            <a:lvl3pPr marL="4389120" indent="0">
              <a:buNone/>
              <a:defRPr sz="7700">
                <a:solidFill>
                  <a:schemeClr val="tx1">
                    <a:tint val="75000"/>
                  </a:schemeClr>
                </a:solidFill>
              </a:defRPr>
            </a:lvl3pPr>
            <a:lvl4pPr marL="658368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4pPr>
            <a:lvl5pPr marL="877824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58252-D4F1-F44A-8EC4-AB140C420F3C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3172C-D36F-B047-9BF0-F24886BC5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05315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94560" y="7680963"/>
            <a:ext cx="19385280" cy="21724622"/>
          </a:xfrm>
        </p:spPr>
        <p:txBody>
          <a:bodyPr/>
          <a:lstStyle>
            <a:lvl1pPr>
              <a:defRPr sz="13400"/>
            </a:lvl1pPr>
            <a:lvl2pPr>
              <a:defRPr sz="115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311360" y="7680963"/>
            <a:ext cx="19385280" cy="21724622"/>
          </a:xfrm>
        </p:spPr>
        <p:txBody>
          <a:bodyPr/>
          <a:lstStyle>
            <a:lvl1pPr>
              <a:defRPr sz="13400"/>
            </a:lvl1pPr>
            <a:lvl2pPr>
              <a:defRPr sz="115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58252-D4F1-F44A-8EC4-AB140C420F3C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3172C-D36F-B047-9BF0-F24886BC5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65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7368542"/>
            <a:ext cx="19392902" cy="3070858"/>
          </a:xfrm>
        </p:spPr>
        <p:txBody>
          <a:bodyPr anchor="b"/>
          <a:lstStyle>
            <a:lvl1pPr marL="0" indent="0">
              <a:buNone/>
              <a:defRPr sz="1150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00" b="1"/>
            </a:lvl3pPr>
            <a:lvl4pPr marL="6583680" indent="0">
              <a:buNone/>
              <a:defRPr sz="7700" b="1"/>
            </a:lvl4pPr>
            <a:lvl5pPr marL="8778240" indent="0">
              <a:buNone/>
              <a:defRPr sz="7700" b="1"/>
            </a:lvl5pPr>
            <a:lvl6pPr marL="10972800" indent="0">
              <a:buNone/>
              <a:defRPr sz="7700" b="1"/>
            </a:lvl6pPr>
            <a:lvl7pPr marL="13167360" indent="0">
              <a:buNone/>
              <a:defRPr sz="7700" b="1"/>
            </a:lvl7pPr>
            <a:lvl8pPr marL="15361920" indent="0">
              <a:buNone/>
              <a:defRPr sz="7700" b="1"/>
            </a:lvl8pPr>
            <a:lvl9pPr marL="17556480" indent="0">
              <a:buNone/>
              <a:defRPr sz="7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4560" y="10439400"/>
            <a:ext cx="19392902" cy="18966182"/>
          </a:xfrm>
        </p:spPr>
        <p:txBody>
          <a:bodyPr/>
          <a:lstStyle>
            <a:lvl1pPr>
              <a:defRPr sz="11500"/>
            </a:lvl1pPr>
            <a:lvl2pPr>
              <a:defRPr sz="96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96122" y="7368542"/>
            <a:ext cx="19400520" cy="3070858"/>
          </a:xfrm>
        </p:spPr>
        <p:txBody>
          <a:bodyPr anchor="b"/>
          <a:lstStyle>
            <a:lvl1pPr marL="0" indent="0">
              <a:buNone/>
              <a:defRPr sz="1150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00" b="1"/>
            </a:lvl3pPr>
            <a:lvl4pPr marL="6583680" indent="0">
              <a:buNone/>
              <a:defRPr sz="7700" b="1"/>
            </a:lvl4pPr>
            <a:lvl5pPr marL="8778240" indent="0">
              <a:buNone/>
              <a:defRPr sz="7700" b="1"/>
            </a:lvl5pPr>
            <a:lvl6pPr marL="10972800" indent="0">
              <a:buNone/>
              <a:defRPr sz="7700" b="1"/>
            </a:lvl6pPr>
            <a:lvl7pPr marL="13167360" indent="0">
              <a:buNone/>
              <a:defRPr sz="7700" b="1"/>
            </a:lvl7pPr>
            <a:lvl8pPr marL="15361920" indent="0">
              <a:buNone/>
              <a:defRPr sz="7700" b="1"/>
            </a:lvl8pPr>
            <a:lvl9pPr marL="17556480" indent="0">
              <a:buNone/>
              <a:defRPr sz="7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122" y="10439400"/>
            <a:ext cx="19400520" cy="18966182"/>
          </a:xfrm>
        </p:spPr>
        <p:txBody>
          <a:bodyPr/>
          <a:lstStyle>
            <a:lvl1pPr>
              <a:defRPr sz="11500"/>
            </a:lvl1pPr>
            <a:lvl2pPr>
              <a:defRPr sz="96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58252-D4F1-F44A-8EC4-AB140C420F3C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3172C-D36F-B047-9BF0-F24886BC5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615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58252-D4F1-F44A-8EC4-AB140C420F3C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3172C-D36F-B047-9BF0-F24886BC5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45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58252-D4F1-F44A-8EC4-AB140C420F3C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3172C-D36F-B047-9BF0-F24886BC5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4114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3" y="1310640"/>
            <a:ext cx="14439902" cy="5577840"/>
          </a:xfrm>
        </p:spPr>
        <p:txBody>
          <a:bodyPr anchor="b"/>
          <a:lstStyle>
            <a:lvl1pPr algn="l">
              <a:defRPr sz="9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0240" y="1310643"/>
            <a:ext cx="24536400" cy="28094942"/>
          </a:xfrm>
        </p:spPr>
        <p:txBody>
          <a:bodyPr/>
          <a:lstStyle>
            <a:lvl1pPr>
              <a:defRPr sz="15400"/>
            </a:lvl1pPr>
            <a:lvl2pPr>
              <a:defRPr sz="13400"/>
            </a:lvl2pPr>
            <a:lvl3pPr>
              <a:defRPr sz="11500"/>
            </a:lvl3pPr>
            <a:lvl4pPr>
              <a:defRPr sz="9600"/>
            </a:lvl4pPr>
            <a:lvl5pPr>
              <a:defRPr sz="9600"/>
            </a:lvl5pPr>
            <a:lvl6pPr>
              <a:defRPr sz="9600"/>
            </a:lvl6pPr>
            <a:lvl7pPr>
              <a:defRPr sz="9600"/>
            </a:lvl7pPr>
            <a:lvl8pPr>
              <a:defRPr sz="9600"/>
            </a:lvl8pPr>
            <a:lvl9pPr>
              <a:defRPr sz="9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3" y="6888483"/>
            <a:ext cx="14439902" cy="22517102"/>
          </a:xfrm>
        </p:spPr>
        <p:txBody>
          <a:bodyPr/>
          <a:lstStyle>
            <a:lvl1pPr marL="0" indent="0">
              <a:buNone/>
              <a:defRPr sz="6700"/>
            </a:lvl1pPr>
            <a:lvl2pPr marL="2194560" indent="0">
              <a:buNone/>
              <a:defRPr sz="5800"/>
            </a:lvl2pPr>
            <a:lvl3pPr marL="4389120" indent="0">
              <a:buNone/>
              <a:defRPr sz="4800"/>
            </a:lvl3pPr>
            <a:lvl4pPr marL="6583680" indent="0">
              <a:buNone/>
              <a:defRPr sz="4300"/>
            </a:lvl4pPr>
            <a:lvl5pPr marL="8778240" indent="0">
              <a:buNone/>
              <a:defRPr sz="4300"/>
            </a:lvl5pPr>
            <a:lvl6pPr marL="10972800" indent="0">
              <a:buNone/>
              <a:defRPr sz="4300"/>
            </a:lvl6pPr>
            <a:lvl7pPr marL="13167360" indent="0">
              <a:buNone/>
              <a:defRPr sz="4300"/>
            </a:lvl7pPr>
            <a:lvl8pPr marL="15361920" indent="0">
              <a:buNone/>
              <a:defRPr sz="4300"/>
            </a:lvl8pPr>
            <a:lvl9pPr marL="17556480" indent="0">
              <a:buNone/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58252-D4F1-F44A-8EC4-AB140C420F3C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3172C-D36F-B047-9BF0-F24886BC5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29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2982" y="23042880"/>
            <a:ext cx="26334720" cy="2720342"/>
          </a:xfrm>
        </p:spPr>
        <p:txBody>
          <a:bodyPr anchor="b"/>
          <a:lstStyle>
            <a:lvl1pPr algn="l">
              <a:defRPr sz="9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602982" y="2941320"/>
            <a:ext cx="26334720" cy="19751040"/>
          </a:xfrm>
        </p:spPr>
        <p:txBody>
          <a:bodyPr/>
          <a:lstStyle>
            <a:lvl1pPr marL="0" indent="0">
              <a:buNone/>
              <a:defRPr sz="15400"/>
            </a:lvl1pPr>
            <a:lvl2pPr marL="2194560" indent="0">
              <a:buNone/>
              <a:defRPr sz="13400"/>
            </a:lvl2pPr>
            <a:lvl3pPr marL="4389120" indent="0">
              <a:buNone/>
              <a:defRPr sz="11500"/>
            </a:lvl3pPr>
            <a:lvl4pPr marL="6583680" indent="0">
              <a:buNone/>
              <a:defRPr sz="9600"/>
            </a:lvl4pPr>
            <a:lvl5pPr marL="8778240" indent="0">
              <a:buNone/>
              <a:defRPr sz="9600"/>
            </a:lvl5pPr>
            <a:lvl6pPr marL="10972800" indent="0">
              <a:buNone/>
              <a:defRPr sz="9600"/>
            </a:lvl6pPr>
            <a:lvl7pPr marL="13167360" indent="0">
              <a:buNone/>
              <a:defRPr sz="9600"/>
            </a:lvl7pPr>
            <a:lvl8pPr marL="15361920" indent="0">
              <a:buNone/>
              <a:defRPr sz="9600"/>
            </a:lvl8pPr>
            <a:lvl9pPr marL="17556480" indent="0">
              <a:buNone/>
              <a:defRPr sz="9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2982" y="25763222"/>
            <a:ext cx="26334720" cy="3863338"/>
          </a:xfrm>
        </p:spPr>
        <p:txBody>
          <a:bodyPr/>
          <a:lstStyle>
            <a:lvl1pPr marL="0" indent="0">
              <a:buNone/>
              <a:defRPr sz="6700"/>
            </a:lvl1pPr>
            <a:lvl2pPr marL="2194560" indent="0">
              <a:buNone/>
              <a:defRPr sz="5800"/>
            </a:lvl2pPr>
            <a:lvl3pPr marL="4389120" indent="0">
              <a:buNone/>
              <a:defRPr sz="4800"/>
            </a:lvl3pPr>
            <a:lvl4pPr marL="6583680" indent="0">
              <a:buNone/>
              <a:defRPr sz="4300"/>
            </a:lvl4pPr>
            <a:lvl5pPr marL="8778240" indent="0">
              <a:buNone/>
              <a:defRPr sz="4300"/>
            </a:lvl5pPr>
            <a:lvl6pPr marL="10972800" indent="0">
              <a:buNone/>
              <a:defRPr sz="4300"/>
            </a:lvl6pPr>
            <a:lvl7pPr marL="13167360" indent="0">
              <a:buNone/>
              <a:defRPr sz="4300"/>
            </a:lvl7pPr>
            <a:lvl8pPr marL="15361920" indent="0">
              <a:buNone/>
              <a:defRPr sz="4300"/>
            </a:lvl8pPr>
            <a:lvl9pPr marL="17556480" indent="0">
              <a:buNone/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58252-D4F1-F44A-8EC4-AB140C420F3C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3172C-D36F-B047-9BF0-F24886BC5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595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80000"/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colorTemperature colorTemp="3457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94560" y="1318262"/>
            <a:ext cx="39502080" cy="5486400"/>
          </a:xfrm>
          <a:prstGeom prst="rect">
            <a:avLst/>
          </a:prstGeom>
        </p:spPr>
        <p:txBody>
          <a:bodyPr vert="horz" lIns="438912" tIns="219456" rIns="438912" bIns="219456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7680963"/>
            <a:ext cx="39502080" cy="21724622"/>
          </a:xfrm>
          <a:prstGeom prst="rect">
            <a:avLst/>
          </a:prstGeom>
        </p:spPr>
        <p:txBody>
          <a:bodyPr vert="horz" lIns="438912" tIns="219456" rIns="438912" bIns="21945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94560" y="30510482"/>
            <a:ext cx="10241280" cy="1752600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l">
              <a:defRPr sz="5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558252-D4F1-F44A-8EC4-AB140C420F3C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996160" y="30510482"/>
            <a:ext cx="13898880" cy="1752600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ctr">
              <a:defRPr sz="5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1455360" y="30510482"/>
            <a:ext cx="10241280" cy="1752600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r">
              <a:defRPr sz="5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03172C-D36F-B047-9BF0-F24886BC5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633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194560" rtl="0" eaLnBrk="1" latinLnBrk="0" hangingPunct="1">
        <a:spcBef>
          <a:spcPct val="0"/>
        </a:spcBef>
        <a:buNone/>
        <a:defRPr sz="21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45920" indent="-1645920" algn="l" defTabSz="2194560" rtl="0" eaLnBrk="1" latinLnBrk="0" hangingPunct="1">
        <a:spcBef>
          <a:spcPct val="20000"/>
        </a:spcBef>
        <a:buFont typeface="Arial"/>
        <a:buChar char="•"/>
        <a:defRPr sz="15400" kern="1200">
          <a:solidFill>
            <a:schemeClr val="tx1"/>
          </a:solidFill>
          <a:latin typeface="+mn-lt"/>
          <a:ea typeface="+mn-ea"/>
          <a:cs typeface="+mn-cs"/>
        </a:defRPr>
      </a:lvl1pPr>
      <a:lvl2pPr marL="3566160" indent="-1371600" algn="l" defTabSz="2194560" rtl="0" eaLnBrk="1" latinLnBrk="0" hangingPunct="1">
        <a:spcBef>
          <a:spcPct val="20000"/>
        </a:spcBef>
        <a:buFont typeface="Arial"/>
        <a:buChar char="–"/>
        <a:defRPr sz="1340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0" indent="-1097280" algn="l" defTabSz="2194560" rtl="0" eaLnBrk="1" latinLnBrk="0" hangingPunct="1">
        <a:spcBef>
          <a:spcPct val="20000"/>
        </a:spcBef>
        <a:buFont typeface="Arial"/>
        <a:buChar char="•"/>
        <a:defRPr sz="11500" kern="1200">
          <a:solidFill>
            <a:schemeClr val="tx1"/>
          </a:solidFill>
          <a:latin typeface="+mn-lt"/>
          <a:ea typeface="+mn-ea"/>
          <a:cs typeface="+mn-cs"/>
        </a:defRPr>
      </a:lvl3pPr>
      <a:lvl4pPr marL="7680960" indent="-1097280" algn="l" defTabSz="2194560" rtl="0" eaLnBrk="1" latinLnBrk="0" hangingPunct="1">
        <a:spcBef>
          <a:spcPct val="20000"/>
        </a:spcBef>
        <a:buFont typeface="Arial"/>
        <a:buChar char="–"/>
        <a:defRPr sz="9600" kern="1200">
          <a:solidFill>
            <a:schemeClr val="tx1"/>
          </a:solidFill>
          <a:latin typeface="+mn-lt"/>
          <a:ea typeface="+mn-ea"/>
          <a:cs typeface="+mn-cs"/>
        </a:defRPr>
      </a:lvl4pPr>
      <a:lvl5pPr marL="9875520" indent="-1097280" algn="l" defTabSz="2194560" rtl="0" eaLnBrk="1" latinLnBrk="0" hangingPunct="1">
        <a:spcBef>
          <a:spcPct val="20000"/>
        </a:spcBef>
        <a:buFont typeface="Arial"/>
        <a:buChar char="»"/>
        <a:defRPr sz="9600" kern="1200">
          <a:solidFill>
            <a:schemeClr val="tx1"/>
          </a:solidFill>
          <a:latin typeface="+mn-lt"/>
          <a:ea typeface="+mn-ea"/>
          <a:cs typeface="+mn-cs"/>
        </a:defRPr>
      </a:lvl5pPr>
      <a:lvl6pPr marL="12070080" indent="-1097280" algn="l" defTabSz="2194560" rtl="0" eaLnBrk="1" latinLnBrk="0" hangingPunct="1">
        <a:spcBef>
          <a:spcPct val="20000"/>
        </a:spcBef>
        <a:buFont typeface="Arial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6pPr>
      <a:lvl7pPr marL="14264640" indent="-1097280" algn="l" defTabSz="2194560" rtl="0" eaLnBrk="1" latinLnBrk="0" hangingPunct="1">
        <a:spcBef>
          <a:spcPct val="20000"/>
        </a:spcBef>
        <a:buFont typeface="Arial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7pPr>
      <a:lvl8pPr marL="16459200" indent="-1097280" algn="l" defTabSz="2194560" rtl="0" eaLnBrk="1" latinLnBrk="0" hangingPunct="1">
        <a:spcBef>
          <a:spcPct val="20000"/>
        </a:spcBef>
        <a:buFont typeface="Arial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8pPr>
      <a:lvl9pPr marL="18653760" indent="-1097280" algn="l" defTabSz="2194560" rtl="0" eaLnBrk="1" latinLnBrk="0" hangingPunct="1">
        <a:spcBef>
          <a:spcPct val="20000"/>
        </a:spcBef>
        <a:buFont typeface="Arial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1pPr>
      <a:lvl2pPr marL="219456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2pPr>
      <a:lvl3pPr marL="438912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3pPr>
      <a:lvl4pPr marL="658368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4pPr>
      <a:lvl5pPr marL="877824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6pPr>
      <a:lvl7pPr marL="1316736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7pPr>
      <a:lvl8pPr marL="1536192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8pPr>
      <a:lvl9pPr marL="1755648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microsoft.com/office/2007/relationships/hdphoto" Target="../media/hdphoto2.wdp"/><Relationship Id="rId7" Type="http://schemas.openxmlformats.org/officeDocument/2006/relationships/diagramColors" Target="../diagrams/colors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10" Type="http://schemas.openxmlformats.org/officeDocument/2006/relationships/image" Target="../media/image4.jpg"/><Relationship Id="rId4" Type="http://schemas.openxmlformats.org/officeDocument/2006/relationships/diagramData" Target="../diagrams/data1.xml"/><Relationship Id="rId9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5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179515136"/>
              </p:ext>
            </p:extLst>
          </p:nvPr>
        </p:nvGraphicFramePr>
        <p:xfrm>
          <a:off x="828311" y="4576588"/>
          <a:ext cx="42444863" cy="276274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" y="1059356"/>
            <a:ext cx="43891195" cy="2996205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  <a:effectLst/>
        </p:spPr>
        <p:txBody>
          <a:bodyPr wrap="square" lIns="457200" tIns="228600" rIns="438912" bIns="274320" rtlCol="0">
            <a:spAutoFit/>
          </a:bodyPr>
          <a:lstStyle/>
          <a:p>
            <a:pPr algn="ctr"/>
            <a:r>
              <a:rPr lang="en-US" sz="16350" spc="100" dirty="0" smtClean="0">
                <a:solidFill>
                  <a:srgbClr val="66FFFF"/>
                </a:solidFill>
                <a:effectLst>
                  <a:outerShdw blurRad="50800" dist="38100" dir="2700000" algn="tl" rotWithShape="0">
                    <a:schemeClr val="tx1"/>
                  </a:outerShdw>
                </a:effectLst>
                <a:latin typeface="Century Gothic" panose="020B0502020202020204" pitchFamily="34" charset="0"/>
                <a:cs typeface="Times New Roman" panose="02020603050405020304" pitchFamily="18" charset="0"/>
              </a:rPr>
              <a:t>Rochester Regional Photonics Accelerator</a:t>
            </a:r>
            <a:endParaRPr lang="en-US" sz="16350" spc="100" dirty="0">
              <a:solidFill>
                <a:srgbClr val="66FFFF"/>
              </a:solidFill>
              <a:effectLst>
                <a:outerShdw blurRad="50800" dist="38100" dir="2700000" algn="tl" rotWithShape="0">
                  <a:schemeClr val="tx1"/>
                </a:outerShdw>
              </a:effectLst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57801" y="22727171"/>
            <a:ext cx="16293076" cy="4832092"/>
          </a:xfrm>
          <a:prstGeom prst="rect">
            <a:avLst/>
          </a:prstGeom>
          <a:noFill/>
        </p:spPr>
        <p:txBody>
          <a:bodyPr wrap="square" numCol="2" spcCol="548640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sz="5000" dirty="0" smtClean="0">
                <a:solidFill>
                  <a:srgbClr val="FFFFFF"/>
                </a:solidFill>
                <a:latin typeface="Century Gothic"/>
                <a:cs typeface="Century Gothic"/>
              </a:rPr>
              <a:t>Project Plan &amp; Objectives</a:t>
            </a:r>
          </a:p>
          <a:p>
            <a:pPr marL="457200" indent="-457200">
              <a:spcAft>
                <a:spcPts val="1200"/>
              </a:spcAft>
              <a:buFont typeface="Arial"/>
              <a:buChar char="•"/>
            </a:pPr>
            <a:r>
              <a:rPr lang="en-US" sz="3800" dirty="0" smtClean="0">
                <a:solidFill>
                  <a:srgbClr val="FFFFFF"/>
                </a:solidFill>
                <a:latin typeface="Century Gothic"/>
                <a:cs typeface="Century Gothic"/>
              </a:rPr>
              <a:t>Brings </a:t>
            </a:r>
            <a:r>
              <a:rPr lang="en-US" sz="3800" dirty="0">
                <a:solidFill>
                  <a:srgbClr val="FFFFFF"/>
                </a:solidFill>
                <a:latin typeface="Century Gothic"/>
                <a:cs typeface="Century Gothic"/>
              </a:rPr>
              <a:t>together 5 leading organizations that provide different types of support </a:t>
            </a:r>
            <a:r>
              <a:rPr lang="en-US" sz="3800" dirty="0" smtClean="0">
                <a:solidFill>
                  <a:srgbClr val="FFFFFF"/>
                </a:solidFill>
                <a:latin typeface="Century Gothic"/>
                <a:cs typeface="Century Gothic"/>
              </a:rPr>
              <a:t>to  </a:t>
            </a:r>
            <a:r>
              <a:rPr lang="en-US" sz="3800" dirty="0">
                <a:solidFill>
                  <a:srgbClr val="FFFFFF"/>
                </a:solidFill>
                <a:latin typeface="Century Gothic"/>
                <a:cs typeface="Century Gothic"/>
              </a:rPr>
              <a:t>cluster</a:t>
            </a:r>
          </a:p>
          <a:p>
            <a:pPr marL="457200" indent="-457200">
              <a:spcAft>
                <a:spcPts val="1200"/>
              </a:spcAft>
              <a:buFont typeface="Arial"/>
              <a:buChar char="•"/>
            </a:pPr>
            <a:r>
              <a:rPr lang="en-US" sz="3800" i="1" dirty="0" smtClean="0">
                <a:solidFill>
                  <a:srgbClr val="FFFFFF"/>
                </a:solidFill>
                <a:latin typeface="Century Gothic"/>
                <a:cs typeface="Century Gothic"/>
              </a:rPr>
              <a:t>Primary </a:t>
            </a:r>
            <a:r>
              <a:rPr lang="en-US" sz="3800" i="1" dirty="0">
                <a:solidFill>
                  <a:srgbClr val="FFFFFF"/>
                </a:solidFill>
                <a:latin typeface="Century Gothic"/>
                <a:cs typeface="Century Gothic"/>
              </a:rPr>
              <a:t>focus on SME optics </a:t>
            </a:r>
            <a:r>
              <a:rPr lang="en-US" sz="3800" i="1" dirty="0" smtClean="0">
                <a:solidFill>
                  <a:srgbClr val="FFFFFF"/>
                </a:solidFill>
                <a:latin typeface="Century Gothic"/>
                <a:cs typeface="Century Gothic"/>
              </a:rPr>
              <a:t>manufacturers</a:t>
            </a:r>
            <a:endParaRPr lang="en-US" sz="5500" dirty="0">
              <a:solidFill>
                <a:srgbClr val="FFFFFF"/>
              </a:solidFill>
              <a:latin typeface="Century Gothic"/>
              <a:cs typeface="Century Gothic"/>
            </a:endParaRPr>
          </a:p>
          <a:p>
            <a:pPr marL="457200">
              <a:spcAft>
                <a:spcPts val="1200"/>
              </a:spcAft>
            </a:pPr>
            <a:r>
              <a:rPr lang="en-US" sz="5000" dirty="0" smtClean="0">
                <a:solidFill>
                  <a:srgbClr val="FFFFFF"/>
                </a:solidFill>
                <a:latin typeface="Century Gothic"/>
                <a:cs typeface="Century Gothic"/>
              </a:rPr>
              <a:t>Project Activities</a:t>
            </a:r>
          </a:p>
          <a:p>
            <a:pPr marL="457200" indent="-457200">
              <a:spcAft>
                <a:spcPts val="1200"/>
              </a:spcAft>
              <a:buFont typeface="Arial"/>
              <a:buChar char="•"/>
            </a:pPr>
            <a:r>
              <a:rPr lang="en-US" sz="4000" dirty="0">
                <a:solidFill>
                  <a:srgbClr val="FFFFFF"/>
                </a:solidFill>
                <a:latin typeface="Century Gothic"/>
                <a:cs typeface="Century Gothic"/>
              </a:rPr>
              <a:t>Cluster </a:t>
            </a:r>
            <a:r>
              <a:rPr lang="en-US" sz="4000" dirty="0" smtClean="0">
                <a:solidFill>
                  <a:srgbClr val="FFFFFF"/>
                </a:solidFill>
                <a:latin typeface="Century Gothic"/>
                <a:cs typeface="Century Gothic"/>
              </a:rPr>
              <a:t>Development</a:t>
            </a:r>
          </a:p>
          <a:p>
            <a:pPr marL="457200" indent="-457200">
              <a:spcAft>
                <a:spcPts val="1200"/>
              </a:spcAft>
              <a:buFont typeface="Arial"/>
              <a:buChar char="•"/>
            </a:pPr>
            <a:r>
              <a:rPr lang="en-US" sz="4000" dirty="0" smtClean="0">
                <a:solidFill>
                  <a:srgbClr val="FFFFFF"/>
                </a:solidFill>
                <a:latin typeface="Century Gothic"/>
                <a:cs typeface="Century Gothic"/>
              </a:rPr>
              <a:t>Business Development</a:t>
            </a:r>
            <a:endParaRPr lang="en-US" sz="4000" dirty="0">
              <a:solidFill>
                <a:srgbClr val="FFFFFF"/>
              </a:solidFill>
              <a:latin typeface="Century Gothic"/>
              <a:cs typeface="Century Gothic"/>
            </a:endParaRPr>
          </a:p>
          <a:p>
            <a:pPr marL="457200" indent="-457200">
              <a:spcAft>
                <a:spcPts val="1200"/>
              </a:spcAft>
              <a:buFont typeface="Arial"/>
              <a:buChar char="•"/>
            </a:pPr>
            <a:r>
              <a:rPr lang="en-US" sz="4000" dirty="0">
                <a:solidFill>
                  <a:srgbClr val="FFFFFF"/>
                </a:solidFill>
                <a:latin typeface="Century Gothic"/>
                <a:cs typeface="Century Gothic"/>
              </a:rPr>
              <a:t>Technology </a:t>
            </a:r>
            <a:r>
              <a:rPr lang="en-US" sz="4000" dirty="0" smtClean="0">
                <a:solidFill>
                  <a:srgbClr val="FFFFFF"/>
                </a:solidFill>
                <a:latin typeface="Century Gothic"/>
                <a:cs typeface="Century Gothic"/>
              </a:rPr>
              <a:t>Development</a:t>
            </a:r>
          </a:p>
          <a:p>
            <a:pPr marL="457200" indent="-457200">
              <a:spcAft>
                <a:spcPts val="1200"/>
              </a:spcAft>
              <a:buFont typeface="Arial"/>
              <a:buChar char="•"/>
            </a:pPr>
            <a:r>
              <a:rPr lang="en-US" sz="4000" dirty="0" smtClean="0">
                <a:solidFill>
                  <a:srgbClr val="FFFFFF"/>
                </a:solidFill>
                <a:latin typeface="Century Gothic"/>
                <a:cs typeface="Century Gothic"/>
              </a:rPr>
              <a:t>Workforce Development</a:t>
            </a:r>
          </a:p>
          <a:p>
            <a:pPr>
              <a:spcAft>
                <a:spcPts val="1200"/>
              </a:spcAft>
            </a:pPr>
            <a:endParaRPr lang="en-US" sz="3800" dirty="0">
              <a:solidFill>
                <a:srgbClr val="FFFFFF"/>
              </a:solidFill>
              <a:latin typeface="Century Gothic"/>
              <a:cs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620350" y="19460810"/>
            <a:ext cx="9034272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5000" dirty="0" smtClean="0">
                <a:solidFill>
                  <a:srgbClr val="66FFFF"/>
                </a:solidFill>
                <a:latin typeface="Century Gothic"/>
                <a:cs typeface="Century Gothic"/>
              </a:rPr>
              <a:t>RRPA</a:t>
            </a:r>
          </a:p>
          <a:p>
            <a:pPr lvl="0" algn="ctr"/>
            <a:r>
              <a:rPr lang="en-US" sz="3800" dirty="0" smtClean="0">
                <a:solidFill>
                  <a:srgbClr val="66FFFF"/>
                </a:solidFill>
                <a:latin typeface="Century Gothic"/>
                <a:cs typeface="Century Gothic"/>
              </a:rPr>
              <a:t>Comprehensive &amp; coordinated effort to </a:t>
            </a:r>
            <a:r>
              <a:rPr lang="en-US" sz="3800" dirty="0">
                <a:solidFill>
                  <a:srgbClr val="66FFFF"/>
                </a:solidFill>
                <a:latin typeface="Century Gothic"/>
                <a:cs typeface="Century Gothic"/>
              </a:rPr>
              <a:t>accelerate creation &amp; growth of  small &amp; medium sized optics manufacturers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85101" y="28609036"/>
            <a:ext cx="4526157" cy="1516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000" dirty="0" smtClean="0">
                <a:solidFill>
                  <a:srgbClr val="FFFFFF"/>
                </a:solidFill>
                <a:latin typeface="Century Gothic"/>
                <a:cs typeface="Century Gothic"/>
              </a:rPr>
              <a:t>Community</a:t>
            </a:r>
          </a:p>
          <a:p>
            <a:pPr algn="r"/>
            <a:r>
              <a:rPr lang="en-US" sz="5000" dirty="0" smtClean="0">
                <a:solidFill>
                  <a:srgbClr val="FFFFFF"/>
                </a:solidFill>
                <a:latin typeface="Century Gothic"/>
                <a:cs typeface="Century Gothic"/>
              </a:rPr>
              <a:t>Collaboration</a:t>
            </a:r>
            <a:endParaRPr lang="en-US" sz="5000" dirty="0">
              <a:solidFill>
                <a:srgbClr val="FFFFFF"/>
              </a:solidFill>
              <a:latin typeface="Century Gothic"/>
              <a:cs typeface="Century Gothic"/>
            </a:endParaRPr>
          </a:p>
          <a:p>
            <a:pPr algn="r"/>
            <a:endParaRPr lang="en-US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8197705"/>
              </p:ext>
            </p:extLst>
          </p:nvPr>
        </p:nvGraphicFramePr>
        <p:xfrm>
          <a:off x="5827411" y="27160672"/>
          <a:ext cx="7969912" cy="474690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21731"/>
                <a:gridCol w="624632"/>
                <a:gridCol w="593203"/>
                <a:gridCol w="1151651"/>
                <a:gridCol w="1283522"/>
                <a:gridCol w="1220581"/>
                <a:gridCol w="1150350"/>
                <a:gridCol w="424242"/>
              </a:tblGrid>
              <a:tr h="378890">
                <a:tc gridSpan="8">
                  <a:txBody>
                    <a:bodyPr/>
                    <a:lstStyle/>
                    <a:p>
                      <a:pPr algn="ctr"/>
                      <a:r>
                        <a:rPr lang="en-US" sz="2000" b="1" baseline="0" dirty="0" smtClean="0">
                          <a:solidFill>
                            <a:srgbClr val="C1C28E"/>
                          </a:solidFill>
                          <a:latin typeface="Century Gothic"/>
                          <a:cs typeface="Century Gothic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latin typeface="Century Gothic"/>
                        <a:cs typeface="Century Gothic"/>
                      </a:endParaRPr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latin typeface="Century Gothic"/>
                        <a:cs typeface="Century Gothic"/>
                      </a:endParaRPr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latin typeface="Century Gothic"/>
                        <a:cs typeface="Century Gothic"/>
                      </a:endParaRPr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latin typeface="Century Gothic"/>
                        <a:cs typeface="Century Gothic"/>
                      </a:endParaRPr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latin typeface="Century Gothic"/>
                        <a:cs typeface="Century Gothic"/>
                      </a:endParaRPr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2800" b="0" dirty="0">
                        <a:latin typeface="Century Gothic"/>
                        <a:cs typeface="Century Gothic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1199">
                <a:tc>
                  <a:txBody>
                    <a:bodyPr/>
                    <a:lstStyle/>
                    <a:p>
                      <a:pPr algn="ctr"/>
                      <a:endParaRPr lang="en-US" sz="3800" b="0" dirty="0">
                        <a:solidFill>
                          <a:srgbClr val="FFFFFF"/>
                        </a:solidFill>
                        <a:latin typeface="Century Gothic"/>
                        <a:cs typeface="Century Gothic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3800" b="0" dirty="0" smtClean="0">
                          <a:solidFill>
                            <a:srgbClr val="FFFFFF"/>
                          </a:solidFill>
                          <a:latin typeface="Century Gothic"/>
                          <a:cs typeface="Century Gothic"/>
                        </a:rPr>
                        <a:t>EDA</a:t>
                      </a:r>
                      <a:endParaRPr lang="en-US" sz="3800" b="0" dirty="0">
                        <a:solidFill>
                          <a:srgbClr val="FFFFFF"/>
                        </a:solidFill>
                        <a:latin typeface="Century Gothic"/>
                        <a:cs typeface="Century Gothic"/>
                      </a:endParaRPr>
                    </a:p>
                  </a:txBody>
                  <a:tcPr>
                    <a:lnL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800" b="0" dirty="0" smtClean="0">
                          <a:solidFill>
                            <a:srgbClr val="FFFFFF"/>
                          </a:solidFill>
                          <a:latin typeface="Century Gothic"/>
                          <a:cs typeface="Century Gothic"/>
                        </a:rPr>
                        <a:t>NIST</a:t>
                      </a:r>
                      <a:endParaRPr lang="en-US" sz="3800" b="0" dirty="0">
                        <a:solidFill>
                          <a:srgbClr val="FFFFFF"/>
                        </a:solidFill>
                        <a:latin typeface="Century Gothic"/>
                        <a:cs typeface="Century Gothic"/>
                      </a:endParaRPr>
                    </a:p>
                  </a:txBody>
                  <a:tcPr>
                    <a:lnL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800" b="0" dirty="0" smtClean="0">
                          <a:solidFill>
                            <a:srgbClr val="FFFFFF"/>
                          </a:solidFill>
                          <a:latin typeface="Century Gothic"/>
                          <a:cs typeface="Century Gothic"/>
                        </a:rPr>
                        <a:t>DOE</a:t>
                      </a:r>
                      <a:endParaRPr lang="en-US" sz="3800" b="0" dirty="0">
                        <a:solidFill>
                          <a:srgbClr val="FFFFFF"/>
                        </a:solidFill>
                        <a:latin typeface="Century Gothic"/>
                        <a:cs typeface="Century Gothic"/>
                      </a:endParaRPr>
                    </a:p>
                  </a:txBody>
                  <a:tcPr>
                    <a:lnL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800" b="0" dirty="0" smtClean="0">
                          <a:solidFill>
                            <a:srgbClr val="FFFFFF"/>
                          </a:solidFill>
                          <a:latin typeface="Century Gothic"/>
                          <a:cs typeface="Century Gothic"/>
                        </a:rPr>
                        <a:t>ETA</a:t>
                      </a:r>
                      <a:endParaRPr lang="en-US" sz="3800" b="0" dirty="0">
                        <a:solidFill>
                          <a:srgbClr val="FFFFFF"/>
                        </a:solidFill>
                        <a:latin typeface="Century Gothic"/>
                        <a:cs typeface="Century Gothic"/>
                      </a:endParaRPr>
                    </a:p>
                  </a:txBody>
                  <a:tcPr>
                    <a:lnL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800" b="0" dirty="0" smtClean="0">
                          <a:solidFill>
                            <a:srgbClr val="FFFFFF"/>
                          </a:solidFill>
                          <a:latin typeface="Century Gothic"/>
                          <a:cs typeface="Century Gothic"/>
                        </a:rPr>
                        <a:t>SBA</a:t>
                      </a:r>
                      <a:endParaRPr lang="en-US" sz="3800" b="0" dirty="0">
                        <a:solidFill>
                          <a:srgbClr val="FFFFFF"/>
                        </a:solidFill>
                        <a:latin typeface="Century Gothic"/>
                        <a:cs typeface="Century Gothic"/>
                      </a:endParaRPr>
                    </a:p>
                  </a:txBody>
                  <a:tcPr>
                    <a:lnL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800" b="0" dirty="0">
                        <a:solidFill>
                          <a:srgbClr val="FFFFFF"/>
                        </a:solidFill>
                        <a:latin typeface="Century Gothic"/>
                        <a:cs typeface="Century Gothic"/>
                      </a:endParaRPr>
                    </a:p>
                  </a:txBody>
                  <a:tcPr>
                    <a:lnL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1199">
                <a:tc>
                  <a:txBody>
                    <a:bodyPr/>
                    <a:lstStyle/>
                    <a:p>
                      <a:pPr algn="ctr"/>
                      <a:r>
                        <a:rPr lang="en-US" sz="3800" b="0" dirty="0" smtClean="0">
                          <a:solidFill>
                            <a:srgbClr val="FFFFFF"/>
                          </a:solidFill>
                          <a:latin typeface="Century Gothic"/>
                          <a:cs typeface="Century Gothic"/>
                        </a:rPr>
                        <a:t>UR</a:t>
                      </a:r>
                      <a:endParaRPr lang="en-US" sz="3800" b="0" dirty="0">
                        <a:solidFill>
                          <a:srgbClr val="FFFFFF"/>
                        </a:solidFill>
                        <a:latin typeface="Century Gothic"/>
                        <a:cs typeface="Century Gothic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3800" b="0" dirty="0">
                        <a:solidFill>
                          <a:srgbClr val="FFFFFF"/>
                        </a:solidFill>
                        <a:latin typeface="Century Gothic"/>
                        <a:cs typeface="Century Gothic"/>
                      </a:endParaRPr>
                    </a:p>
                  </a:txBody>
                  <a:tcPr>
                    <a:lnL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6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800" b="0" dirty="0">
                        <a:solidFill>
                          <a:srgbClr val="FFFFFF"/>
                        </a:solidFill>
                        <a:latin typeface="Century Gothic"/>
                        <a:cs typeface="Century Gothic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800" b="0" dirty="0">
                        <a:solidFill>
                          <a:srgbClr val="FFFFFF"/>
                        </a:solidFill>
                        <a:latin typeface="Century Gothic"/>
                        <a:cs typeface="Century Gothic"/>
                      </a:endParaRPr>
                    </a:p>
                  </a:txBody>
                  <a:tcPr>
                    <a:lnL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3800" b="0" dirty="0">
                        <a:solidFill>
                          <a:srgbClr val="FFFFFF"/>
                        </a:solidFill>
                        <a:latin typeface="Century Gothic"/>
                        <a:cs typeface="Century Gothic"/>
                      </a:endParaRPr>
                    </a:p>
                  </a:txBody>
                  <a:tcPr>
                    <a:lnL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480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800" b="0" dirty="0">
                        <a:solidFill>
                          <a:srgbClr val="FFFFFF"/>
                        </a:solidFill>
                        <a:latin typeface="Century Gothic"/>
                        <a:cs typeface="Century Gothic"/>
                      </a:endParaRPr>
                    </a:p>
                  </a:txBody>
                  <a:tcPr>
                    <a:lnL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800" b="0" dirty="0">
                        <a:solidFill>
                          <a:srgbClr val="FFFFFF"/>
                        </a:solidFill>
                        <a:latin typeface="Century Gothic"/>
                        <a:cs typeface="Century Gothic"/>
                      </a:endParaRPr>
                    </a:p>
                  </a:txBody>
                  <a:tcPr>
                    <a:lnL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3800" b="0" dirty="0">
                        <a:solidFill>
                          <a:srgbClr val="FFFFFF"/>
                        </a:solidFill>
                        <a:latin typeface="Century Gothic"/>
                        <a:cs typeface="Century Gothic"/>
                      </a:endParaRPr>
                    </a:p>
                  </a:txBody>
                  <a:tcPr>
                    <a:lnL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1199">
                <a:tc>
                  <a:txBody>
                    <a:bodyPr/>
                    <a:lstStyle/>
                    <a:p>
                      <a:pPr algn="ctr"/>
                      <a:r>
                        <a:rPr lang="en-US" sz="3800" b="0" dirty="0" smtClean="0">
                          <a:solidFill>
                            <a:srgbClr val="FFFFFF"/>
                          </a:solidFill>
                          <a:latin typeface="Century Gothic"/>
                          <a:cs typeface="Century Gothic"/>
                        </a:rPr>
                        <a:t>RRPC</a:t>
                      </a:r>
                      <a:endParaRPr lang="en-US" sz="3800" b="0" dirty="0">
                        <a:solidFill>
                          <a:srgbClr val="FFFFFF"/>
                        </a:solidFill>
                        <a:latin typeface="Century Gothic"/>
                        <a:cs typeface="Century Gothic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3800" b="0" dirty="0">
                        <a:solidFill>
                          <a:srgbClr val="FFFFFF"/>
                        </a:solidFill>
                        <a:latin typeface="Century Gothic"/>
                        <a:cs typeface="Century Gothic"/>
                      </a:endParaRPr>
                    </a:p>
                  </a:txBody>
                  <a:tcPr>
                    <a:lnL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6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800" b="0" dirty="0">
                        <a:solidFill>
                          <a:srgbClr val="FFFFFF"/>
                        </a:solidFill>
                        <a:latin typeface="Century Gothic"/>
                        <a:cs typeface="Century Gothic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004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800" b="0" dirty="0">
                        <a:solidFill>
                          <a:srgbClr val="FFFFFF"/>
                        </a:solidFill>
                        <a:latin typeface="Century Gothic"/>
                        <a:cs typeface="Century Gothic"/>
                      </a:endParaRPr>
                    </a:p>
                  </a:txBody>
                  <a:tcPr>
                    <a:lnL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3800" b="0" dirty="0">
                        <a:solidFill>
                          <a:srgbClr val="FFFFFF"/>
                        </a:solidFill>
                        <a:latin typeface="Century Gothic"/>
                        <a:cs typeface="Century Gothic"/>
                      </a:endParaRPr>
                    </a:p>
                  </a:txBody>
                  <a:tcPr>
                    <a:lnL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3800" b="0" dirty="0">
                        <a:solidFill>
                          <a:srgbClr val="FFFFFF"/>
                        </a:solidFill>
                        <a:latin typeface="Century Gothic"/>
                        <a:cs typeface="Century Gothic"/>
                      </a:endParaRPr>
                    </a:p>
                  </a:txBody>
                  <a:tcPr>
                    <a:lnL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3800" b="0" dirty="0">
                        <a:solidFill>
                          <a:srgbClr val="FFFFFF"/>
                        </a:solidFill>
                        <a:latin typeface="Century Gothic"/>
                        <a:cs typeface="Century Gothic"/>
                      </a:endParaRPr>
                    </a:p>
                  </a:txBody>
                  <a:tcPr>
                    <a:lnL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3800" b="0" dirty="0">
                        <a:solidFill>
                          <a:srgbClr val="FFFFFF"/>
                        </a:solidFill>
                        <a:latin typeface="Century Gothic"/>
                        <a:cs typeface="Century Gothic"/>
                      </a:endParaRPr>
                    </a:p>
                  </a:txBody>
                  <a:tcPr>
                    <a:lnL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1199">
                <a:tc>
                  <a:txBody>
                    <a:bodyPr/>
                    <a:lstStyle/>
                    <a:p>
                      <a:pPr algn="ctr"/>
                      <a:r>
                        <a:rPr lang="en-US" sz="3800" b="0" dirty="0" smtClean="0">
                          <a:solidFill>
                            <a:srgbClr val="FFFFFF"/>
                          </a:solidFill>
                          <a:latin typeface="Century Gothic"/>
                          <a:cs typeface="Century Gothic"/>
                        </a:rPr>
                        <a:t>RIT</a:t>
                      </a:r>
                      <a:endParaRPr lang="en-US" sz="3800" b="0" dirty="0">
                        <a:solidFill>
                          <a:srgbClr val="FFFFFF"/>
                        </a:solidFill>
                        <a:latin typeface="Century Gothic"/>
                        <a:cs typeface="Century Gothic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3800" b="0" dirty="0">
                        <a:solidFill>
                          <a:srgbClr val="FFFFFF"/>
                        </a:solidFill>
                        <a:latin typeface="Century Gothic"/>
                        <a:cs typeface="Century Gothic"/>
                      </a:endParaRPr>
                    </a:p>
                  </a:txBody>
                  <a:tcPr>
                    <a:lnL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480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800" b="0" dirty="0">
                        <a:solidFill>
                          <a:srgbClr val="FFFFFF"/>
                        </a:solidFill>
                        <a:latin typeface="Century Gothic"/>
                        <a:cs typeface="Century Gothic"/>
                      </a:endParaRPr>
                    </a:p>
                  </a:txBody>
                  <a:tcPr>
                    <a:lnL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3800" b="0" dirty="0">
                        <a:solidFill>
                          <a:srgbClr val="FFFFFF"/>
                        </a:solidFill>
                        <a:latin typeface="Century Gothic"/>
                        <a:cs typeface="Century Gothic"/>
                      </a:endParaRPr>
                    </a:p>
                  </a:txBody>
                  <a:tcPr>
                    <a:lnL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3800" b="0" dirty="0">
                        <a:solidFill>
                          <a:srgbClr val="FFFFFF"/>
                        </a:solidFill>
                        <a:latin typeface="Century Gothic"/>
                        <a:cs typeface="Century Gothic"/>
                      </a:endParaRPr>
                    </a:p>
                  </a:txBody>
                  <a:tcPr>
                    <a:lnL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800" b="0" dirty="0">
                        <a:solidFill>
                          <a:srgbClr val="FFFFFF"/>
                        </a:solidFill>
                        <a:latin typeface="Century Gothic"/>
                        <a:cs typeface="Century Gothic"/>
                      </a:endParaRPr>
                    </a:p>
                  </a:txBody>
                  <a:tcPr>
                    <a:lnL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3800" b="0" dirty="0">
                        <a:solidFill>
                          <a:srgbClr val="FFFFFF"/>
                        </a:solidFill>
                        <a:latin typeface="Century Gothic"/>
                        <a:cs typeface="Century Gothic"/>
                      </a:endParaRPr>
                    </a:p>
                  </a:txBody>
                  <a:tcPr>
                    <a:lnL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1199">
                <a:tc>
                  <a:txBody>
                    <a:bodyPr/>
                    <a:lstStyle/>
                    <a:p>
                      <a:pPr algn="ctr"/>
                      <a:r>
                        <a:rPr lang="en-US" sz="3800" b="0" dirty="0" smtClean="0">
                          <a:solidFill>
                            <a:srgbClr val="FFFFFF"/>
                          </a:solidFill>
                          <a:latin typeface="Century Gothic"/>
                          <a:cs typeface="Century Gothic"/>
                        </a:rPr>
                        <a:t>HTR</a:t>
                      </a:r>
                      <a:endParaRPr lang="en-US" sz="3800" b="0" dirty="0">
                        <a:solidFill>
                          <a:srgbClr val="FFFFFF"/>
                        </a:solidFill>
                        <a:latin typeface="Century Gothic"/>
                        <a:cs typeface="Century Gothic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3800" b="0" dirty="0">
                        <a:solidFill>
                          <a:srgbClr val="FFFFFF"/>
                        </a:solidFill>
                        <a:latin typeface="Century Gothic"/>
                        <a:cs typeface="Century Gothic"/>
                      </a:endParaRPr>
                    </a:p>
                  </a:txBody>
                  <a:tcPr>
                    <a:lnL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800" b="0" dirty="0">
                        <a:solidFill>
                          <a:srgbClr val="FFFFFF"/>
                        </a:solidFill>
                        <a:latin typeface="Century Gothic"/>
                        <a:cs typeface="Century Gothic"/>
                      </a:endParaRPr>
                    </a:p>
                  </a:txBody>
                  <a:tcPr>
                    <a:lnL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6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800" b="0" dirty="0">
                        <a:solidFill>
                          <a:srgbClr val="FFFFFF"/>
                        </a:solidFill>
                        <a:latin typeface="Century Gothic"/>
                        <a:cs typeface="Century Gothic"/>
                      </a:endParaRPr>
                    </a:p>
                  </a:txBody>
                  <a:tcPr>
                    <a:lnL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3800" b="0" dirty="0">
                        <a:solidFill>
                          <a:srgbClr val="FFFFFF"/>
                        </a:solidFill>
                        <a:latin typeface="Century Gothic"/>
                        <a:cs typeface="Century Gothic"/>
                      </a:endParaRPr>
                    </a:p>
                  </a:txBody>
                  <a:tcPr>
                    <a:lnL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3800" b="0" dirty="0">
                        <a:solidFill>
                          <a:srgbClr val="FFFFFF"/>
                        </a:solidFill>
                        <a:latin typeface="Century Gothic"/>
                        <a:cs typeface="Century Gothic"/>
                      </a:endParaRPr>
                    </a:p>
                  </a:txBody>
                  <a:tcPr>
                    <a:lnL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6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800" b="0" dirty="0">
                        <a:solidFill>
                          <a:srgbClr val="FFFFFF"/>
                        </a:solidFill>
                        <a:latin typeface="Century Gothic"/>
                        <a:cs typeface="Century Gothic"/>
                      </a:endParaRPr>
                    </a:p>
                  </a:txBody>
                  <a:tcPr>
                    <a:lnL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41199">
                <a:tc>
                  <a:txBody>
                    <a:bodyPr/>
                    <a:lstStyle/>
                    <a:p>
                      <a:pPr algn="ctr"/>
                      <a:r>
                        <a:rPr lang="en-US" sz="3800" b="0" dirty="0" smtClean="0">
                          <a:solidFill>
                            <a:srgbClr val="FFFFFF"/>
                          </a:solidFill>
                          <a:latin typeface="Century Gothic"/>
                          <a:cs typeface="Century Gothic"/>
                        </a:rPr>
                        <a:t>MCC</a:t>
                      </a:r>
                      <a:endParaRPr lang="en-US" sz="3800" b="0" dirty="0">
                        <a:solidFill>
                          <a:srgbClr val="FFFFFF"/>
                        </a:solidFill>
                        <a:latin typeface="Century Gothic"/>
                        <a:cs typeface="Century Gothic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3800" b="0" dirty="0">
                        <a:solidFill>
                          <a:srgbClr val="FFFFFF"/>
                        </a:solidFill>
                        <a:latin typeface="Century Gothic"/>
                        <a:cs typeface="Century Gothic"/>
                      </a:endParaRPr>
                    </a:p>
                  </a:txBody>
                  <a:tcPr>
                    <a:lnL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800" b="0" dirty="0">
                        <a:solidFill>
                          <a:srgbClr val="FFFFFF"/>
                        </a:solidFill>
                        <a:latin typeface="Century Gothic"/>
                        <a:cs typeface="Century Gothic"/>
                      </a:endParaRPr>
                    </a:p>
                  </a:txBody>
                  <a:tcPr>
                    <a:lnL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3800" b="0" dirty="0">
                        <a:solidFill>
                          <a:srgbClr val="FFFFFF"/>
                        </a:solidFill>
                        <a:latin typeface="Century Gothic"/>
                        <a:cs typeface="Century Gothic"/>
                      </a:endParaRPr>
                    </a:p>
                  </a:txBody>
                  <a:tcPr>
                    <a:lnL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3800" b="0" dirty="0">
                        <a:solidFill>
                          <a:srgbClr val="FFFFFF"/>
                        </a:solidFill>
                        <a:latin typeface="Century Gothic"/>
                        <a:cs typeface="Century Gothic"/>
                      </a:endParaRPr>
                    </a:p>
                  </a:txBody>
                  <a:tcPr>
                    <a:lnL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800" b="0" dirty="0">
                        <a:solidFill>
                          <a:srgbClr val="FFFFFF"/>
                        </a:solidFill>
                        <a:latin typeface="Century Gothic"/>
                        <a:cs typeface="Century Gothic"/>
                      </a:endParaRPr>
                    </a:p>
                  </a:txBody>
                  <a:tcPr>
                    <a:lnL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3800" b="0" dirty="0">
                        <a:solidFill>
                          <a:srgbClr val="FFFFFF"/>
                        </a:solidFill>
                        <a:latin typeface="Century Gothic"/>
                        <a:cs typeface="Century Gothic"/>
                      </a:endParaRPr>
                    </a:p>
                  </a:txBody>
                  <a:tcPr>
                    <a:lnL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302">
                <a:tc>
                  <a:txBody>
                    <a:bodyPr/>
                    <a:lstStyle/>
                    <a:p>
                      <a:pPr algn="ctr"/>
                      <a:endParaRPr lang="en-US" sz="1500" b="0" dirty="0">
                        <a:solidFill>
                          <a:srgbClr val="C1C28E"/>
                        </a:solidFill>
                        <a:latin typeface="Century Gothic"/>
                        <a:cs typeface="Century Gothic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1500" b="0" dirty="0">
                        <a:solidFill>
                          <a:srgbClr val="C1C28E"/>
                        </a:solidFill>
                        <a:latin typeface="Century Gothic"/>
                        <a:cs typeface="Century Gothic"/>
                      </a:endParaRPr>
                    </a:p>
                  </a:txBody>
                  <a:tcPr>
                    <a:lnL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500" b="0" dirty="0">
                        <a:solidFill>
                          <a:srgbClr val="C1C28E"/>
                        </a:solidFill>
                        <a:latin typeface="Century Gothic"/>
                        <a:cs typeface="Century Gothic"/>
                      </a:endParaRPr>
                    </a:p>
                  </a:txBody>
                  <a:tcPr>
                    <a:lnL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500" b="0" dirty="0">
                        <a:solidFill>
                          <a:srgbClr val="C1C28E"/>
                        </a:solidFill>
                        <a:latin typeface="Century Gothic"/>
                        <a:cs typeface="Century Gothic"/>
                      </a:endParaRPr>
                    </a:p>
                  </a:txBody>
                  <a:tcPr>
                    <a:lnL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500" b="0" dirty="0">
                        <a:solidFill>
                          <a:srgbClr val="C1C28E"/>
                        </a:solidFill>
                        <a:latin typeface="Century Gothic"/>
                        <a:cs typeface="Century Gothic"/>
                      </a:endParaRPr>
                    </a:p>
                  </a:txBody>
                  <a:tcPr>
                    <a:lnL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500" b="0" dirty="0">
                        <a:solidFill>
                          <a:srgbClr val="C1C28E"/>
                        </a:solidFill>
                        <a:latin typeface="Century Gothic"/>
                        <a:cs typeface="Century Gothic"/>
                      </a:endParaRPr>
                    </a:p>
                  </a:txBody>
                  <a:tcPr>
                    <a:lnL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500" b="0" dirty="0">
                        <a:latin typeface="Century Gothic"/>
                        <a:cs typeface="Century Gothic"/>
                      </a:endParaRPr>
                    </a:p>
                  </a:txBody>
                  <a:tcPr>
                    <a:lnL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537107"/>
              </p:ext>
            </p:extLst>
          </p:nvPr>
        </p:nvGraphicFramePr>
        <p:xfrm>
          <a:off x="14105723" y="27848794"/>
          <a:ext cx="2807208" cy="1219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87493"/>
                <a:gridCol w="2419715"/>
              </a:tblGrid>
              <a:tr h="140178"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rgbClr val="C1C28E"/>
                        </a:solidFill>
                        <a:latin typeface="Century Gothic"/>
                        <a:cs typeface="Century Gothic"/>
                      </a:endParaRPr>
                    </a:p>
                  </a:txBody>
                  <a:tcPr>
                    <a:lnL w="1905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004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 dirty="0" smtClean="0">
                          <a:solidFill>
                            <a:srgbClr val="FFFFFF"/>
                          </a:solidFill>
                          <a:latin typeface="Century Gothic"/>
                          <a:cs typeface="Century Gothic"/>
                        </a:rPr>
                        <a:t>Cluster Development</a:t>
                      </a:r>
                      <a:endParaRPr lang="en-US" sz="1400" b="0" dirty="0">
                        <a:solidFill>
                          <a:srgbClr val="FFFFFF"/>
                        </a:solidFill>
                        <a:latin typeface="Century Gothic"/>
                        <a:cs typeface="Century Gothic"/>
                      </a:endParaRPr>
                    </a:p>
                  </a:txBody>
                  <a:tcPr>
                    <a:lnL w="1905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178"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rgbClr val="C1C28E"/>
                        </a:solidFill>
                        <a:latin typeface="Century Gothic"/>
                        <a:cs typeface="Century Gothic"/>
                      </a:endParaRPr>
                    </a:p>
                  </a:txBody>
                  <a:tcPr>
                    <a:lnL w="1905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6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 dirty="0" smtClean="0">
                          <a:solidFill>
                            <a:srgbClr val="FFFFFF"/>
                          </a:solidFill>
                          <a:latin typeface="Century Gothic"/>
                          <a:cs typeface="Century Gothic"/>
                        </a:rPr>
                        <a:t>Business Development</a:t>
                      </a:r>
                      <a:endParaRPr lang="en-US" sz="1400" b="0" dirty="0">
                        <a:solidFill>
                          <a:srgbClr val="FFFFFF"/>
                        </a:solidFill>
                        <a:latin typeface="Century Gothic"/>
                        <a:cs typeface="Century Gothic"/>
                      </a:endParaRPr>
                    </a:p>
                  </a:txBody>
                  <a:tcPr>
                    <a:lnL w="1905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178"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rgbClr val="C1C28E"/>
                        </a:solidFill>
                        <a:latin typeface="Century Gothic"/>
                        <a:cs typeface="Century Gothic"/>
                      </a:endParaRPr>
                    </a:p>
                  </a:txBody>
                  <a:tcPr>
                    <a:lnL w="1905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 dirty="0" smtClean="0">
                          <a:solidFill>
                            <a:srgbClr val="FFFFFF"/>
                          </a:solidFill>
                          <a:latin typeface="Century Gothic"/>
                          <a:cs typeface="Century Gothic"/>
                        </a:rPr>
                        <a:t>Technology Development</a:t>
                      </a:r>
                      <a:endParaRPr lang="en-US" sz="1400" b="0" dirty="0">
                        <a:solidFill>
                          <a:srgbClr val="FFFFFF"/>
                        </a:solidFill>
                        <a:latin typeface="Century Gothic"/>
                        <a:cs typeface="Century Gothic"/>
                      </a:endParaRPr>
                    </a:p>
                  </a:txBody>
                  <a:tcPr>
                    <a:lnL w="1905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957"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rgbClr val="C1C28E"/>
                        </a:solidFill>
                        <a:latin typeface="Century Gothic"/>
                        <a:cs typeface="Century Gothic"/>
                      </a:endParaRPr>
                    </a:p>
                  </a:txBody>
                  <a:tcPr>
                    <a:lnL w="1905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 dirty="0" smtClean="0">
                          <a:solidFill>
                            <a:srgbClr val="FFFFFF"/>
                          </a:solidFill>
                          <a:latin typeface="Century Gothic"/>
                          <a:cs typeface="Century Gothic"/>
                        </a:rPr>
                        <a:t>Workforce Development</a:t>
                      </a:r>
                      <a:endParaRPr lang="en-US" sz="1400" b="0" dirty="0">
                        <a:solidFill>
                          <a:srgbClr val="FFFFFF"/>
                        </a:solidFill>
                        <a:latin typeface="Century Gothic"/>
                        <a:cs typeface="Century Gothic"/>
                      </a:endParaRPr>
                    </a:p>
                  </a:txBody>
                  <a:tcPr>
                    <a:lnL w="1905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4606897"/>
              </p:ext>
            </p:extLst>
          </p:nvPr>
        </p:nvGraphicFramePr>
        <p:xfrm>
          <a:off x="14102077" y="29367139"/>
          <a:ext cx="2810854" cy="21640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48476"/>
                <a:gridCol w="2162378"/>
              </a:tblGrid>
              <a:tr h="174198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rgbClr val="FFFFFF"/>
                          </a:solidFill>
                          <a:latin typeface="Century Gothic"/>
                          <a:cs typeface="Century Gothic"/>
                        </a:rPr>
                        <a:t>UR</a:t>
                      </a:r>
                      <a:endParaRPr lang="en-US" sz="1400" b="0" dirty="0">
                        <a:solidFill>
                          <a:srgbClr val="FFFFFF"/>
                        </a:solidFill>
                        <a:latin typeface="Century Gothic"/>
                        <a:cs typeface="Century Gothic"/>
                      </a:endParaRPr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 smtClean="0">
                          <a:solidFill>
                            <a:srgbClr val="FFFFFF"/>
                          </a:solidFill>
                          <a:latin typeface="Century Gothic"/>
                          <a:cs typeface="Century Gothic"/>
                        </a:rPr>
                        <a:t>University of Rochester</a:t>
                      </a:r>
                      <a:endParaRPr lang="en-US" sz="1400" b="0" dirty="0">
                        <a:solidFill>
                          <a:srgbClr val="FFFFFF"/>
                        </a:solidFill>
                        <a:latin typeface="Century Gothic"/>
                        <a:cs typeface="Century Gothic"/>
                      </a:endParaRPr>
                    </a:p>
                  </a:txBody>
                  <a:tcPr>
                    <a:lnL w="1905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136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rgbClr val="FFFFFF"/>
                          </a:solidFill>
                          <a:latin typeface="Century Gothic"/>
                          <a:cs typeface="Century Gothic"/>
                        </a:rPr>
                        <a:t>RRPC</a:t>
                      </a:r>
                      <a:endParaRPr lang="en-US" sz="1400" b="0" dirty="0">
                        <a:solidFill>
                          <a:srgbClr val="FFFFFF"/>
                        </a:solidFill>
                        <a:latin typeface="Century Gothic"/>
                        <a:cs typeface="Century Gothic"/>
                      </a:endParaRPr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 smtClean="0">
                          <a:solidFill>
                            <a:srgbClr val="FFFFFF"/>
                          </a:solidFill>
                          <a:latin typeface="Century Gothic"/>
                          <a:cs typeface="Century Gothic"/>
                        </a:rPr>
                        <a:t>Rochester Regional Photonics</a:t>
                      </a:r>
                      <a:r>
                        <a:rPr lang="en-US" sz="1400" b="0" baseline="0" dirty="0" smtClean="0">
                          <a:solidFill>
                            <a:srgbClr val="FFFFFF"/>
                          </a:solidFill>
                          <a:latin typeface="Century Gothic"/>
                          <a:cs typeface="Century Gothic"/>
                        </a:rPr>
                        <a:t> Cluster</a:t>
                      </a:r>
                      <a:endParaRPr lang="en-US" sz="1400" b="0" dirty="0">
                        <a:solidFill>
                          <a:srgbClr val="FFFFFF"/>
                        </a:solidFill>
                        <a:latin typeface="Century Gothic"/>
                        <a:cs typeface="Century Gothic"/>
                      </a:endParaRPr>
                    </a:p>
                  </a:txBody>
                  <a:tcPr>
                    <a:lnL w="1905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136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rgbClr val="FFFFFF"/>
                          </a:solidFill>
                          <a:latin typeface="Century Gothic"/>
                          <a:cs typeface="Century Gothic"/>
                        </a:rPr>
                        <a:t>RIT</a:t>
                      </a:r>
                      <a:endParaRPr lang="en-US" sz="1400" b="0" dirty="0">
                        <a:solidFill>
                          <a:srgbClr val="FFFFFF"/>
                        </a:solidFill>
                        <a:latin typeface="Century Gothic"/>
                        <a:cs typeface="Century Gothic"/>
                      </a:endParaRPr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 smtClean="0">
                          <a:solidFill>
                            <a:srgbClr val="FFFFFF"/>
                          </a:solidFill>
                          <a:latin typeface="Century Gothic"/>
                          <a:cs typeface="Century Gothic"/>
                        </a:rPr>
                        <a:t>Rochester Institute of Technology</a:t>
                      </a:r>
                      <a:endParaRPr lang="en-US" sz="1400" b="0" dirty="0">
                        <a:solidFill>
                          <a:srgbClr val="FFFFFF"/>
                        </a:solidFill>
                        <a:latin typeface="Century Gothic"/>
                        <a:cs typeface="Century Gothic"/>
                      </a:endParaRPr>
                    </a:p>
                  </a:txBody>
                  <a:tcPr>
                    <a:lnL w="1905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198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rgbClr val="FFFFFF"/>
                          </a:solidFill>
                          <a:latin typeface="Century Gothic"/>
                          <a:cs typeface="Century Gothic"/>
                        </a:rPr>
                        <a:t>HTR</a:t>
                      </a:r>
                      <a:endParaRPr lang="en-US" sz="1400" b="0" dirty="0">
                        <a:solidFill>
                          <a:srgbClr val="FFFFFF"/>
                        </a:solidFill>
                        <a:latin typeface="Century Gothic"/>
                        <a:cs typeface="Century Gothic"/>
                      </a:endParaRPr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 smtClean="0">
                          <a:solidFill>
                            <a:srgbClr val="FFFFFF"/>
                          </a:solidFill>
                          <a:latin typeface="Century Gothic"/>
                          <a:cs typeface="Century Gothic"/>
                        </a:rPr>
                        <a:t>High</a:t>
                      </a:r>
                      <a:r>
                        <a:rPr lang="en-US" sz="1400" b="0" baseline="0" dirty="0" smtClean="0">
                          <a:solidFill>
                            <a:srgbClr val="FFFFFF"/>
                          </a:solidFill>
                          <a:latin typeface="Century Gothic"/>
                          <a:cs typeface="Century Gothic"/>
                        </a:rPr>
                        <a:t> Tech Rochester</a:t>
                      </a:r>
                      <a:endParaRPr lang="en-US" sz="1400" b="0" dirty="0">
                        <a:solidFill>
                          <a:srgbClr val="FFFFFF"/>
                        </a:solidFill>
                        <a:latin typeface="Century Gothic"/>
                        <a:cs typeface="Century Gothic"/>
                      </a:endParaRPr>
                    </a:p>
                  </a:txBody>
                  <a:tcPr>
                    <a:lnL w="1905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136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rgbClr val="FFFFFF"/>
                          </a:solidFill>
                          <a:latin typeface="Century Gothic"/>
                          <a:cs typeface="Century Gothic"/>
                        </a:rPr>
                        <a:t>MCC</a:t>
                      </a:r>
                      <a:endParaRPr lang="en-US" sz="1400" b="0" dirty="0">
                        <a:solidFill>
                          <a:srgbClr val="FFFFFF"/>
                        </a:solidFill>
                        <a:latin typeface="Century Gothic"/>
                        <a:cs typeface="Century Gothic"/>
                      </a:endParaRPr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 smtClean="0">
                          <a:solidFill>
                            <a:srgbClr val="FFFFFF"/>
                          </a:solidFill>
                          <a:latin typeface="Century Gothic"/>
                          <a:cs typeface="Century Gothic"/>
                        </a:rPr>
                        <a:t>Monroe Community College</a:t>
                      </a:r>
                      <a:endParaRPr lang="en-US" sz="1400" b="0" dirty="0">
                        <a:solidFill>
                          <a:srgbClr val="FFFFFF"/>
                        </a:solidFill>
                        <a:latin typeface="Century Gothic"/>
                        <a:cs typeface="Century Gothic"/>
                      </a:endParaRPr>
                    </a:p>
                  </a:txBody>
                  <a:tcPr>
                    <a:lnL w="1905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70" name="Group 69"/>
          <p:cNvGrpSpPr/>
          <p:nvPr/>
        </p:nvGrpSpPr>
        <p:grpSpPr>
          <a:xfrm>
            <a:off x="23741372" y="23899852"/>
            <a:ext cx="16090686" cy="4575014"/>
            <a:chOff x="26946819" y="21500450"/>
            <a:chExt cx="16090686" cy="4575014"/>
          </a:xfrm>
        </p:grpSpPr>
        <p:sp>
          <p:nvSpPr>
            <p:cNvPr id="17" name="TextBox 16"/>
            <p:cNvSpPr txBox="1"/>
            <p:nvPr/>
          </p:nvSpPr>
          <p:spPr>
            <a:xfrm>
              <a:off x="26951357" y="22474478"/>
              <a:ext cx="16086148" cy="3600986"/>
            </a:xfrm>
            <a:prstGeom prst="rect">
              <a:avLst/>
            </a:prstGeom>
            <a:noFill/>
          </p:spPr>
          <p:txBody>
            <a:bodyPr wrap="square" lIns="0" tIns="0" rIns="0" bIns="0" numCol="2" rtlCol="0">
              <a:spAutoFit/>
            </a:bodyPr>
            <a:lstStyle/>
            <a:p>
              <a:pPr marL="571500" indent="-571500">
                <a:buFont typeface="Arial"/>
                <a:buChar char="•"/>
              </a:pPr>
              <a:r>
                <a:rPr lang="en-US" sz="3800" dirty="0" smtClean="0">
                  <a:solidFill>
                    <a:srgbClr val="FFFFFF"/>
                  </a:solidFill>
                  <a:latin typeface="Century Gothic"/>
                  <a:cs typeface="Century Gothic"/>
                </a:rPr>
                <a:t>New initiatives followed from this effort</a:t>
              </a:r>
            </a:p>
            <a:p>
              <a:pPr marL="1124712" lvl="1" indent="-571500">
                <a:buSzPct val="60000"/>
                <a:buFont typeface="Courier New"/>
                <a:buChar char="o"/>
              </a:pPr>
              <a:r>
                <a:rPr lang="en-US" sz="3800" dirty="0" smtClean="0">
                  <a:solidFill>
                    <a:srgbClr val="FFFFFF"/>
                  </a:solidFill>
                  <a:latin typeface="Century Gothic"/>
                  <a:cs typeface="Century Gothic"/>
                </a:rPr>
                <a:t>Federal Programs</a:t>
              </a:r>
            </a:p>
            <a:p>
              <a:pPr marL="1673352" lvl="2" indent="-571500">
                <a:buSzPct val="100000"/>
                <a:buFont typeface="Wingdings" charset="2"/>
                <a:buChar char="ü"/>
              </a:pPr>
              <a:r>
                <a:rPr lang="en-US" sz="3800" dirty="0" smtClean="0">
                  <a:solidFill>
                    <a:srgbClr val="FFFFFF"/>
                  </a:solidFill>
                  <a:latin typeface="Century Gothic"/>
                  <a:cs typeface="Century Gothic"/>
                </a:rPr>
                <a:t>AMTech</a:t>
              </a:r>
              <a:endParaRPr lang="en-US" sz="3800" dirty="0">
                <a:solidFill>
                  <a:srgbClr val="FFFFFF"/>
                </a:solidFill>
                <a:latin typeface="Century Gothic"/>
                <a:cs typeface="Century Gothic"/>
              </a:endParaRPr>
            </a:p>
            <a:p>
              <a:pPr marL="1673352" lvl="2" indent="-571500">
                <a:buSzPct val="100000"/>
                <a:buFont typeface="Wingdings" charset="2"/>
                <a:buChar char="ü"/>
              </a:pPr>
              <a:r>
                <a:rPr lang="en-US" sz="3800" cap="all" dirty="0" smtClean="0">
                  <a:solidFill>
                    <a:schemeClr val="bg1"/>
                  </a:solidFill>
                  <a:latin typeface="Century Gothic"/>
                  <a:cs typeface="Century Gothic"/>
                </a:rPr>
                <a:t>IMCP</a:t>
              </a:r>
              <a:endParaRPr lang="en-US" sz="3800" cap="all" dirty="0" smtClean="0">
                <a:solidFill>
                  <a:srgbClr val="66FFFF"/>
                </a:solidFill>
                <a:latin typeface="Century Gothic"/>
                <a:cs typeface="Century Gothic"/>
              </a:endParaRPr>
            </a:p>
            <a:p>
              <a:pPr marL="1673352" lvl="2" indent="-571500">
                <a:buSzPct val="100000"/>
                <a:buFont typeface="Lucida Grande"/>
                <a:buChar char="-"/>
              </a:pPr>
              <a:r>
                <a:rPr lang="en-US" sz="3800" cap="all" dirty="0" smtClean="0">
                  <a:solidFill>
                    <a:srgbClr val="FFFFFF"/>
                  </a:solidFill>
                  <a:latin typeface="Century Gothic"/>
                  <a:cs typeface="Century Gothic"/>
                </a:rPr>
                <a:t>NNMI (</a:t>
              </a:r>
              <a:r>
                <a:rPr lang="en-US" sz="3800" dirty="0" smtClean="0">
                  <a:solidFill>
                    <a:srgbClr val="FFFFFF"/>
                  </a:solidFill>
                  <a:latin typeface="Century Gothic"/>
                  <a:cs typeface="Century Gothic"/>
                </a:rPr>
                <a:t>in progress</a:t>
              </a:r>
              <a:r>
                <a:rPr lang="en-US" sz="3800" cap="all" dirty="0" smtClean="0">
                  <a:solidFill>
                    <a:srgbClr val="FFFFFF"/>
                  </a:solidFill>
                  <a:latin typeface="Century Gothic"/>
                  <a:cs typeface="Century Gothic"/>
                </a:rPr>
                <a:t>)</a:t>
              </a:r>
              <a:endParaRPr lang="en-US" sz="3800" cap="all" dirty="0" smtClean="0">
                <a:solidFill>
                  <a:schemeClr val="bg1">
                    <a:alpha val="0"/>
                  </a:schemeClr>
                </a:solidFill>
                <a:latin typeface="Century Gothic"/>
                <a:cs typeface="Century Gothic"/>
              </a:endParaRPr>
            </a:p>
            <a:p>
              <a:pPr marL="1124712" lvl="2" indent="-571500">
                <a:buSzPct val="60000"/>
                <a:buFont typeface="Courier New"/>
                <a:buChar char="o"/>
              </a:pPr>
              <a:r>
                <a:rPr lang="en-US" sz="3800" smtClean="0">
                  <a:solidFill>
                    <a:srgbClr val="FFFFFF"/>
                  </a:solidFill>
                  <a:latin typeface="Century Gothic"/>
                  <a:cs typeface="Century Gothic"/>
                </a:rPr>
                <a:t>RRPC </a:t>
              </a:r>
              <a:r>
                <a:rPr lang="en-US" sz="3800" dirty="0" smtClean="0">
                  <a:solidFill>
                    <a:srgbClr val="FFFFFF"/>
                  </a:solidFill>
                  <a:latin typeface="Century Gothic"/>
                  <a:cs typeface="Century Gothic"/>
                </a:rPr>
                <a:t>self-supported with membership increase</a:t>
              </a:r>
            </a:p>
            <a:p>
              <a:pPr marL="1124712" lvl="2" indent="-571500">
                <a:buSzPct val="60000"/>
                <a:buFont typeface="Courier New"/>
                <a:buChar char="o"/>
              </a:pPr>
              <a:r>
                <a:rPr lang="en-US" sz="3800" dirty="0" smtClean="0">
                  <a:solidFill>
                    <a:srgbClr val="FFFFFF"/>
                  </a:solidFill>
                  <a:latin typeface="Century Gothic"/>
                  <a:cs typeface="Century Gothic"/>
                </a:rPr>
                <a:t>Continuation of optics education courses through workforce training boards</a:t>
              </a:r>
              <a:endParaRPr lang="en-US" sz="3800" cap="all" dirty="0" smtClean="0">
                <a:solidFill>
                  <a:srgbClr val="66FFFF">
                    <a:alpha val="30000"/>
                  </a:srgbClr>
                </a:solidFill>
                <a:latin typeface="Century Gothic"/>
                <a:cs typeface="Century Gothic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6946819" y="21500450"/>
              <a:ext cx="16086148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000" dirty="0" smtClean="0">
                  <a:solidFill>
                    <a:srgbClr val="FFFFFF"/>
                  </a:solidFill>
                  <a:latin typeface="Century Gothic"/>
                  <a:cs typeface="Century Gothic"/>
                </a:rPr>
                <a:t>Continuity Plan</a:t>
              </a:r>
              <a:endParaRPr lang="en-US" sz="5000" dirty="0">
                <a:solidFill>
                  <a:srgbClr val="FFFFFF"/>
                </a:solidFill>
                <a:latin typeface="Century Gothic"/>
                <a:cs typeface="Century Gothic"/>
              </a:endParaRPr>
            </a:p>
          </p:txBody>
        </p:sp>
      </p:grpSp>
      <p:sp>
        <p:nvSpPr>
          <p:cNvPr id="3" name="Round Same Side Corner Rectangle 2"/>
          <p:cNvSpPr/>
          <p:nvPr/>
        </p:nvSpPr>
        <p:spPr>
          <a:xfrm rot="16200000">
            <a:off x="33509220" y="22463926"/>
            <a:ext cx="3351688" cy="17412279"/>
          </a:xfrm>
          <a:prstGeom prst="round2SameRect">
            <a:avLst/>
          </a:prstGeom>
          <a:solidFill>
            <a:schemeClr val="accent5">
              <a:lumMod val="75000"/>
              <a:alpha val="85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30257033" y="29601589"/>
            <a:ext cx="13917171" cy="3046988"/>
          </a:xfrm>
          <a:prstGeom prst="rect">
            <a:avLst/>
          </a:prstGeom>
          <a:noFill/>
        </p:spPr>
        <p:txBody>
          <a:bodyPr wrap="square" numCol="2" spcCol="274320" rtlCol="0">
            <a:spAutoFit/>
          </a:bodyPr>
          <a:lstStyle/>
          <a:p>
            <a:pPr marL="457200" indent="-457200"/>
            <a:r>
              <a:rPr lang="en-US" sz="3200" dirty="0" smtClean="0">
                <a:solidFill>
                  <a:schemeClr val="bg1"/>
                </a:solidFill>
                <a:latin typeface="Century Gothic"/>
                <a:cs typeface="Century Gothic"/>
              </a:rPr>
              <a:t>EDA/ETA</a:t>
            </a:r>
            <a:r>
              <a:rPr lang="en-US" sz="3200" b="1" dirty="0" smtClean="0">
                <a:solidFill>
                  <a:schemeClr val="bg1"/>
                </a:solidFill>
                <a:latin typeface="Century Gothic"/>
                <a:cs typeface="Century Gothic"/>
              </a:rPr>
              <a:t>, Dr. Paul </a:t>
            </a:r>
            <a:r>
              <a:rPr lang="en-US" sz="3200" b="1" dirty="0" err="1" smtClean="0">
                <a:solidFill>
                  <a:schemeClr val="bg1"/>
                </a:solidFill>
                <a:latin typeface="Century Gothic"/>
                <a:cs typeface="Century Gothic"/>
              </a:rPr>
              <a:t>Ballentine</a:t>
            </a:r>
            <a:r>
              <a:rPr lang="en-US" sz="3200" dirty="0" smtClean="0">
                <a:solidFill>
                  <a:schemeClr val="bg1"/>
                </a:solidFill>
                <a:latin typeface="Century Gothic"/>
                <a:cs typeface="Century Gothic"/>
              </a:rPr>
              <a:t>,</a:t>
            </a:r>
            <a:r>
              <a:rPr lang="en-US" sz="3200" b="1" dirty="0" smtClean="0">
                <a:solidFill>
                  <a:schemeClr val="bg1"/>
                </a:solidFill>
                <a:latin typeface="Century Gothic"/>
                <a:cs typeface="Century Gothic"/>
              </a:rPr>
              <a:t> </a:t>
            </a:r>
            <a:r>
              <a:rPr lang="en-US" sz="3200" dirty="0" smtClean="0">
                <a:solidFill>
                  <a:schemeClr val="bg1"/>
                </a:solidFill>
                <a:latin typeface="Century Gothic"/>
                <a:cs typeface="Century Gothic"/>
              </a:rPr>
              <a:t>University of Rochester</a:t>
            </a:r>
          </a:p>
          <a:p>
            <a:pPr marL="457200"/>
            <a:r>
              <a:rPr lang="en-US" sz="3200" b="1" dirty="0" smtClean="0">
                <a:solidFill>
                  <a:schemeClr val="bg1"/>
                </a:solidFill>
                <a:latin typeface="Century Gothic"/>
                <a:cs typeface="Century Gothic"/>
              </a:rPr>
              <a:t>paul.ballentine@rochester.edu</a:t>
            </a:r>
          </a:p>
          <a:p>
            <a:pPr marL="457200" indent="-457200"/>
            <a:r>
              <a:rPr lang="en-US" sz="3200" dirty="0" smtClean="0">
                <a:solidFill>
                  <a:schemeClr val="bg1"/>
                </a:solidFill>
                <a:latin typeface="Century Gothic"/>
                <a:cs typeface="Century Gothic"/>
              </a:rPr>
              <a:t>NIST MEP, </a:t>
            </a:r>
            <a:r>
              <a:rPr lang="en-US" sz="3200" b="1" dirty="0" smtClean="0">
                <a:solidFill>
                  <a:schemeClr val="bg1"/>
                </a:solidFill>
                <a:latin typeface="Century Gothic"/>
                <a:cs typeface="Century Gothic"/>
              </a:rPr>
              <a:t>Mark Schrader</a:t>
            </a:r>
            <a:r>
              <a:rPr lang="en-US" sz="3200" dirty="0" smtClean="0">
                <a:solidFill>
                  <a:schemeClr val="bg1"/>
                </a:solidFill>
                <a:latin typeface="Century Gothic"/>
                <a:cs typeface="Century Gothic"/>
              </a:rPr>
              <a:t>, High Tech Rochester</a:t>
            </a:r>
          </a:p>
          <a:p>
            <a:pPr marL="457200"/>
            <a:r>
              <a:rPr lang="en-US" sz="3200" b="1" dirty="0" err="1" smtClean="0">
                <a:solidFill>
                  <a:schemeClr val="bg1"/>
                </a:solidFill>
                <a:latin typeface="Century Gothic"/>
                <a:cs typeface="Century Gothic"/>
              </a:rPr>
              <a:t>mark.schrader@htr.org</a:t>
            </a:r>
            <a:endParaRPr lang="en-US" sz="3200" b="1" dirty="0" smtClean="0">
              <a:solidFill>
                <a:schemeClr val="bg1"/>
              </a:solidFill>
              <a:latin typeface="Century Gothic"/>
              <a:cs typeface="Century Gothic"/>
            </a:endParaRPr>
          </a:p>
          <a:p>
            <a:pPr marL="457200" indent="-457200"/>
            <a:r>
              <a:rPr lang="en-US" sz="3200" dirty="0" smtClean="0">
                <a:solidFill>
                  <a:schemeClr val="bg1"/>
                </a:solidFill>
                <a:latin typeface="Century Gothic"/>
                <a:cs typeface="Century Gothic"/>
              </a:rPr>
              <a:t>DOE,</a:t>
            </a:r>
            <a:r>
              <a:rPr lang="en-US" sz="3200" b="1" dirty="0" smtClean="0">
                <a:solidFill>
                  <a:schemeClr val="bg1"/>
                </a:solidFill>
                <a:latin typeface="Century Gothic"/>
                <a:cs typeface="Century Gothic"/>
              </a:rPr>
              <a:t> Prof. </a:t>
            </a:r>
            <a:r>
              <a:rPr lang="en-US" sz="3200" b="1" dirty="0" err="1" smtClean="0">
                <a:solidFill>
                  <a:schemeClr val="bg1"/>
                </a:solidFill>
                <a:latin typeface="Century Gothic"/>
                <a:cs typeface="Century Gothic"/>
              </a:rPr>
              <a:t>Jannick</a:t>
            </a:r>
            <a:r>
              <a:rPr lang="en-US" sz="3200" b="1" dirty="0" smtClean="0">
                <a:solidFill>
                  <a:schemeClr val="bg1"/>
                </a:solidFill>
                <a:latin typeface="Century Gothic"/>
                <a:cs typeface="Century Gothic"/>
              </a:rPr>
              <a:t> Rolland</a:t>
            </a:r>
            <a:r>
              <a:rPr lang="en-US" sz="3200" dirty="0" smtClean="0">
                <a:solidFill>
                  <a:schemeClr val="bg1"/>
                </a:solidFill>
                <a:latin typeface="Century Gothic"/>
                <a:cs typeface="Century Gothic"/>
              </a:rPr>
              <a:t>,</a:t>
            </a:r>
            <a:r>
              <a:rPr lang="en-US" sz="3200" b="1" dirty="0" smtClean="0">
                <a:solidFill>
                  <a:schemeClr val="bg1"/>
                </a:solidFill>
                <a:latin typeface="Century Gothic"/>
                <a:cs typeface="Century Gothic"/>
              </a:rPr>
              <a:t> </a:t>
            </a:r>
            <a:r>
              <a:rPr lang="en-US" sz="3200" dirty="0" smtClean="0">
                <a:solidFill>
                  <a:schemeClr val="bg1"/>
                </a:solidFill>
                <a:latin typeface="Century Gothic"/>
                <a:cs typeface="Century Gothic"/>
              </a:rPr>
              <a:t>University of Rochester</a:t>
            </a:r>
          </a:p>
          <a:p>
            <a:pPr marL="457200"/>
            <a:r>
              <a:rPr lang="en-US" sz="3200" b="1" dirty="0" err="1" smtClean="0">
                <a:solidFill>
                  <a:schemeClr val="bg1"/>
                </a:solidFill>
                <a:latin typeface="Century Gothic"/>
                <a:cs typeface="Century Gothic"/>
              </a:rPr>
              <a:t>rolland@optics.rochester.edu</a:t>
            </a:r>
            <a:endParaRPr lang="en-US" sz="3200" b="1" dirty="0">
              <a:solidFill>
                <a:schemeClr val="bg1"/>
              </a:solidFill>
              <a:latin typeface="Century Gothic"/>
              <a:cs typeface="Century Gothic"/>
            </a:endParaRPr>
          </a:p>
          <a:p>
            <a:pPr marL="457200" indent="-457200"/>
            <a:r>
              <a:rPr lang="en-US" sz="3200" dirty="0" smtClean="0">
                <a:solidFill>
                  <a:schemeClr val="bg1"/>
                </a:solidFill>
                <a:latin typeface="Century Gothic"/>
                <a:cs typeface="Century Gothic"/>
              </a:rPr>
              <a:t>SBA,</a:t>
            </a:r>
            <a:r>
              <a:rPr lang="en-US" sz="3200" b="1" dirty="0" smtClean="0">
                <a:solidFill>
                  <a:schemeClr val="bg1"/>
                </a:solidFill>
                <a:latin typeface="Century Gothic"/>
                <a:cs typeface="Century Gothic"/>
              </a:rPr>
              <a:t> Mike </a:t>
            </a:r>
            <a:r>
              <a:rPr lang="en-US" sz="3200" b="1" dirty="0" err="1" smtClean="0">
                <a:solidFill>
                  <a:schemeClr val="bg1"/>
                </a:solidFill>
                <a:latin typeface="Century Gothic"/>
                <a:cs typeface="Century Gothic"/>
              </a:rPr>
              <a:t>Riedlinger</a:t>
            </a:r>
            <a:r>
              <a:rPr lang="en-US" sz="3200" dirty="0" smtClean="0">
                <a:solidFill>
                  <a:schemeClr val="bg1"/>
                </a:solidFill>
                <a:latin typeface="Century Gothic"/>
                <a:cs typeface="Century Gothic"/>
              </a:rPr>
              <a:t>, High Tech Rochester</a:t>
            </a:r>
          </a:p>
          <a:p>
            <a:pPr marL="457200"/>
            <a:r>
              <a:rPr lang="en-US" sz="3200" b="1" dirty="0" smtClean="0">
                <a:solidFill>
                  <a:schemeClr val="bg1"/>
                </a:solidFill>
                <a:latin typeface="Century Gothic"/>
                <a:cs typeface="Century Gothic"/>
              </a:rPr>
              <a:t>mike.riedlinger@htr.org</a:t>
            </a:r>
            <a:endParaRPr lang="en-US" sz="3200" b="1" dirty="0">
              <a:solidFill>
                <a:schemeClr val="bg1"/>
              </a:solidFill>
              <a:latin typeface="Century Gothic"/>
              <a:cs typeface="Century Gothic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6670168" y="30716774"/>
            <a:ext cx="328235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dirty="0" smtClean="0">
                <a:solidFill>
                  <a:schemeClr val="bg1"/>
                </a:solidFill>
                <a:latin typeface="Century Gothic"/>
                <a:cs typeface="Century Gothic"/>
              </a:rPr>
              <a:t>Contacts</a:t>
            </a:r>
            <a:endParaRPr lang="en-US" sz="5000" dirty="0">
              <a:solidFill>
                <a:schemeClr val="bg1"/>
              </a:solidFill>
              <a:latin typeface="Century Gothic"/>
              <a:cs typeface="Century Gothic"/>
            </a:endParaRPr>
          </a:p>
        </p:txBody>
      </p:sp>
      <p:grpSp>
        <p:nvGrpSpPr>
          <p:cNvPr id="69" name="Group 68"/>
          <p:cNvGrpSpPr/>
          <p:nvPr/>
        </p:nvGrpSpPr>
        <p:grpSpPr>
          <a:xfrm>
            <a:off x="2212275" y="4475288"/>
            <a:ext cx="18216710" cy="13353349"/>
            <a:chOff x="1938345" y="4662277"/>
            <a:chExt cx="18216710" cy="13353349"/>
          </a:xfrm>
        </p:grpSpPr>
        <p:sp>
          <p:nvSpPr>
            <p:cNvPr id="6" name="TextBox 5"/>
            <p:cNvSpPr txBox="1"/>
            <p:nvPr/>
          </p:nvSpPr>
          <p:spPr>
            <a:xfrm>
              <a:off x="1938345" y="4662277"/>
              <a:ext cx="10913064" cy="13203612"/>
            </a:xfrm>
            <a:prstGeom prst="rect">
              <a:avLst/>
            </a:prstGeom>
            <a:noFill/>
          </p:spPr>
          <p:txBody>
            <a:bodyPr wrap="square" numCol="2" spcCol="548640" rtlCol="0">
              <a:spAutoFit/>
            </a:bodyPr>
            <a:lstStyle/>
            <a:p>
              <a:pPr algn="ctr">
                <a:spcAft>
                  <a:spcPts val="1200"/>
                </a:spcAft>
              </a:pPr>
              <a:r>
                <a:rPr lang="en-US" sz="5000" dirty="0" smtClean="0">
                  <a:solidFill>
                    <a:schemeClr val="bg1"/>
                  </a:solidFill>
                  <a:latin typeface="Century Gothic"/>
                  <a:cs typeface="Century Gothic"/>
                </a:rPr>
                <a:t>Cluster Description</a:t>
              </a:r>
            </a:p>
            <a:p>
              <a:pPr marL="457200" indent="-457200">
                <a:spcAft>
                  <a:spcPts val="1200"/>
                </a:spcAft>
                <a:buFont typeface="Arial"/>
                <a:buChar char="•"/>
              </a:pPr>
              <a:r>
                <a:rPr lang="en-US" sz="3800" dirty="0" smtClean="0">
                  <a:solidFill>
                    <a:schemeClr val="bg1"/>
                  </a:solidFill>
                  <a:latin typeface="Century Gothic"/>
                  <a:cs typeface="Century Gothic"/>
                </a:rPr>
                <a:t>Rochester </a:t>
              </a:r>
              <a:r>
                <a:rPr lang="en-US" sz="3800" dirty="0">
                  <a:solidFill>
                    <a:schemeClr val="bg1"/>
                  </a:solidFill>
                  <a:latin typeface="Century Gothic"/>
                  <a:cs typeface="Century Gothic"/>
                </a:rPr>
                <a:t>optics, photonics, &amp; imaging (OPI) Cluster consists of over </a:t>
              </a:r>
              <a:r>
                <a:rPr lang="en-US" sz="3800" dirty="0" smtClean="0">
                  <a:solidFill>
                    <a:schemeClr val="bg1"/>
                  </a:solidFill>
                  <a:latin typeface="Century Gothic"/>
                  <a:cs typeface="Century Gothic"/>
                </a:rPr>
                <a:t>116 companies, 50 </a:t>
              </a:r>
              <a:r>
                <a:rPr lang="en-US" sz="3800" dirty="0">
                  <a:solidFill>
                    <a:schemeClr val="bg1"/>
                  </a:solidFill>
                  <a:latin typeface="Century Gothic"/>
                  <a:cs typeface="Century Gothic"/>
                </a:rPr>
                <a:t>directly involved in </a:t>
              </a:r>
              <a:r>
                <a:rPr lang="en-US" sz="3800" dirty="0" smtClean="0">
                  <a:solidFill>
                    <a:schemeClr val="bg1"/>
                  </a:solidFill>
                  <a:latin typeface="Century Gothic"/>
                  <a:cs typeface="Century Gothic"/>
                </a:rPr>
                <a:t>optics </a:t>
              </a:r>
              <a:r>
                <a:rPr lang="en-US" sz="3800" dirty="0">
                  <a:solidFill>
                    <a:schemeClr val="bg1"/>
                  </a:solidFill>
                  <a:latin typeface="Century Gothic"/>
                  <a:cs typeface="Century Gothic"/>
                </a:rPr>
                <a:t>mfg.</a:t>
              </a:r>
            </a:p>
            <a:p>
              <a:pPr marL="457200" indent="-457200">
                <a:spcAft>
                  <a:spcPts val="1200"/>
                </a:spcAft>
                <a:buFont typeface="Arial"/>
                <a:buChar char="•"/>
              </a:pPr>
              <a:r>
                <a:rPr lang="en-US" sz="3800" dirty="0" smtClean="0">
                  <a:solidFill>
                    <a:schemeClr val="bg1"/>
                  </a:solidFill>
                  <a:latin typeface="Century Gothic"/>
                  <a:cs typeface="Century Gothic"/>
                </a:rPr>
                <a:t>Rochester </a:t>
              </a:r>
              <a:r>
                <a:rPr lang="en-US" sz="3800" dirty="0">
                  <a:solidFill>
                    <a:schemeClr val="bg1"/>
                  </a:solidFill>
                  <a:latin typeface="Century Gothic"/>
                  <a:cs typeface="Century Gothic"/>
                </a:rPr>
                <a:t>known </a:t>
              </a:r>
              <a:r>
                <a:rPr lang="en-US" sz="3800" dirty="0" smtClean="0">
                  <a:solidFill>
                    <a:schemeClr val="bg1"/>
                  </a:solidFill>
                  <a:latin typeface="Century Gothic"/>
                  <a:cs typeface="Century Gothic"/>
                </a:rPr>
                <a:t>as </a:t>
              </a:r>
              <a:r>
                <a:rPr lang="en-US" sz="3800" dirty="0">
                  <a:solidFill>
                    <a:schemeClr val="bg1"/>
                  </a:solidFill>
                  <a:latin typeface="Century Gothic"/>
                  <a:cs typeface="Century Gothic"/>
                </a:rPr>
                <a:t>“Imaging Capital </a:t>
              </a:r>
              <a:r>
                <a:rPr lang="en-US" sz="3800" dirty="0" smtClean="0">
                  <a:solidFill>
                    <a:schemeClr val="bg1"/>
                  </a:solidFill>
                  <a:latin typeface="Century Gothic"/>
                  <a:cs typeface="Century Gothic"/>
                </a:rPr>
                <a:t>of  </a:t>
              </a:r>
              <a:r>
                <a:rPr lang="en-US" sz="3800" dirty="0">
                  <a:solidFill>
                    <a:schemeClr val="bg1"/>
                  </a:solidFill>
                  <a:latin typeface="Century Gothic"/>
                  <a:cs typeface="Century Gothic"/>
                </a:rPr>
                <a:t>World</a:t>
              </a:r>
              <a:r>
                <a:rPr lang="en-US" sz="3800" dirty="0" smtClean="0">
                  <a:solidFill>
                    <a:schemeClr val="bg1"/>
                  </a:solidFill>
                  <a:latin typeface="Century Gothic"/>
                  <a:cs typeface="Century Gothic"/>
                </a:rPr>
                <a:t>”</a:t>
              </a:r>
              <a:endParaRPr lang="en-US" sz="3800" dirty="0">
                <a:solidFill>
                  <a:schemeClr val="bg1"/>
                </a:solidFill>
                <a:latin typeface="Century Gothic"/>
                <a:cs typeface="Century Gothic"/>
              </a:endParaRPr>
            </a:p>
            <a:p>
              <a:pPr marL="457200" indent="-457200">
                <a:spcAft>
                  <a:spcPts val="1200"/>
                </a:spcAft>
                <a:buFont typeface="Arial"/>
                <a:buChar char="•"/>
              </a:pPr>
              <a:r>
                <a:rPr lang="en-US" sz="3800" dirty="0" smtClean="0">
                  <a:solidFill>
                    <a:schemeClr val="bg1"/>
                  </a:solidFill>
                  <a:latin typeface="Century Gothic"/>
                  <a:cs typeface="Century Gothic"/>
                </a:rPr>
                <a:t>University </a:t>
              </a:r>
              <a:r>
                <a:rPr lang="en-US" sz="3800" dirty="0">
                  <a:solidFill>
                    <a:schemeClr val="bg1"/>
                  </a:solidFill>
                  <a:latin typeface="Century Gothic"/>
                  <a:cs typeface="Century Gothic"/>
                </a:rPr>
                <a:t>of Rochester, RIT, &amp; Monroe Community </a:t>
              </a:r>
              <a:r>
                <a:rPr lang="en-US" sz="3800" dirty="0" smtClean="0">
                  <a:solidFill>
                    <a:schemeClr val="bg1"/>
                  </a:solidFill>
                  <a:latin typeface="Century Gothic"/>
                  <a:cs typeface="Century Gothic"/>
                </a:rPr>
                <a:t>College </a:t>
              </a:r>
              <a:r>
                <a:rPr lang="en-US" sz="3800" dirty="0">
                  <a:solidFill>
                    <a:schemeClr val="bg1"/>
                  </a:solidFill>
                  <a:latin typeface="Century Gothic"/>
                  <a:cs typeface="Century Gothic"/>
                </a:rPr>
                <a:t>national leaders in OPI education &amp; </a:t>
              </a:r>
              <a:r>
                <a:rPr lang="en-US" sz="3800" dirty="0" smtClean="0">
                  <a:solidFill>
                    <a:schemeClr val="bg1"/>
                  </a:solidFill>
                  <a:latin typeface="Century Gothic"/>
                  <a:cs typeface="Century Gothic"/>
                </a:rPr>
                <a:t>research</a:t>
              </a:r>
              <a:endParaRPr lang="en-US" sz="5000" dirty="0" smtClean="0">
                <a:solidFill>
                  <a:schemeClr val="bg1"/>
                </a:solidFill>
                <a:latin typeface="Century Gothic"/>
                <a:cs typeface="Century Gothic"/>
              </a:endParaRPr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7339988" y="13368200"/>
              <a:ext cx="12815067" cy="4647426"/>
            </a:xfrm>
            <a:prstGeom prst="rect">
              <a:avLst/>
            </a:prstGeom>
            <a:noFill/>
          </p:spPr>
          <p:txBody>
            <a:bodyPr wrap="square" numCol="2" rtlCol="0">
              <a:spAutoFit/>
            </a:bodyPr>
            <a:lstStyle/>
            <a:p>
              <a:pPr marL="571500" indent="-571500">
                <a:spcAft>
                  <a:spcPts val="1200"/>
                </a:spcAft>
                <a:buFont typeface="Arial"/>
                <a:buChar char="•"/>
              </a:pPr>
              <a:r>
                <a:rPr lang="en-US" sz="3800" dirty="0" smtClean="0">
                  <a:solidFill>
                    <a:schemeClr val="bg1"/>
                  </a:solidFill>
                  <a:latin typeface="Century Gothic"/>
                  <a:cs typeface="Century Gothic"/>
                </a:rPr>
                <a:t>Manufacturing </a:t>
              </a:r>
              <a:r>
                <a:rPr lang="en-US" sz="3800" dirty="0">
                  <a:solidFill>
                    <a:schemeClr val="bg1"/>
                  </a:solidFill>
                  <a:latin typeface="Century Gothic"/>
                  <a:cs typeface="Century Gothic"/>
                </a:rPr>
                <a:t>output &gt;$5B in 2010 (&gt;50% of region &amp; 8% of </a:t>
              </a:r>
              <a:r>
                <a:rPr lang="en-US" sz="3800" dirty="0" smtClean="0">
                  <a:solidFill>
                    <a:schemeClr val="bg1"/>
                  </a:solidFill>
                  <a:latin typeface="Century Gothic"/>
                  <a:cs typeface="Century Gothic"/>
                </a:rPr>
                <a:t>all NYS</a:t>
              </a:r>
              <a:r>
                <a:rPr lang="en-US" sz="3800" dirty="0">
                  <a:solidFill>
                    <a:schemeClr val="bg1"/>
                  </a:solidFill>
                  <a:latin typeface="Century Gothic"/>
                  <a:cs typeface="Century Gothic"/>
                </a:rPr>
                <a:t>)</a:t>
              </a:r>
            </a:p>
            <a:p>
              <a:pPr marL="457200" indent="-457200">
                <a:spcAft>
                  <a:spcPts val="1200"/>
                </a:spcAft>
                <a:buFont typeface="Arial"/>
                <a:buChar char="•"/>
              </a:pPr>
              <a:r>
                <a:rPr lang="en-US" sz="3800" dirty="0">
                  <a:solidFill>
                    <a:schemeClr val="bg1"/>
                  </a:solidFill>
                  <a:latin typeface="Century Gothic"/>
                  <a:cs typeface="Century Gothic"/>
                </a:rPr>
                <a:t>Provides more than 24,500 jobs</a:t>
              </a:r>
            </a:p>
            <a:p>
              <a:pPr marL="457200" indent="-457200">
                <a:spcAft>
                  <a:spcPts val="1200"/>
                </a:spcAft>
                <a:buFont typeface="Arial"/>
                <a:buChar char="•"/>
              </a:pPr>
              <a:r>
                <a:rPr lang="en-US" sz="3800" dirty="0">
                  <a:solidFill>
                    <a:schemeClr val="bg1"/>
                  </a:solidFill>
                  <a:latin typeface="Century Gothic"/>
                  <a:cs typeface="Century Gothic"/>
                </a:rPr>
                <a:t>Provides technologies critical </a:t>
              </a:r>
              <a:r>
                <a:rPr lang="en-US" sz="3800" dirty="0" smtClean="0">
                  <a:solidFill>
                    <a:schemeClr val="bg1"/>
                  </a:solidFill>
                  <a:latin typeface="Century Gothic"/>
                  <a:cs typeface="Century Gothic"/>
                </a:rPr>
                <a:t>to nation, many </a:t>
              </a:r>
              <a:r>
                <a:rPr lang="en-US" sz="3800" dirty="0">
                  <a:solidFill>
                    <a:schemeClr val="bg1"/>
                  </a:solidFill>
                  <a:latin typeface="Century Gothic"/>
                  <a:cs typeface="Century Gothic"/>
                </a:rPr>
                <a:t>only available </a:t>
              </a:r>
              <a:r>
                <a:rPr lang="en-US" sz="3800" dirty="0" smtClean="0">
                  <a:solidFill>
                    <a:schemeClr val="bg1"/>
                  </a:solidFill>
                  <a:latin typeface="Century Gothic"/>
                  <a:cs typeface="Century Gothic"/>
                </a:rPr>
                <a:t>in the Rochester region</a:t>
              </a:r>
              <a:endParaRPr lang="en-US" sz="3800" dirty="0">
                <a:solidFill>
                  <a:schemeClr val="bg1"/>
                </a:solidFill>
                <a:latin typeface="Century Gothic"/>
                <a:cs typeface="Century Gothic"/>
              </a:endParaRPr>
            </a:p>
            <a:p>
              <a:pPr marL="457200" indent="-457200">
                <a:spcAft>
                  <a:spcPts val="1200"/>
                </a:spcAft>
                <a:buFont typeface="Arial"/>
                <a:buChar char="•"/>
              </a:pPr>
              <a:r>
                <a:rPr lang="en-US" sz="3800" dirty="0">
                  <a:solidFill>
                    <a:schemeClr val="bg1"/>
                  </a:solidFill>
                  <a:latin typeface="Century Gothic"/>
                  <a:cs typeface="Century Gothic"/>
                </a:rPr>
                <a:t>Over 50% all optics engineers </a:t>
              </a:r>
              <a:r>
                <a:rPr lang="en-US" sz="3800" dirty="0" smtClean="0">
                  <a:solidFill>
                    <a:schemeClr val="bg1"/>
                  </a:solidFill>
                  <a:latin typeface="Century Gothic"/>
                  <a:cs typeface="Century Gothic"/>
                </a:rPr>
                <a:t>in </a:t>
              </a:r>
              <a:r>
                <a:rPr lang="en-US" sz="3800" dirty="0">
                  <a:solidFill>
                    <a:schemeClr val="bg1"/>
                  </a:solidFill>
                  <a:latin typeface="Century Gothic"/>
                  <a:cs typeface="Century Gothic"/>
                </a:rPr>
                <a:t>US graduated from </a:t>
              </a:r>
              <a:r>
                <a:rPr lang="en-US" sz="3800" dirty="0" smtClean="0">
                  <a:solidFill>
                    <a:schemeClr val="bg1"/>
                  </a:solidFill>
                  <a:latin typeface="Century Gothic"/>
                  <a:cs typeface="Century Gothic"/>
                </a:rPr>
                <a:t>UR </a:t>
              </a:r>
              <a:r>
                <a:rPr lang="en-US" sz="3800" dirty="0">
                  <a:solidFill>
                    <a:schemeClr val="bg1"/>
                  </a:solidFill>
                  <a:latin typeface="Century Gothic"/>
                  <a:cs typeface="Century Gothic"/>
                </a:rPr>
                <a:t>Institute of Optics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339988" y="12552717"/>
              <a:ext cx="12815067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000" dirty="0" smtClean="0">
                  <a:solidFill>
                    <a:schemeClr val="bg1"/>
                  </a:solidFill>
                  <a:latin typeface="Century Gothic"/>
                  <a:cs typeface="Century Gothic"/>
                </a:rPr>
                <a:t>Cluster Value</a:t>
              </a:r>
              <a:endParaRPr lang="en-US" sz="5000" dirty="0">
                <a:solidFill>
                  <a:schemeClr val="bg1"/>
                </a:solidFill>
                <a:latin typeface="Century Gothic"/>
                <a:cs typeface="Century Gothic"/>
              </a:endParaRPr>
            </a:p>
          </p:txBody>
        </p:sp>
        <p:grpSp>
          <p:nvGrpSpPr>
            <p:cNvPr id="51" name="Group 50"/>
            <p:cNvGrpSpPr/>
            <p:nvPr/>
          </p:nvGrpSpPr>
          <p:grpSpPr>
            <a:xfrm>
              <a:off x="8155888" y="5162437"/>
              <a:ext cx="11900525" cy="7312812"/>
              <a:chOff x="1279858" y="1518672"/>
              <a:chExt cx="8267224" cy="4992082"/>
            </a:xfrm>
          </p:grpSpPr>
          <p:pic>
            <p:nvPicPr>
              <p:cNvPr id="52" name="Content Placeholder 5" descr="color map 2.tiff"/>
              <p:cNvPicPr>
                <a:picLocks noChangeAspect="1"/>
              </p:cNvPicPr>
              <p:nvPr/>
            </p:nvPicPr>
            <p:blipFill>
              <a:blip r:embed="rId9"/>
              <a:srcRect l="12703" r="5922"/>
              <a:stretch>
                <a:fillRect/>
              </a:stretch>
            </p:blipFill>
            <p:spPr>
              <a:xfrm>
                <a:off x="1279858" y="1518672"/>
                <a:ext cx="5892800" cy="4525963"/>
              </a:xfrm>
              <a:prstGeom prst="rect">
                <a:avLst/>
              </a:prstGeom>
            </p:spPr>
          </p:pic>
          <p:grpSp>
            <p:nvGrpSpPr>
              <p:cNvPr id="53" name="Group 52"/>
              <p:cNvGrpSpPr/>
              <p:nvPr/>
            </p:nvGrpSpPr>
            <p:grpSpPr>
              <a:xfrm>
                <a:off x="5154665" y="5809464"/>
                <a:ext cx="1703335" cy="701290"/>
                <a:chOff x="5154665" y="5809464"/>
                <a:chExt cx="1703335" cy="701290"/>
              </a:xfrm>
            </p:grpSpPr>
            <p:sp>
              <p:nvSpPr>
                <p:cNvPr id="65" name="Oval 64"/>
                <p:cNvSpPr/>
                <p:nvPr/>
              </p:nvSpPr>
              <p:spPr>
                <a:xfrm>
                  <a:off x="6207419" y="5809464"/>
                  <a:ext cx="396007" cy="382327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latin typeface="Goudy Old Style"/>
                  </a:endParaRPr>
                </a:p>
              </p:txBody>
            </p:sp>
            <p:sp>
              <p:nvSpPr>
                <p:cNvPr id="66" name="TextBox 65"/>
                <p:cNvSpPr txBox="1"/>
                <p:nvPr/>
              </p:nvSpPr>
              <p:spPr>
                <a:xfrm>
                  <a:off x="5154665" y="6172200"/>
                  <a:ext cx="1703335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 dirty="0" smtClean="0">
                      <a:solidFill>
                        <a:srgbClr val="FFFFFF"/>
                      </a:solidFill>
                      <a:latin typeface="Century Gothic"/>
                      <a:cs typeface="Century Gothic"/>
                    </a:rPr>
                    <a:t>(Corning, NY)</a:t>
                  </a:r>
                  <a:endParaRPr lang="en-US" sz="1600" dirty="0">
                    <a:solidFill>
                      <a:srgbClr val="FFFFFF"/>
                    </a:solidFill>
                    <a:latin typeface="Century Gothic"/>
                    <a:cs typeface="Century Gothic"/>
                  </a:endParaRPr>
                </a:p>
              </p:txBody>
            </p:sp>
            <p:cxnSp>
              <p:nvCxnSpPr>
                <p:cNvPr id="67" name="Straight Arrow Connector 66"/>
                <p:cNvCxnSpPr/>
                <p:nvPr/>
              </p:nvCxnSpPr>
              <p:spPr>
                <a:xfrm>
                  <a:off x="6506876" y="6154805"/>
                  <a:ext cx="274924" cy="298893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arrow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4" name="Group 53"/>
              <p:cNvGrpSpPr/>
              <p:nvPr/>
            </p:nvGrpSpPr>
            <p:grpSpPr>
              <a:xfrm>
                <a:off x="7162794" y="2362200"/>
                <a:ext cx="2384288" cy="2472154"/>
                <a:chOff x="7162794" y="2362200"/>
                <a:chExt cx="2384288" cy="2472154"/>
              </a:xfrm>
            </p:grpSpPr>
            <p:sp>
              <p:nvSpPr>
                <p:cNvPr id="55" name="TextBox 54"/>
                <p:cNvSpPr txBox="1"/>
                <p:nvPr/>
              </p:nvSpPr>
              <p:spPr>
                <a:xfrm>
                  <a:off x="8077200" y="3547646"/>
                  <a:ext cx="1469882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 dirty="0" smtClean="0">
                      <a:solidFill>
                        <a:srgbClr val="FFFFFF"/>
                      </a:solidFill>
                      <a:latin typeface="Century Gothic"/>
                      <a:cs typeface="Century Gothic"/>
                    </a:rPr>
                    <a:t>1000 – 5000</a:t>
                  </a:r>
                </a:p>
              </p:txBody>
            </p:sp>
            <p:grpSp>
              <p:nvGrpSpPr>
                <p:cNvPr id="56" name="Group 26"/>
                <p:cNvGrpSpPr/>
                <p:nvPr/>
              </p:nvGrpSpPr>
              <p:grpSpPr>
                <a:xfrm>
                  <a:off x="7162794" y="2362200"/>
                  <a:ext cx="2343680" cy="2472154"/>
                  <a:chOff x="7171534" y="1600996"/>
                  <a:chExt cx="2026307" cy="2346898"/>
                </a:xfrm>
              </p:grpSpPr>
              <p:sp>
                <p:nvSpPr>
                  <p:cNvPr id="57" name="Oval 56"/>
                  <p:cNvSpPr/>
                  <p:nvPr/>
                </p:nvSpPr>
                <p:spPr>
                  <a:xfrm>
                    <a:off x="7434345" y="2231418"/>
                    <a:ext cx="396007" cy="382327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>
                      <a:latin typeface="Goudy Old Style"/>
                    </a:endParaRPr>
                  </a:p>
                </p:txBody>
              </p:sp>
              <p:sp>
                <p:nvSpPr>
                  <p:cNvPr id="58" name="Oval 57"/>
                  <p:cNvSpPr/>
                  <p:nvPr/>
                </p:nvSpPr>
                <p:spPr>
                  <a:xfrm>
                    <a:off x="7500945" y="3264797"/>
                    <a:ext cx="228600" cy="241079"/>
                  </a:xfrm>
                  <a:prstGeom prst="ellipse">
                    <a:avLst/>
                  </a:prstGeom>
                  <a:solidFill>
                    <a:srgbClr val="6BFF5A"/>
                  </a:solidFill>
                  <a:ln>
                    <a:noFill/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>
                      <a:latin typeface="Goudy Old Style"/>
                    </a:endParaRPr>
                  </a:p>
                </p:txBody>
              </p:sp>
              <p:sp>
                <p:nvSpPr>
                  <p:cNvPr id="59" name="Oval 58"/>
                  <p:cNvSpPr/>
                  <p:nvPr/>
                </p:nvSpPr>
                <p:spPr>
                  <a:xfrm>
                    <a:off x="7566827" y="3713855"/>
                    <a:ext cx="104775" cy="111125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>
                      <a:latin typeface="Goudy Old Style"/>
                    </a:endParaRPr>
                  </a:p>
                </p:txBody>
              </p:sp>
              <p:sp>
                <p:nvSpPr>
                  <p:cNvPr id="60" name="Oval 59"/>
                  <p:cNvSpPr/>
                  <p:nvPr/>
                </p:nvSpPr>
                <p:spPr>
                  <a:xfrm>
                    <a:off x="7472370" y="2758423"/>
                    <a:ext cx="292100" cy="281741"/>
                  </a:xfrm>
                  <a:prstGeom prst="ellipse">
                    <a:avLst/>
                  </a:prstGeom>
                  <a:solidFill>
                    <a:srgbClr val="0000FF"/>
                  </a:solidFill>
                  <a:ln>
                    <a:noFill/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>
                      <a:latin typeface="Goudy Old Style"/>
                    </a:endParaRPr>
                  </a:p>
                </p:txBody>
              </p:sp>
              <p:sp>
                <p:nvSpPr>
                  <p:cNvPr id="61" name="TextBox 60"/>
                  <p:cNvSpPr txBox="1"/>
                  <p:nvPr/>
                </p:nvSpPr>
                <p:spPr>
                  <a:xfrm>
                    <a:off x="7171534" y="1600996"/>
                    <a:ext cx="1793194" cy="40905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2200" dirty="0" smtClean="0">
                        <a:solidFill>
                          <a:srgbClr val="FFFFFF"/>
                        </a:solidFill>
                        <a:latin typeface="Century Gothic"/>
                        <a:cs typeface="Century Gothic"/>
                      </a:rPr>
                      <a:t># Employees</a:t>
                    </a:r>
                    <a:endParaRPr lang="en-US" sz="2200" dirty="0">
                      <a:solidFill>
                        <a:srgbClr val="FFFFFF"/>
                      </a:solidFill>
                      <a:latin typeface="Century Gothic"/>
                      <a:cs typeface="Century Gothic"/>
                    </a:endParaRPr>
                  </a:p>
                </p:txBody>
              </p:sp>
              <p:sp>
                <p:nvSpPr>
                  <p:cNvPr id="62" name="TextBox 61"/>
                  <p:cNvSpPr txBox="1"/>
                  <p:nvPr/>
                </p:nvSpPr>
                <p:spPr>
                  <a:xfrm>
                    <a:off x="7962114" y="2179709"/>
                    <a:ext cx="717142" cy="32140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600" dirty="0" smtClean="0">
                        <a:solidFill>
                          <a:srgbClr val="FFFFFF"/>
                        </a:solidFill>
                        <a:latin typeface="Century Gothic"/>
                        <a:cs typeface="Century Gothic"/>
                      </a:rPr>
                      <a:t>&gt;5000</a:t>
                    </a:r>
                  </a:p>
                </p:txBody>
              </p:sp>
              <p:sp>
                <p:nvSpPr>
                  <p:cNvPr id="63" name="TextBox 62"/>
                  <p:cNvSpPr txBox="1"/>
                  <p:nvPr/>
                </p:nvSpPr>
                <p:spPr>
                  <a:xfrm>
                    <a:off x="7962113" y="3192458"/>
                    <a:ext cx="1235728" cy="32140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600" dirty="0" smtClean="0">
                        <a:solidFill>
                          <a:srgbClr val="FFFFFF"/>
                        </a:solidFill>
                        <a:latin typeface="Century Gothic"/>
                        <a:cs typeface="Century Gothic"/>
                      </a:rPr>
                      <a:t>100 – 1000</a:t>
                    </a:r>
                  </a:p>
                </p:txBody>
              </p:sp>
              <p:sp>
                <p:nvSpPr>
                  <p:cNvPr id="64" name="TextBox 63"/>
                  <p:cNvSpPr txBox="1"/>
                  <p:nvPr/>
                </p:nvSpPr>
                <p:spPr>
                  <a:xfrm>
                    <a:off x="7962113" y="3626493"/>
                    <a:ext cx="1033848" cy="32140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600" dirty="0" smtClean="0">
                        <a:solidFill>
                          <a:srgbClr val="FFFFFF"/>
                        </a:solidFill>
                        <a:latin typeface="Century Gothic"/>
                        <a:cs typeface="Century Gothic"/>
                      </a:rPr>
                      <a:t>&gt;100</a:t>
                    </a:r>
                  </a:p>
                </p:txBody>
              </p:sp>
            </p:grpSp>
          </p:grpSp>
        </p:grpSp>
      </p:grpSp>
      <p:grpSp>
        <p:nvGrpSpPr>
          <p:cNvPr id="11" name="Group 10"/>
          <p:cNvGrpSpPr/>
          <p:nvPr/>
        </p:nvGrpSpPr>
        <p:grpSpPr>
          <a:xfrm>
            <a:off x="23465282" y="4550961"/>
            <a:ext cx="20249636" cy="13936781"/>
            <a:chOff x="23133974" y="4606182"/>
            <a:chExt cx="20249636" cy="13936781"/>
          </a:xfrm>
        </p:grpSpPr>
        <p:sp>
          <p:nvSpPr>
            <p:cNvPr id="12" name="TextBox 11"/>
            <p:cNvSpPr txBox="1"/>
            <p:nvPr/>
          </p:nvSpPr>
          <p:spPr>
            <a:xfrm>
              <a:off x="25650653" y="5585573"/>
              <a:ext cx="17214899" cy="12957390"/>
            </a:xfrm>
            <a:prstGeom prst="rect">
              <a:avLst/>
            </a:prstGeom>
            <a:noFill/>
          </p:spPr>
          <p:txBody>
            <a:bodyPr wrap="square" numCol="2" spcCol="457200" rtlCol="0">
              <a:spAutoFit/>
            </a:bodyPr>
            <a:lstStyle/>
            <a:p>
              <a:pPr marL="571500" indent="-571500">
                <a:buFont typeface="Arial"/>
                <a:buChar char="•"/>
              </a:pPr>
              <a:r>
                <a:rPr lang="en-US" sz="3800" dirty="0" smtClean="0">
                  <a:solidFill>
                    <a:srgbClr val="FFFFFF"/>
                  </a:solidFill>
                  <a:latin typeface="Century Gothic"/>
                  <a:cs typeface="Century Gothic"/>
                </a:rPr>
                <a:t>EDA</a:t>
              </a:r>
              <a:endParaRPr lang="en-US" sz="3800" dirty="0">
                <a:solidFill>
                  <a:srgbClr val="FFFFFF"/>
                </a:solidFill>
                <a:latin typeface="Century Gothic"/>
                <a:cs typeface="Century Gothic"/>
              </a:endParaRPr>
            </a:p>
            <a:p>
              <a:pPr marL="1124712" lvl="1" indent="-571500">
                <a:buSzPct val="60000"/>
                <a:buFont typeface="Courier New"/>
                <a:buChar char="o"/>
              </a:pPr>
              <a:r>
                <a:rPr lang="en-US" sz="3800" dirty="0" smtClean="0">
                  <a:solidFill>
                    <a:srgbClr val="FFFFFF"/>
                  </a:solidFill>
                  <a:latin typeface="Century Gothic"/>
                  <a:cs typeface="Century Gothic"/>
                </a:rPr>
                <a:t>Increased national &amp; </a:t>
              </a:r>
              <a:r>
                <a:rPr lang="en-US" sz="3800" dirty="0">
                  <a:solidFill>
                    <a:srgbClr val="FFFFFF"/>
                  </a:solidFill>
                  <a:latin typeface="Century Gothic"/>
                  <a:cs typeface="Century Gothic"/>
                </a:rPr>
                <a:t>international visibility of cluster companies through trade shows </a:t>
              </a:r>
            </a:p>
            <a:p>
              <a:pPr marL="1673352" lvl="2" indent="-571500">
                <a:buSzPct val="100000"/>
                <a:buFont typeface="Lucida Grande"/>
                <a:buChar char="-"/>
              </a:pPr>
              <a:r>
                <a:rPr lang="en-US" sz="3800" dirty="0" smtClean="0">
                  <a:solidFill>
                    <a:srgbClr val="FFFFFF"/>
                  </a:solidFill>
                  <a:latin typeface="Century Gothic"/>
                  <a:cs typeface="Century Gothic"/>
                </a:rPr>
                <a:t>Photonics West, Defense Security &amp; Sensing, </a:t>
              </a:r>
              <a:r>
                <a:rPr lang="en-US" sz="3800" dirty="0" err="1" smtClean="0">
                  <a:solidFill>
                    <a:srgbClr val="FFFFFF"/>
                  </a:solidFill>
                  <a:latin typeface="Century Gothic"/>
                  <a:cs typeface="Century Gothic"/>
                </a:rPr>
                <a:t>Optatec</a:t>
              </a:r>
              <a:r>
                <a:rPr lang="en-US" sz="3800" dirty="0" smtClean="0">
                  <a:solidFill>
                    <a:srgbClr val="FFFFFF"/>
                  </a:solidFill>
                  <a:latin typeface="Century Gothic"/>
                  <a:cs typeface="Century Gothic"/>
                </a:rPr>
                <a:t> (Germany)</a:t>
              </a:r>
            </a:p>
            <a:p>
              <a:pPr marL="571500" indent="-571500">
                <a:buFont typeface="Arial"/>
                <a:buChar char="•"/>
              </a:pPr>
              <a:r>
                <a:rPr lang="en-US" sz="3800" dirty="0" smtClean="0">
                  <a:solidFill>
                    <a:srgbClr val="FFFFFF"/>
                  </a:solidFill>
                  <a:latin typeface="Century Gothic"/>
                  <a:cs typeface="Century Gothic"/>
                </a:rPr>
                <a:t>ETA</a:t>
              </a:r>
            </a:p>
            <a:p>
              <a:pPr marL="1124712" lvl="1" indent="-571500">
                <a:buSzPct val="60000"/>
                <a:buFont typeface="Courier New"/>
                <a:buChar char="o"/>
              </a:pPr>
              <a:r>
                <a:rPr lang="en-US" sz="3800" dirty="0" smtClean="0">
                  <a:solidFill>
                    <a:srgbClr val="FFFFFF"/>
                  </a:solidFill>
                  <a:latin typeface="Century Gothic"/>
                  <a:cs typeface="Century Gothic"/>
                </a:rPr>
                <a:t>University </a:t>
              </a:r>
              <a:r>
                <a:rPr lang="en-US" sz="3800" dirty="0">
                  <a:solidFill>
                    <a:srgbClr val="FFFFFF"/>
                  </a:solidFill>
                  <a:latin typeface="Century Gothic"/>
                  <a:cs typeface="Century Gothic"/>
                </a:rPr>
                <a:t>cooperation led to short courses with full </a:t>
              </a:r>
              <a:r>
                <a:rPr lang="en-US" sz="3800" dirty="0" smtClean="0">
                  <a:solidFill>
                    <a:srgbClr val="FFFFFF"/>
                  </a:solidFill>
                  <a:latin typeface="Century Gothic"/>
                  <a:cs typeface="Century Gothic"/>
                </a:rPr>
                <a:t>attendance</a:t>
              </a:r>
            </a:p>
            <a:p>
              <a:pPr marL="1124712" lvl="1" indent="-571500">
                <a:buSzPct val="60000"/>
                <a:buFont typeface="Courier New"/>
                <a:buChar char="o"/>
              </a:pPr>
              <a:r>
                <a:rPr lang="en-US" sz="3800" dirty="0">
                  <a:solidFill>
                    <a:srgbClr val="FFFFFF"/>
                  </a:solidFill>
                  <a:latin typeface="Century Gothic"/>
                  <a:cs typeface="Century Gothic"/>
                </a:rPr>
                <a:t>O</a:t>
              </a:r>
              <a:r>
                <a:rPr lang="en-US" sz="3800" dirty="0" smtClean="0">
                  <a:solidFill>
                    <a:srgbClr val="FFFFFF"/>
                  </a:solidFill>
                  <a:latin typeface="Century Gothic"/>
                  <a:cs typeface="Century Gothic"/>
                </a:rPr>
                <a:t>f 44 scholarships awarded in 2014, 21 for underemployed or unemployed</a:t>
              </a:r>
            </a:p>
            <a:p>
              <a:pPr marL="1124712" lvl="1" indent="-571500">
                <a:buSzPct val="60000"/>
                <a:buFont typeface="Courier New"/>
                <a:buChar char="o"/>
              </a:pPr>
              <a:r>
                <a:rPr lang="en-US" sz="3800" dirty="0" smtClean="0">
                  <a:solidFill>
                    <a:srgbClr val="FFFFFF"/>
                  </a:solidFill>
                  <a:latin typeface="Century Gothic"/>
                  <a:cs typeface="Century Gothic"/>
                </a:rPr>
                <a:t>Of survey respondents after course:</a:t>
              </a:r>
              <a:endParaRPr lang="en-US" sz="3800" dirty="0">
                <a:solidFill>
                  <a:srgbClr val="FFFFFF"/>
                </a:solidFill>
                <a:latin typeface="Century Gothic"/>
                <a:cs typeface="Century Gothic"/>
              </a:endParaRPr>
            </a:p>
            <a:p>
              <a:pPr marL="1673352" lvl="2" indent="-571500">
                <a:buSzPct val="100000"/>
                <a:buFont typeface="Lucida Grande"/>
                <a:buChar char="-"/>
              </a:pPr>
              <a:r>
                <a:rPr lang="en-US" sz="3800" dirty="0" smtClean="0">
                  <a:solidFill>
                    <a:srgbClr val="FFFFFF"/>
                  </a:solidFill>
                  <a:latin typeface="Century Gothic"/>
                  <a:cs typeface="Century Gothic"/>
                </a:rPr>
                <a:t>13% advanced to new position</a:t>
              </a:r>
            </a:p>
            <a:p>
              <a:pPr marL="1673352" lvl="2" indent="-571500">
                <a:buSzPct val="100000"/>
                <a:buFont typeface="Lucida Grande"/>
                <a:buChar char="-"/>
              </a:pPr>
              <a:r>
                <a:rPr lang="en-US" sz="3800" dirty="0" smtClean="0">
                  <a:solidFill>
                    <a:srgbClr val="FFFFFF"/>
                  </a:solidFill>
                  <a:latin typeface="Century Gothic"/>
                  <a:cs typeface="Century Gothic"/>
                </a:rPr>
                <a:t>13% of unemployed hired</a:t>
              </a:r>
            </a:p>
            <a:p>
              <a:pPr marL="1673352" lvl="2" indent="-571500">
                <a:buSzPct val="100000"/>
                <a:buFont typeface="Lucida Grande"/>
                <a:buChar char="-"/>
              </a:pPr>
              <a:r>
                <a:rPr lang="en-US" sz="3800" dirty="0" smtClean="0">
                  <a:solidFill>
                    <a:srgbClr val="FFFFFF"/>
                  </a:solidFill>
                  <a:latin typeface="Century Gothic"/>
                  <a:cs typeface="Century Gothic"/>
                </a:rPr>
                <a:t>20% remained unemployed</a:t>
              </a:r>
            </a:p>
            <a:p>
              <a:pPr marL="571500" indent="-571500">
                <a:buFont typeface="Arial"/>
                <a:buChar char="•"/>
              </a:pPr>
              <a:endParaRPr lang="en-US" sz="3800" dirty="0" smtClean="0">
                <a:solidFill>
                  <a:srgbClr val="FFFFFF"/>
                </a:solidFill>
                <a:latin typeface="Century Gothic"/>
                <a:cs typeface="Century Gothic"/>
              </a:endParaRPr>
            </a:p>
            <a:p>
              <a:pPr marL="571500" indent="-571500">
                <a:buFont typeface="Arial"/>
                <a:buChar char="•"/>
              </a:pPr>
              <a:r>
                <a:rPr lang="en-US" sz="3800" dirty="0" smtClean="0">
                  <a:solidFill>
                    <a:srgbClr val="FFFFFF"/>
                  </a:solidFill>
                  <a:latin typeface="Century Gothic"/>
                  <a:cs typeface="Century Gothic"/>
                </a:rPr>
                <a:t>NIST</a:t>
              </a:r>
              <a:endParaRPr lang="en-US" sz="3800" dirty="0">
                <a:solidFill>
                  <a:srgbClr val="FFFFFF"/>
                </a:solidFill>
                <a:latin typeface="Century Gothic"/>
                <a:cs typeface="Century Gothic"/>
              </a:endParaRPr>
            </a:p>
            <a:p>
              <a:pPr marL="1124712" lvl="1" indent="-571500">
                <a:buSzPct val="60000"/>
                <a:buFont typeface="Courier New"/>
                <a:buChar char="o"/>
              </a:pPr>
              <a:r>
                <a:rPr lang="en-US" sz="3800" dirty="0" smtClean="0">
                  <a:solidFill>
                    <a:srgbClr val="FFFFFF"/>
                  </a:solidFill>
                  <a:latin typeface="Century Gothic"/>
                  <a:cs typeface="Century Gothic"/>
                </a:rPr>
                <a:t>Empire Precision Plastics</a:t>
              </a:r>
              <a:endParaRPr lang="en-US" sz="3800" dirty="0">
                <a:solidFill>
                  <a:srgbClr val="FFFFFF"/>
                </a:solidFill>
                <a:latin typeface="Century Gothic"/>
                <a:cs typeface="Century Gothic"/>
              </a:endParaRPr>
            </a:p>
            <a:p>
              <a:pPr marL="1673352" lvl="2" indent="-571500">
                <a:buSzPct val="100000"/>
                <a:buFont typeface="Lucida Grande"/>
                <a:buChar char="-"/>
              </a:pPr>
              <a:r>
                <a:rPr lang="en-US" sz="3800" dirty="0" smtClean="0">
                  <a:solidFill>
                    <a:srgbClr val="FFFFFF"/>
                  </a:solidFill>
                  <a:latin typeface="Century Gothic"/>
                  <a:cs typeface="Century Gothic"/>
                </a:rPr>
                <a:t>Launched optical molding training course ensuring consistent process lot-to-lot</a:t>
              </a:r>
            </a:p>
            <a:p>
              <a:pPr marL="571500" indent="-571500">
                <a:buFont typeface="Arial"/>
                <a:buChar char="•"/>
              </a:pPr>
              <a:r>
                <a:rPr lang="en-US" sz="3800" dirty="0" smtClean="0">
                  <a:solidFill>
                    <a:srgbClr val="FFFFFF"/>
                  </a:solidFill>
                  <a:latin typeface="Century Gothic"/>
                  <a:cs typeface="Century Gothic"/>
                </a:rPr>
                <a:t>DOE</a:t>
              </a:r>
              <a:endParaRPr lang="en-US" sz="3800" dirty="0">
                <a:solidFill>
                  <a:srgbClr val="FFFFFF"/>
                </a:solidFill>
                <a:latin typeface="Century Gothic"/>
                <a:cs typeface="Century Gothic"/>
              </a:endParaRPr>
            </a:p>
            <a:p>
              <a:pPr marL="1124712" lvl="1" indent="-571500">
                <a:buSzPct val="60000"/>
                <a:buFont typeface="Courier New"/>
                <a:buChar char="o"/>
              </a:pPr>
              <a:r>
                <a:rPr lang="en-US" sz="3800" dirty="0" smtClean="0">
                  <a:solidFill>
                    <a:srgbClr val="FFFFFF"/>
                  </a:solidFill>
                  <a:latin typeface="Century Gothic"/>
                  <a:cs typeface="Century Gothic"/>
                </a:rPr>
                <a:t>Flint Creek Resources</a:t>
              </a:r>
            </a:p>
            <a:p>
              <a:pPr marL="1673352" lvl="2" indent="-571500">
                <a:buSzPct val="100000"/>
                <a:buFont typeface="Lucida Grande"/>
                <a:buChar char="-"/>
              </a:pPr>
              <a:r>
                <a:rPr lang="en-US" sz="3800" dirty="0" smtClean="0">
                  <a:solidFill>
                    <a:srgbClr val="FFFFFF"/>
                  </a:solidFill>
                  <a:latin typeface="Century Gothic"/>
                  <a:cs typeface="Century Gothic"/>
                </a:rPr>
                <a:t>Developed </a:t>
              </a:r>
              <a:r>
                <a:rPr lang="en-US" sz="3800" dirty="0">
                  <a:solidFill>
                    <a:srgbClr val="FFFFFF"/>
                  </a:solidFill>
                  <a:latin typeface="Century Gothic"/>
                  <a:cs typeface="Century Gothic"/>
                </a:rPr>
                <a:t>p</a:t>
              </a:r>
              <a:r>
                <a:rPr lang="en-US" sz="3800" dirty="0" smtClean="0">
                  <a:solidFill>
                    <a:srgbClr val="FFFFFF"/>
                  </a:solidFill>
                  <a:latin typeface="Century Gothic"/>
                  <a:cs typeface="Century Gothic"/>
                </a:rPr>
                <a:t>rocess, customers, added </a:t>
              </a:r>
              <a:r>
                <a:rPr lang="en-US" sz="3800" dirty="0">
                  <a:solidFill>
                    <a:srgbClr val="FFFFFF"/>
                  </a:solidFill>
                  <a:latin typeface="Century Gothic"/>
                  <a:cs typeface="Century Gothic"/>
                </a:rPr>
                <a:t>head </a:t>
              </a:r>
              <a:r>
                <a:rPr lang="en-US" sz="3800" dirty="0" smtClean="0">
                  <a:solidFill>
                    <a:srgbClr val="FFFFFF"/>
                  </a:solidFill>
                  <a:latin typeface="Century Gothic"/>
                  <a:cs typeface="Century Gothic"/>
                </a:rPr>
                <a:t>count</a:t>
              </a:r>
              <a:endParaRPr lang="en-US" sz="3800" dirty="0">
                <a:solidFill>
                  <a:srgbClr val="FFFFFF"/>
                </a:solidFill>
                <a:latin typeface="Century Gothic"/>
                <a:cs typeface="Century Gothic"/>
              </a:endParaRPr>
            </a:p>
            <a:p>
              <a:pPr marL="571500" indent="-571500">
                <a:buFont typeface="Arial"/>
                <a:buChar char="•"/>
              </a:pPr>
              <a:r>
                <a:rPr lang="en-US" sz="3800" dirty="0" smtClean="0">
                  <a:solidFill>
                    <a:srgbClr val="FFFFFF"/>
                  </a:solidFill>
                  <a:latin typeface="Century Gothic"/>
                  <a:cs typeface="Century Gothic"/>
                </a:rPr>
                <a:t>SBA</a:t>
              </a:r>
              <a:endParaRPr lang="en-US" sz="3800" dirty="0">
                <a:solidFill>
                  <a:srgbClr val="FFFFFF"/>
                </a:solidFill>
                <a:latin typeface="Century Gothic"/>
                <a:cs typeface="Century Gothic"/>
              </a:endParaRPr>
            </a:p>
            <a:p>
              <a:pPr marL="1124712" lvl="1" indent="-571500">
                <a:buSzPct val="60000"/>
                <a:buFont typeface="Courier New"/>
                <a:buChar char="o"/>
              </a:pPr>
              <a:r>
                <a:rPr lang="en-US" sz="3800" dirty="0" smtClean="0">
                  <a:solidFill>
                    <a:srgbClr val="FFFFFF"/>
                  </a:solidFill>
                  <a:latin typeface="Century Gothic"/>
                  <a:cs typeface="Century Gothic"/>
                </a:rPr>
                <a:t>Start-up </a:t>
              </a:r>
              <a:r>
                <a:rPr lang="en-US" sz="3800" dirty="0" err="1" smtClean="0">
                  <a:solidFill>
                    <a:srgbClr val="FFFFFF"/>
                  </a:solidFill>
                  <a:latin typeface="Century Gothic"/>
                  <a:cs typeface="Century Gothic"/>
                </a:rPr>
                <a:t>Bootcamp</a:t>
              </a:r>
              <a:r>
                <a:rPr lang="en-US" sz="3800" dirty="0" smtClean="0">
                  <a:solidFill>
                    <a:srgbClr val="FFFFFF"/>
                  </a:solidFill>
                  <a:latin typeface="Century Gothic"/>
                  <a:cs typeface="Century Gothic"/>
                </a:rPr>
                <a:t>, SBIR training, networking events</a:t>
              </a:r>
            </a:p>
            <a:p>
              <a:pPr marL="1124712" lvl="1" indent="-571500">
                <a:buSzPct val="60000"/>
                <a:buFont typeface="Courier New"/>
                <a:buChar char="o"/>
              </a:pPr>
              <a:r>
                <a:rPr lang="en-US" sz="3800" dirty="0" smtClean="0">
                  <a:solidFill>
                    <a:srgbClr val="FFFFFF"/>
                  </a:solidFill>
                  <a:latin typeface="Century Gothic"/>
                  <a:cs typeface="Century Gothic"/>
                </a:rPr>
                <a:t>3 new start-ups</a:t>
              </a:r>
            </a:p>
            <a:p>
              <a:pPr marL="1673352" lvl="2" indent="-571500">
                <a:buSzPct val="100000"/>
                <a:buFont typeface="Lucida Grande"/>
                <a:buChar char="-"/>
              </a:pPr>
              <a:r>
                <a:rPr lang="en-US" sz="3800" dirty="0" err="1" smtClean="0">
                  <a:solidFill>
                    <a:srgbClr val="FFFFFF"/>
                  </a:solidFill>
                  <a:latin typeface="Century Gothic"/>
                  <a:cs typeface="Century Gothic"/>
                </a:rPr>
                <a:t>LighTopTech</a:t>
              </a:r>
              <a:r>
                <a:rPr lang="en-US" sz="3800" dirty="0" smtClean="0">
                  <a:solidFill>
                    <a:srgbClr val="FFFFFF"/>
                  </a:solidFill>
                  <a:latin typeface="Century Gothic"/>
                  <a:cs typeface="Century Gothic"/>
                </a:rPr>
                <a:t>, </a:t>
              </a:r>
              <a:r>
                <a:rPr lang="en-US" sz="3800" dirty="0" err="1" smtClean="0">
                  <a:solidFill>
                    <a:srgbClr val="FFFFFF"/>
                  </a:solidFill>
                  <a:latin typeface="Century Gothic"/>
                  <a:cs typeface="Century Gothic"/>
                </a:rPr>
                <a:t>Moondog</a:t>
              </a:r>
              <a:r>
                <a:rPr lang="en-US" sz="3800" dirty="0" smtClean="0">
                  <a:solidFill>
                    <a:srgbClr val="FFFFFF"/>
                  </a:solidFill>
                  <a:latin typeface="Century Gothic"/>
                  <a:cs typeface="Century Gothic"/>
                </a:rPr>
                <a:t> Labs, Ovitz</a:t>
              </a: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23133974" y="4606182"/>
              <a:ext cx="20249636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000" dirty="0" smtClean="0">
                  <a:solidFill>
                    <a:srgbClr val="FFFFFF"/>
                  </a:solidFill>
                  <a:latin typeface="Century Gothic"/>
                  <a:cs typeface="Century Gothic"/>
                </a:rPr>
                <a:t>Accomplishments</a:t>
              </a:r>
              <a:endParaRPr lang="en-US" sz="5000" dirty="0">
                <a:solidFill>
                  <a:srgbClr val="FFFFFF"/>
                </a:solidFill>
                <a:latin typeface="Century Gothic"/>
                <a:cs typeface="Century Gothic"/>
              </a:endParaRPr>
            </a:p>
          </p:txBody>
        </p:sp>
        <p:pic>
          <p:nvPicPr>
            <p:cNvPr id="72" name="Picture 71" descr="Untitled.jpg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329630" y="14757238"/>
              <a:ext cx="7097812" cy="3259896"/>
            </a:xfrm>
            <a:prstGeom prst="rect">
              <a:avLst/>
            </a:prstGeom>
            <a:effectLst>
              <a:glow>
                <a:schemeClr val="accent5">
                  <a:lumMod val="75000"/>
                  <a:alpha val="0"/>
                </a:schemeClr>
              </a:glow>
              <a:softEdge rad="698500"/>
            </a:effectLst>
          </p:spPr>
        </p:pic>
      </p:grpSp>
      <p:sp>
        <p:nvSpPr>
          <p:cNvPr id="16" name="TextBox 15"/>
          <p:cNvSpPr txBox="1"/>
          <p:nvPr/>
        </p:nvSpPr>
        <p:spPr>
          <a:xfrm>
            <a:off x="29952527" y="18056855"/>
            <a:ext cx="963859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b="1" i="1" dirty="0" smtClean="0">
                <a:solidFill>
                  <a:srgbClr val="FFFFFF"/>
                </a:solidFill>
                <a:latin typeface="Century Gothic"/>
                <a:cs typeface="Century Gothic"/>
              </a:rPr>
              <a:t>Catalyzing Community Action</a:t>
            </a:r>
            <a:endParaRPr lang="en-US" sz="5000" b="1" i="1" dirty="0">
              <a:solidFill>
                <a:srgbClr val="FFFFFF"/>
              </a:solidFill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878142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4769</TotalTime>
  <Words>407</Words>
  <Application>Microsoft Office PowerPoint</Application>
  <PresentationFormat>Custom</PresentationFormat>
  <Paragraphs>95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Nicholas Napolitan</dc:creator>
  <cp:lastModifiedBy>ruth</cp:lastModifiedBy>
  <cp:revision>461</cp:revision>
  <cp:lastPrinted>2014-04-04T22:07:55Z</cp:lastPrinted>
  <dcterms:created xsi:type="dcterms:W3CDTF">2014-03-26T19:27:56Z</dcterms:created>
  <dcterms:modified xsi:type="dcterms:W3CDTF">2014-06-10T18:52:43Z</dcterms:modified>
</cp:coreProperties>
</file>