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6" r:id="rId2"/>
  </p:sldIdLst>
  <p:sldSz cx="43891200" cy="32918400"/>
  <p:notesSz cx="7010400" cy="9296400"/>
  <p:defaultTextStyle>
    <a:defPPr>
      <a:defRPr lang="en-US"/>
    </a:defPPr>
    <a:lvl1pPr marL="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69" autoAdjust="0"/>
    <p:restoredTop sz="99827" autoAdjust="0"/>
  </p:normalViewPr>
  <p:slideViewPr>
    <p:cSldViewPr>
      <p:cViewPr>
        <p:scale>
          <a:sx n="25" d="100"/>
          <a:sy n="25" d="100"/>
        </p:scale>
        <p:origin x="-42" y="84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53A647F-8686-40CF-A747-DA5F927FD886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B4EC907-F0DA-44E2-9251-CE68812F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34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EC907-F0DA-44E2-9251-CE68812FB8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586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1835539" y="0"/>
            <a:ext cx="47675194" cy="329184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21893961" y="-103253"/>
            <a:ext cx="17659757" cy="30104832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22315661" y="-103250"/>
            <a:ext cx="16824960" cy="111018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20154" y="13000685"/>
            <a:ext cx="15904104" cy="8170368"/>
          </a:xfrm>
        </p:spPr>
        <p:txBody>
          <a:bodyPr>
            <a:normAutofit/>
          </a:bodyPr>
          <a:lstStyle>
            <a:lvl1pPr>
              <a:defRPr sz="17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720155" y="21221187"/>
            <a:ext cx="15887054" cy="6051019"/>
          </a:xfrm>
        </p:spPr>
        <p:txBody>
          <a:bodyPr>
            <a:normAutofit/>
          </a:bodyPr>
          <a:lstStyle>
            <a:lvl1pPr marL="0" indent="0" algn="l">
              <a:buNone/>
              <a:defRPr sz="8600">
                <a:solidFill>
                  <a:srgbClr val="424242"/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745971" y="7280777"/>
            <a:ext cx="10241280" cy="3604709"/>
          </a:xfrm>
        </p:spPr>
        <p:txBody>
          <a:bodyPr anchor="b"/>
          <a:lstStyle>
            <a:lvl1pPr algn="l">
              <a:defRPr sz="11500"/>
            </a:lvl1pPr>
          </a:lstStyle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22324267" y="29223763"/>
            <a:ext cx="16824960" cy="3923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56896" y="27455839"/>
            <a:ext cx="13591642" cy="1752600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315661" y="27455839"/>
            <a:ext cx="3089597" cy="17526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22324267" y="29223763"/>
            <a:ext cx="16824960" cy="3923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3" y="4944706"/>
            <a:ext cx="7125374" cy="229456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55821" y="4944706"/>
            <a:ext cx="26033779" cy="229456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1496" y="13923982"/>
            <a:ext cx="31859846" cy="6537960"/>
          </a:xfrm>
        </p:spPr>
        <p:txBody>
          <a:bodyPr anchor="b"/>
          <a:lstStyle>
            <a:lvl1pPr algn="l">
              <a:defRPr sz="19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41498" y="20482563"/>
            <a:ext cx="31859842" cy="7297982"/>
          </a:xfrm>
        </p:spPr>
        <p:txBody>
          <a:bodyPr anchor="t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003597" y="11104474"/>
            <a:ext cx="16415309" cy="16766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22296729" y="11104469"/>
            <a:ext cx="16415309" cy="16766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8133" y="11116843"/>
            <a:ext cx="14674310" cy="3070858"/>
          </a:xfrm>
        </p:spPr>
        <p:txBody>
          <a:bodyPr anchor="b"/>
          <a:lstStyle>
            <a:lvl1pPr marL="0" indent="0">
              <a:buNone/>
              <a:defRPr sz="11500" b="1">
                <a:solidFill>
                  <a:schemeClr val="accent1"/>
                </a:solidFill>
              </a:defRPr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0261" y="14278533"/>
            <a:ext cx="16415309" cy="13611826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056820" y="11116848"/>
            <a:ext cx="14667442" cy="3070858"/>
          </a:xfrm>
        </p:spPr>
        <p:txBody>
          <a:bodyPr anchor="b"/>
          <a:lstStyle>
            <a:lvl1pPr marL="0" indent="0">
              <a:buNone/>
              <a:defRPr sz="11500" b="1">
                <a:solidFill>
                  <a:schemeClr val="accent1"/>
                </a:solidFill>
              </a:defRPr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729" y="14278533"/>
            <a:ext cx="16415309" cy="13611826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1835539" y="0"/>
            <a:ext cx="47675194" cy="329184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21893961" y="-103253"/>
            <a:ext cx="17659757" cy="30104832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22315661" y="-103248"/>
            <a:ext cx="16824960" cy="29949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4346743" y="2889041"/>
            <a:ext cx="17098834" cy="2711253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0291" y="4111330"/>
            <a:ext cx="14834112" cy="24723523"/>
          </a:xfrm>
        </p:spPr>
        <p:txBody>
          <a:bodyPr/>
          <a:lstStyle>
            <a:lvl1pPr>
              <a:defRPr sz="11500"/>
            </a:lvl1pPr>
            <a:lvl2pPr>
              <a:defRPr sz="10600"/>
            </a:lvl2pPr>
            <a:lvl3pPr>
              <a:defRPr sz="9600"/>
            </a:lvl3pPr>
            <a:lvl4pPr>
              <a:defRPr sz="8600"/>
            </a:lvl4pPr>
            <a:lvl5pPr>
              <a:defRPr sz="77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22324267" y="29223763"/>
            <a:ext cx="16824960" cy="3923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278951" y="27479210"/>
            <a:ext cx="16769587" cy="1752600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51198" y="12755686"/>
            <a:ext cx="15861946" cy="7023134"/>
          </a:xfrm>
        </p:spPr>
        <p:txBody>
          <a:bodyPr anchor="b">
            <a:normAutofit/>
          </a:bodyPr>
          <a:lstStyle>
            <a:lvl1pPr algn="l">
              <a:defRPr sz="13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735642" y="19857571"/>
            <a:ext cx="15834163" cy="7285939"/>
          </a:xfrm>
        </p:spPr>
        <p:txBody>
          <a:bodyPr>
            <a:normAutofit/>
          </a:bodyPr>
          <a:lstStyle>
            <a:lvl1pPr marL="0" indent="0">
              <a:buNone/>
              <a:defRPr sz="7700">
                <a:solidFill>
                  <a:srgbClr val="424242"/>
                </a:solidFill>
              </a:defRPr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1835539" y="0"/>
            <a:ext cx="47675194" cy="329184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21893961" y="-103253"/>
            <a:ext cx="17659757" cy="30104832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22315661" y="-103248"/>
            <a:ext cx="16824960" cy="29949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4346743" y="2889041"/>
            <a:ext cx="17098834" cy="27112536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22324267" y="29223763"/>
            <a:ext cx="16824960" cy="3923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25235" y="12772339"/>
            <a:ext cx="15844723" cy="7022592"/>
          </a:xfrm>
        </p:spPr>
        <p:txBody>
          <a:bodyPr anchor="b">
            <a:normAutofit/>
          </a:bodyPr>
          <a:lstStyle>
            <a:lvl1pPr algn="l">
              <a:defRPr sz="13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25001" y="3330216"/>
            <a:ext cx="16126190" cy="26246938"/>
          </a:xfrm>
        </p:spPr>
        <p:txBody>
          <a:bodyPr/>
          <a:lstStyle>
            <a:lvl1pPr marL="0" indent="0">
              <a:buNone/>
              <a:defRPr sz="15400">
                <a:solidFill>
                  <a:schemeClr val="accent1"/>
                </a:solidFill>
              </a:defRPr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726227" y="19838825"/>
            <a:ext cx="15842750" cy="7293893"/>
          </a:xfrm>
        </p:spPr>
        <p:txBody>
          <a:bodyPr>
            <a:normAutofit/>
          </a:bodyPr>
          <a:lstStyle>
            <a:lvl1pPr marL="0" indent="0">
              <a:buNone/>
              <a:defRPr sz="7700">
                <a:solidFill>
                  <a:srgbClr val="424242"/>
                </a:solidFill>
              </a:defRPr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278951" y="27479210"/>
            <a:ext cx="16769587" cy="1752600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1463040" y="0"/>
            <a:ext cx="47675194" cy="329184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2194560" y="1600740"/>
            <a:ext cx="39502080" cy="2969110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21893961" y="-103253"/>
            <a:ext cx="17659757" cy="3356371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22315661" y="-103248"/>
            <a:ext cx="16824960" cy="29949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08752" y="4932787"/>
            <a:ext cx="33718771" cy="5486400"/>
          </a:xfrm>
          <a:prstGeom prst="rect">
            <a:avLst/>
          </a:prstGeom>
        </p:spPr>
        <p:txBody>
          <a:bodyPr vert="horz" lIns="438912" tIns="219456" rIns="438912" bIns="219456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8764" y="11153532"/>
            <a:ext cx="32531122" cy="16843090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787462" y="1077564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rgbClr val="FEFEFE"/>
                </a:solidFill>
              </a:defRPr>
            </a:lvl1pPr>
          </a:lstStyle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278950" y="28090370"/>
            <a:ext cx="1681033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315661" y="1077559"/>
            <a:ext cx="6394349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rgbClr val="FEFEFE"/>
                </a:solidFill>
              </a:defRPr>
            </a:lvl1pPr>
          </a:lstStyle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389120" rtl="0" eaLnBrk="1" latinLnBrk="0" hangingPunct="1">
        <a:spcBef>
          <a:spcPct val="0"/>
        </a:spcBef>
        <a:buNone/>
        <a:defRPr sz="192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645920" indent="-1316736" algn="l" defTabSz="438912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1500" kern="1200">
          <a:solidFill>
            <a:schemeClr val="tx2"/>
          </a:solidFill>
          <a:latin typeface="+mn-lt"/>
          <a:ea typeface="+mn-ea"/>
          <a:cs typeface="+mn-cs"/>
        </a:defRPr>
      </a:lvl1pPr>
      <a:lvl2pPr marL="3072384" indent="-1316736" algn="l" defTabSz="438912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0600" kern="1200">
          <a:solidFill>
            <a:schemeClr val="tx2"/>
          </a:solidFill>
          <a:latin typeface="+mn-lt"/>
          <a:ea typeface="+mn-ea"/>
          <a:cs typeface="+mn-cs"/>
        </a:defRPr>
      </a:lvl2pPr>
      <a:lvl3pPr marL="4389120" indent="-1097280" algn="l" defTabSz="438912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9600" kern="1200">
          <a:solidFill>
            <a:schemeClr val="tx2"/>
          </a:solidFill>
          <a:latin typeface="+mn-lt"/>
          <a:ea typeface="+mn-ea"/>
          <a:cs typeface="+mn-cs"/>
        </a:defRPr>
      </a:lvl3pPr>
      <a:lvl4pPr marL="5398618" indent="-1097280" algn="l" defTabSz="438912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8600" kern="1200">
          <a:solidFill>
            <a:schemeClr val="tx2"/>
          </a:solidFill>
          <a:latin typeface="+mn-lt"/>
          <a:ea typeface="+mn-ea"/>
          <a:cs typeface="+mn-cs"/>
        </a:defRPr>
      </a:lvl4pPr>
      <a:lvl5pPr marL="6364224" indent="-1097280" algn="l" defTabSz="438912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77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7285939" indent="-1097280" algn="l" defTabSz="438912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6700" kern="1200">
          <a:solidFill>
            <a:schemeClr val="tx2"/>
          </a:solidFill>
          <a:latin typeface="+mn-lt"/>
          <a:ea typeface="+mn-ea"/>
          <a:cs typeface="+mn-cs"/>
        </a:defRPr>
      </a:lvl6pPr>
      <a:lvl7pPr marL="8251546" indent="-1097280" algn="l" defTabSz="438912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6700" kern="1200">
          <a:solidFill>
            <a:schemeClr val="tx2"/>
          </a:solidFill>
          <a:latin typeface="+mn-lt"/>
          <a:ea typeface="+mn-ea"/>
          <a:cs typeface="+mn-cs"/>
        </a:defRPr>
      </a:lvl7pPr>
      <a:lvl8pPr marL="9217152" indent="-1097280" algn="l" defTabSz="438912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6700" kern="1200">
          <a:solidFill>
            <a:schemeClr val="tx2"/>
          </a:solidFill>
          <a:latin typeface="+mn-lt"/>
          <a:ea typeface="+mn-ea"/>
          <a:cs typeface="+mn-cs"/>
        </a:defRPr>
      </a:lvl8pPr>
      <a:lvl9pPr marL="10182758" indent="-1097280" algn="l" defTabSz="438912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67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hyperlink" Target="mailto:mraker@awnc.org" TargetMode="External"/><Relationship Id="rId7" Type="http://schemas.openxmlformats.org/officeDocument/2006/relationships/image" Target="../media/image4.png"/><Relationship Id="rId12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jpeg"/><Relationship Id="rId10" Type="http://schemas.openxmlformats.org/officeDocument/2006/relationships/image" Target="../media/image7.png"/><Relationship Id="rId4" Type="http://schemas.openxmlformats.org/officeDocument/2006/relationships/hyperlink" Target="mailto:erica@landofsky.org" TargetMode="Externa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24113"/>
            <a:ext cx="43891200" cy="5381913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143000" y="6217921"/>
            <a:ext cx="10235006" cy="26700479"/>
          </a:xfrm>
          <a:prstGeom prst="roundRect">
            <a:avLst/>
          </a:prstGeom>
          <a:solidFill>
            <a:schemeClr val="tx2">
              <a:lumMod val="5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1497235" y="5860186"/>
            <a:ext cx="10219765" cy="26700479"/>
          </a:xfrm>
          <a:prstGeom prst="roundRect">
            <a:avLst/>
          </a:prstGeom>
          <a:solidFill>
            <a:schemeClr val="tx2">
              <a:lumMod val="5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2174200" y="5867400"/>
            <a:ext cx="10302240" cy="26700479"/>
          </a:xfrm>
          <a:prstGeom prst="roundRect">
            <a:avLst/>
          </a:prstGeom>
          <a:solidFill>
            <a:schemeClr val="tx2">
              <a:lumMod val="5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32857818" y="5666422"/>
            <a:ext cx="10165080" cy="26700479"/>
          </a:xfrm>
          <a:prstGeom prst="roundRect">
            <a:avLst/>
          </a:prstGeom>
          <a:solidFill>
            <a:schemeClr val="tx2">
              <a:lumMod val="5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b="1" dirty="0"/>
          </a:p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819400" y="0"/>
            <a:ext cx="31153577" cy="2758554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  <a:latin typeface="Rockwell Extra Bold" pitchFamily="18" charset="0"/>
              </a:rPr>
              <a:t>Rural Jobs and Innovation Accelerator Challenge:  Western North Carolina AgriVentures Project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19399" y="2667000"/>
            <a:ext cx="31153577" cy="2296890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6500" dirty="0" smtClean="0">
                <a:latin typeface="Rockwell" pitchFamily="18" charset="0"/>
              </a:rPr>
              <a:t>A project of AdvantageWest Economic Development Group and </a:t>
            </a:r>
          </a:p>
          <a:p>
            <a:pPr algn="ctr"/>
            <a:r>
              <a:rPr lang="en-US" sz="6500" dirty="0" smtClean="0">
                <a:latin typeface="Rockwell" pitchFamily="18" charset="0"/>
              </a:rPr>
              <a:t>Land of Sky Regional Council, funded by ARC, EDA, and USDA</a:t>
            </a: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1013568" y="22021800"/>
            <a:ext cx="10048875" cy="1445145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 smtClean="0">
                <a:solidFill>
                  <a:schemeClr val="bg2">
                    <a:lumMod val="50000"/>
                  </a:schemeClr>
                </a:solidFill>
                <a:latin typeface="Arial Rounded MT Bold" pitchFamily="34" charset="0"/>
              </a:rPr>
              <a:t>Vision </a:t>
            </a:r>
            <a:r>
              <a:rPr lang="en-US" sz="4400" b="1" dirty="0">
                <a:solidFill>
                  <a:schemeClr val="bg2">
                    <a:lumMod val="50000"/>
                  </a:schemeClr>
                </a:solidFill>
                <a:latin typeface="Arial Rounded MT Bold" pitchFamily="34" charset="0"/>
              </a:rPr>
              <a:t>and </a:t>
            </a:r>
            <a:r>
              <a:rPr lang="en-US" sz="4400" b="1" dirty="0" smtClean="0">
                <a:solidFill>
                  <a:schemeClr val="bg2">
                    <a:lumMod val="50000"/>
                  </a:schemeClr>
                </a:solidFill>
                <a:latin typeface="Arial Rounded MT Bold" pitchFamily="34" charset="0"/>
              </a:rPr>
              <a:t>Collaboration </a:t>
            </a:r>
            <a:endParaRPr lang="en-US" sz="4400" b="1" dirty="0">
              <a:solidFill>
                <a:schemeClr val="bg2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11668125" y="6098984"/>
            <a:ext cx="10048875" cy="1761400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bg2">
                    <a:lumMod val="50000"/>
                  </a:schemeClr>
                </a:solidFill>
                <a:latin typeface="Arial Rounded MT Bold" pitchFamily="34" charset="0"/>
              </a:rPr>
              <a:t>Project Plan and Objectives</a:t>
            </a: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1752439" y="15468600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bg2">
                    <a:lumMod val="50000"/>
                  </a:schemeClr>
                </a:solidFill>
                <a:latin typeface="Arial Rounded MT Bold" pitchFamily="34" charset="0"/>
              </a:rPr>
              <a:t>Project Activities / Events</a:t>
            </a:r>
            <a:endParaRPr lang="en-US" sz="4400" b="1" u="sng" dirty="0">
              <a:solidFill>
                <a:schemeClr val="bg2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1112501" y="6629400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bg2">
                    <a:lumMod val="50000"/>
                  </a:schemeClr>
                </a:solidFill>
                <a:latin typeface="Arial Rounded MT Bold" pitchFamily="34" charset="0"/>
              </a:rPr>
              <a:t>Cluster/Business Sector Description </a:t>
            </a:r>
            <a:endParaRPr lang="en-US" sz="4400" b="1" u="sng" dirty="0">
              <a:solidFill>
                <a:schemeClr val="bg2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33496297" y="6157434"/>
            <a:ext cx="9289322" cy="1157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bg2">
                    <a:lumMod val="50000"/>
                  </a:schemeClr>
                </a:solidFill>
                <a:latin typeface="Arial Rounded MT Bold" pitchFamily="34" charset="0"/>
              </a:rPr>
              <a:t>Outcomes</a:t>
            </a:r>
            <a:endParaRPr lang="en-US" sz="4400" b="1" u="sng" dirty="0">
              <a:solidFill>
                <a:schemeClr val="bg2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22300882" y="13636741"/>
            <a:ext cx="10048875" cy="1831859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>
                <a:solidFill>
                  <a:schemeClr val="bg2">
                    <a:lumMod val="50000"/>
                  </a:schemeClr>
                </a:solidFill>
                <a:latin typeface="Arial Rounded MT Bold" pitchFamily="34" charset="0"/>
              </a:rPr>
              <a:t>Lessons </a:t>
            </a:r>
            <a:r>
              <a:rPr lang="en-US" sz="4400" b="1" u="sng" dirty="0" smtClean="0">
                <a:solidFill>
                  <a:schemeClr val="bg2">
                    <a:lumMod val="50000"/>
                  </a:schemeClr>
                </a:solidFill>
                <a:latin typeface="Arial Rounded MT Bold" pitchFamily="34" charset="0"/>
              </a:rPr>
              <a:t>Learned from</a:t>
            </a:r>
            <a:endParaRPr lang="en-US" sz="4400" b="1" u="sng" dirty="0">
              <a:solidFill>
                <a:schemeClr val="bg2">
                  <a:lumMod val="50000"/>
                </a:schemeClr>
              </a:solidFill>
              <a:latin typeface="Arial Rounded MT Bold" pitchFamily="34" charset="0"/>
            </a:endParaRPr>
          </a:p>
          <a:p>
            <a:r>
              <a:rPr lang="en-US" sz="4400" b="1" u="sng" dirty="0" smtClean="0">
                <a:solidFill>
                  <a:schemeClr val="bg2">
                    <a:lumMod val="50000"/>
                  </a:schemeClr>
                </a:solidFill>
                <a:latin typeface="Arial Rounded MT Bold" pitchFamily="34" charset="0"/>
              </a:rPr>
              <a:t>Overcoming Challenges</a:t>
            </a:r>
            <a:endParaRPr lang="en-US" sz="4400" b="1" u="sng" dirty="0">
              <a:solidFill>
                <a:schemeClr val="bg2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36" name="Text Placeholder 15"/>
          <p:cNvSpPr txBox="1">
            <a:spLocks/>
          </p:cNvSpPr>
          <p:nvPr/>
        </p:nvSpPr>
        <p:spPr>
          <a:xfrm>
            <a:off x="33114933" y="29565600"/>
            <a:ext cx="10052050" cy="2995065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smtClean="0">
                <a:solidFill>
                  <a:srgbClr val="92D050"/>
                </a:solidFill>
                <a:latin typeface="Arial Rounded MT Bold" pitchFamily="34" charset="0"/>
                <a:cs typeface="Arial" pitchFamily="34" charset="0"/>
              </a:rPr>
              <a:t>AdvantageWest, Matt Raker, VP Entrepreneurship </a:t>
            </a:r>
            <a:r>
              <a:rPr lang="en-US" sz="2800" dirty="0" smtClean="0">
                <a:solidFill>
                  <a:srgbClr val="92D050"/>
                </a:solidFill>
                <a:latin typeface="Arial Rounded MT Bold" pitchFamily="34" charset="0"/>
                <a:cs typeface="Arial" pitchFamily="34" charset="0"/>
                <a:hlinkClick r:id="rId3"/>
              </a:rPr>
              <a:t>mraker@awnc.org</a:t>
            </a:r>
            <a:r>
              <a:rPr lang="en-US" sz="2800" dirty="0" smtClean="0">
                <a:solidFill>
                  <a:srgbClr val="92D050"/>
                </a:solidFill>
                <a:latin typeface="Arial Rounded MT Bold" pitchFamily="34" charset="0"/>
                <a:cs typeface="Arial" pitchFamily="34" charset="0"/>
              </a:rPr>
              <a:t> </a:t>
            </a: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92D050"/>
                </a:solidFill>
                <a:latin typeface="Arial Rounded MT Bold" pitchFamily="34" charset="0"/>
                <a:cs typeface="Arial" pitchFamily="34" charset="0"/>
              </a:rPr>
              <a:t>Land of Sky Regional Council, Erica Anderson, </a:t>
            </a: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92D050"/>
                </a:solidFill>
                <a:latin typeface="Arial Rounded MT Bold" pitchFamily="34" charset="0"/>
                <a:cs typeface="Arial" pitchFamily="34" charset="0"/>
              </a:rPr>
              <a:t>Director, Economic &amp; Community Development </a:t>
            </a:r>
            <a:r>
              <a:rPr lang="en-US" sz="2800" dirty="0" smtClean="0">
                <a:solidFill>
                  <a:srgbClr val="92D050"/>
                </a:solidFill>
                <a:latin typeface="Arial Rounded MT Bold" pitchFamily="34" charset="0"/>
                <a:cs typeface="Arial" pitchFamily="34" charset="0"/>
                <a:hlinkClick r:id="rId4"/>
              </a:rPr>
              <a:t>erica@landofsky.org</a:t>
            </a:r>
            <a:r>
              <a:rPr lang="en-US" sz="2800" dirty="0" smtClean="0">
                <a:solidFill>
                  <a:srgbClr val="92D050"/>
                </a:solidFill>
                <a:latin typeface="Arial Rounded MT Bold" pitchFamily="34" charset="0"/>
                <a:cs typeface="Arial" pitchFamily="34" charset="0"/>
              </a:rPr>
              <a:t> </a:t>
            </a:r>
            <a:endParaRPr lang="en-US" sz="4400" dirty="0" smtClean="0">
              <a:solidFill>
                <a:srgbClr val="92D050"/>
              </a:solidFill>
            </a:endParaRPr>
          </a:p>
          <a:p>
            <a:endParaRPr lang="en-US" sz="4400" dirty="0">
              <a:solidFill>
                <a:srgbClr val="92D050"/>
              </a:solidFill>
            </a:endParaRPr>
          </a:p>
        </p:txBody>
      </p:sp>
      <p:sp>
        <p:nvSpPr>
          <p:cNvPr id="37" name="Text Placeholder 11"/>
          <p:cNvSpPr txBox="1">
            <a:spLocks/>
          </p:cNvSpPr>
          <p:nvPr/>
        </p:nvSpPr>
        <p:spPr>
          <a:xfrm>
            <a:off x="22549189" y="15468600"/>
            <a:ext cx="9552260" cy="6518077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/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There is a lot of need for capital investment, but it is hard to secure for [these emerging sectors]</a:t>
            </a:r>
          </a:p>
          <a:p>
            <a:pPr marL="571500" indent="-571500"/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Some agricultural businesses have slower growth rates, and so do not fit many traditional investment profiles</a:t>
            </a:r>
            <a:endParaRPr lang="en-US" sz="3800" dirty="0">
              <a:solidFill>
                <a:srgbClr val="92D050"/>
              </a:solidFill>
              <a:latin typeface="Arial Rounded MT Bold" pitchFamily="34" charset="0"/>
            </a:endParaRPr>
          </a:p>
          <a:p>
            <a:pPr marL="571500" indent="-571500"/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We’ve learned that cluster networks are very effective in increasing collaboration and identifying key gaps and potential projects</a:t>
            </a:r>
          </a:p>
          <a:p>
            <a:pPr marL="571500" indent="-571500"/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We are seeing that the Innovation Council model seems to be effective at identifying key projects,</a:t>
            </a:r>
            <a:b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</a:b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but unsure of how to sustain</a:t>
            </a:r>
            <a:b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</a:b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impact w/o</a:t>
            </a:r>
            <a:b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</a:b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ongoing</a:t>
            </a:r>
            <a:b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</a:b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innovation</a:t>
            </a:r>
            <a:b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</a:b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funds</a:t>
            </a:r>
            <a:endParaRPr lang="en-US" sz="3800" dirty="0">
              <a:solidFill>
                <a:srgbClr val="92D050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3800" dirty="0" smtClean="0">
              <a:solidFill>
                <a:srgbClr val="92D050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4400" dirty="0" smtClean="0">
              <a:solidFill>
                <a:srgbClr val="92D050"/>
              </a:solidFill>
            </a:endParaRPr>
          </a:p>
        </p:txBody>
      </p:sp>
      <p:sp>
        <p:nvSpPr>
          <p:cNvPr id="38" name="Text Placeholder 8"/>
          <p:cNvSpPr txBox="1">
            <a:spLocks/>
          </p:cNvSpPr>
          <p:nvPr/>
        </p:nvSpPr>
        <p:spPr>
          <a:xfrm>
            <a:off x="33118107" y="7543800"/>
            <a:ext cx="9846687" cy="9762466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62000" indent="-762000"/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Brought large group of food hubs and local food distributors together to plan and identify needs, introducing many for the first time</a:t>
            </a:r>
          </a:p>
          <a:p>
            <a:pPr marL="762000" indent="-762000"/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New sourcing relationships created within outdoor industry, among members of Outdoor Gear Builders</a:t>
            </a:r>
          </a:p>
          <a:p>
            <a:pPr marL="762000" indent="-762000"/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Conducted first nature-based business accelerator in country</a:t>
            </a:r>
          </a:p>
          <a:p>
            <a:pPr marL="762000" indent="-762000"/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Provided farmland access and transfer services to farmers and landowners throughout 23 counties</a:t>
            </a:r>
          </a:p>
          <a:p>
            <a:pPr marL="762000" indent="-762000"/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Through Pilot Projects alone, identified over 30 critical supply chain gaps, totaling over $500,000 </a:t>
            </a:r>
            <a:b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</a:b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in needed investment.</a:t>
            </a:r>
          </a:p>
          <a:p>
            <a:endParaRPr lang="en-US" sz="3800" dirty="0" smtClean="0">
              <a:solidFill>
                <a:srgbClr val="92D050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3800" dirty="0" smtClean="0">
              <a:solidFill>
                <a:srgbClr val="92D050"/>
              </a:solidFill>
              <a:latin typeface="Arial Rounded MT Bold" pitchFamily="34" charset="0"/>
            </a:endParaRPr>
          </a:p>
          <a:p>
            <a:endParaRPr lang="en-US" sz="3800" dirty="0">
              <a:solidFill>
                <a:srgbClr val="92D050"/>
              </a:solidFill>
            </a:endParaRPr>
          </a:p>
        </p:txBody>
      </p:sp>
      <p:sp>
        <p:nvSpPr>
          <p:cNvPr id="40" name="Text Placeholder 6"/>
          <p:cNvSpPr txBox="1">
            <a:spLocks/>
          </p:cNvSpPr>
          <p:nvPr/>
        </p:nvSpPr>
        <p:spPr>
          <a:xfrm>
            <a:off x="11706583" y="16330366"/>
            <a:ext cx="9727286" cy="14683034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800" dirty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3800" dirty="0" smtClean="0">
                <a:solidFill>
                  <a:srgbClr val="FF0000"/>
                </a:solidFill>
                <a:latin typeface="Arial Rounded MT Bold" pitchFamily="34" charset="0"/>
              </a:rPr>
              <a:t>        </a:t>
            </a:r>
            <a:r>
              <a:rPr lang="en-US" sz="4400" dirty="0" smtClean="0">
                <a:solidFill>
                  <a:srgbClr val="00B0F0"/>
                </a:solidFill>
                <a:latin typeface="Arial Rounded MT Bold" pitchFamily="34" charset="0"/>
              </a:rPr>
              <a:t>Accelerating Appalachia </a:t>
            </a: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Accelerator focused on launching and scaling seed-stage nature-based businesses</a:t>
            </a:r>
          </a:p>
          <a:p>
            <a:pPr marL="0" indent="0">
              <a:buNone/>
            </a:pPr>
            <a:endParaRPr lang="en-US" sz="1000" dirty="0" smtClean="0">
              <a:solidFill>
                <a:srgbClr val="92D050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r>
              <a:rPr lang="en-US" sz="3800" dirty="0" smtClean="0">
                <a:solidFill>
                  <a:srgbClr val="FF0000"/>
                </a:solidFill>
                <a:latin typeface="Arial Rounded MT Bold" pitchFamily="34" charset="0"/>
              </a:rPr>
              <a:t>         </a:t>
            </a:r>
            <a:r>
              <a:rPr lang="en-US" sz="4400" dirty="0" smtClean="0">
                <a:solidFill>
                  <a:srgbClr val="00B0F0"/>
                </a:solidFill>
                <a:latin typeface="Arial Rounded MT Bold" pitchFamily="34" charset="0"/>
              </a:rPr>
              <a:t>Blue Ridge Tech Ventures </a:t>
            </a:r>
          </a:p>
          <a:p>
            <a:pPr marL="0" indent="0">
              <a:buNone/>
            </a:pP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Assists companies with technology development, commercialization, and connecting with regional assets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1000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         </a:t>
            </a:r>
            <a:r>
              <a:rPr lang="en-US" sz="4400" dirty="0" smtClean="0">
                <a:solidFill>
                  <a:srgbClr val="00B0F0"/>
                </a:solidFill>
                <a:latin typeface="Arial Rounded MT Bold" pitchFamily="34" charset="0"/>
              </a:rPr>
              <a:t>Outdoor Gear Builders of WNC </a:t>
            </a:r>
          </a:p>
          <a:p>
            <a:pPr marL="0" indent="0">
              <a:buNone/>
            </a:pP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Network of outdoor gear manufacturers &amp; other outdoor key industry companies</a:t>
            </a:r>
            <a:endParaRPr lang="en-US" sz="3800" dirty="0">
              <a:solidFill>
                <a:srgbClr val="92D050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10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10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1000" dirty="0">
              <a:solidFill>
                <a:srgbClr val="FF0000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        </a:t>
            </a:r>
            <a:r>
              <a:rPr lang="en-US" sz="4400" dirty="0" smtClean="0">
                <a:solidFill>
                  <a:srgbClr val="00B0F0"/>
                </a:solidFill>
                <a:latin typeface="Arial Rounded MT Bold" pitchFamily="34" charset="0"/>
              </a:rPr>
              <a:t>WNC FarmLink</a:t>
            </a:r>
          </a:p>
          <a:p>
            <a:pPr marL="0" indent="0">
              <a:buNone/>
            </a:pPr>
            <a:r>
              <a:rPr lang="en-US" sz="3800" dirty="0">
                <a:solidFill>
                  <a:srgbClr val="92D050"/>
                </a:solidFill>
                <a:latin typeface="Arial Rounded MT Bold" pitchFamily="34" charset="0"/>
              </a:rPr>
              <a:t>A partnership facilitating relationships between farmers looking for land to farm and landowners aspiring to keep their land in </a:t>
            </a: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agriculture</a:t>
            </a:r>
          </a:p>
          <a:p>
            <a:pPr marL="0" indent="0">
              <a:buNone/>
            </a:pPr>
            <a:endParaRPr lang="en-US" sz="1000" dirty="0" smtClean="0">
              <a:solidFill>
                <a:srgbClr val="92D050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1000" dirty="0">
              <a:solidFill>
                <a:srgbClr val="92D050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r>
              <a:rPr lang="en-US" sz="3800" b="1" dirty="0">
                <a:solidFill>
                  <a:srgbClr val="92D050"/>
                </a:solidFill>
                <a:latin typeface="Arial Rounded MT Bold" pitchFamily="34" charset="0"/>
              </a:rPr>
              <a:t> </a:t>
            </a:r>
            <a:r>
              <a:rPr lang="en-US" sz="3800" b="1" dirty="0" smtClean="0">
                <a:solidFill>
                  <a:srgbClr val="92D050"/>
                </a:solidFill>
                <a:latin typeface="Arial Rounded MT Bold" pitchFamily="34" charset="0"/>
              </a:rPr>
              <a:t>        </a:t>
            </a:r>
            <a:r>
              <a:rPr lang="en-US" sz="4400" dirty="0">
                <a:solidFill>
                  <a:srgbClr val="00B0F0"/>
                </a:solidFill>
                <a:latin typeface="Arial Rounded MT Bold" pitchFamily="34" charset="0"/>
              </a:rPr>
              <a:t>Innovation Council</a:t>
            </a:r>
          </a:p>
          <a:p>
            <a:pPr marL="0" indent="0">
              <a:buNone/>
            </a:pPr>
            <a:endParaRPr lang="en-US" sz="1000" b="1" dirty="0" smtClean="0">
              <a:solidFill>
                <a:srgbClr val="92D050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A </a:t>
            </a:r>
            <a:r>
              <a:rPr lang="en-US" sz="3800" dirty="0">
                <a:solidFill>
                  <a:srgbClr val="92D050"/>
                </a:solidFill>
                <a:latin typeface="Arial Rounded MT Bold" pitchFamily="34" charset="0"/>
              </a:rPr>
              <a:t>cross-sector group of innovators and leaders </a:t>
            </a: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advising on and helping to address  </a:t>
            </a:r>
            <a:r>
              <a:rPr lang="en-US" sz="3800" dirty="0">
                <a:solidFill>
                  <a:srgbClr val="92D050"/>
                </a:solidFill>
                <a:latin typeface="Arial Rounded MT Bold" pitchFamily="34" charset="0"/>
              </a:rPr>
              <a:t>key economic gaps and </a:t>
            </a: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opportunities.</a:t>
            </a:r>
            <a:endParaRPr lang="en-US" sz="3800" dirty="0">
              <a:solidFill>
                <a:srgbClr val="92D050"/>
              </a:solidFill>
              <a:latin typeface="Arial Rounded MT Bold" pitchFamily="34" charset="0"/>
            </a:endParaRPr>
          </a:p>
        </p:txBody>
      </p:sp>
      <p:sp>
        <p:nvSpPr>
          <p:cNvPr id="42" name="Text Placeholder 17"/>
          <p:cNvSpPr txBox="1">
            <a:spLocks/>
          </p:cNvSpPr>
          <p:nvPr/>
        </p:nvSpPr>
        <p:spPr>
          <a:xfrm>
            <a:off x="11762343" y="7620000"/>
            <a:ext cx="9700101" cy="7620000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The WNC AgriVentures Project is a recognition of the substantial economic and community development opportunities that will result from an integrated approach to:</a:t>
            </a:r>
          </a:p>
          <a:p>
            <a:pPr marL="857250" indent="-857250">
              <a:buAutoNum type="romanLcParenR"/>
            </a:pP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Identify key supply chain gaps &amp; develop critical infrastructure </a:t>
            </a:r>
          </a:p>
          <a:p>
            <a:pPr marL="857250" indent="-857250">
              <a:buAutoNum type="romanLcParenR"/>
            </a:pP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Coordinate  regional resources to accelerate new startups and existing businesses within these sectors</a:t>
            </a:r>
          </a:p>
          <a:p>
            <a:pPr marL="857250" indent="-857250">
              <a:buAutoNum type="romanLcParenR"/>
            </a:pP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Create linkages between rural WNC and target  industries</a:t>
            </a:r>
          </a:p>
          <a:p>
            <a:pPr marL="0" indent="0">
              <a:buNone/>
            </a:pPr>
            <a:endParaRPr lang="en-US" sz="3800" dirty="0">
              <a:solidFill>
                <a:schemeClr val="bg2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43" name="Text Placeholder 1"/>
          <p:cNvSpPr txBox="1">
            <a:spLocks/>
          </p:cNvSpPr>
          <p:nvPr/>
        </p:nvSpPr>
        <p:spPr>
          <a:xfrm>
            <a:off x="1220787" y="7769177"/>
            <a:ext cx="10056813" cy="536031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l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A project designed to increase job creation, innovation and wealth retention across rural Western North Carolina (WNC) through a regionally integrated platform for accelerating high-impact projects within emerging or expanding </a:t>
            </a:r>
            <a:r>
              <a:rPr lang="en-US" sz="3800" u="sng" dirty="0" smtClean="0">
                <a:solidFill>
                  <a:srgbClr val="92D050"/>
                </a:solidFill>
                <a:latin typeface="Arial Rounded MT Bold" pitchFamily="34" charset="0"/>
              </a:rPr>
              <a:t>agriculture and natural resources-based industries.</a:t>
            </a:r>
          </a:p>
          <a:p>
            <a:endParaRPr lang="en-US" sz="1000" dirty="0">
              <a:solidFill>
                <a:srgbClr val="92D050"/>
              </a:solidFill>
              <a:latin typeface="Arial Rounded MT Bold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22435504" y="6096000"/>
            <a:ext cx="10048875" cy="1504388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bg2">
                    <a:lumMod val="50000"/>
                  </a:schemeClr>
                </a:solidFill>
                <a:latin typeface="Arial Rounded MT Bold" pitchFamily="34" charset="0"/>
              </a:rPr>
              <a:t>Goals and Impacts</a:t>
            </a:r>
            <a:endParaRPr lang="en-US" sz="4400" b="1" u="sng" dirty="0">
              <a:solidFill>
                <a:schemeClr val="bg2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44" name="Text Placeholder 1"/>
          <p:cNvSpPr txBox="1">
            <a:spLocks/>
          </p:cNvSpPr>
          <p:nvPr/>
        </p:nvSpPr>
        <p:spPr>
          <a:xfrm>
            <a:off x="22572322" y="6802430"/>
            <a:ext cx="10056813" cy="7142170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l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48.5 Jobs Created/Retained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112 Trainers Trained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7 Major Supply Chain Projects Catalyzed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$425,000 Investment Leveraged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295 Businesses Assisted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22.5 New Acres Farmland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11 Businesses Accelerated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422691" y="23112615"/>
            <a:ext cx="9854909" cy="9110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  <a:cs typeface="Times New Roman" pitchFamily="18" charset="0"/>
              </a:rPr>
              <a:t>The project focuses on seven strategic and interconnected activity areas to build lasting wealth in rural  WNC:</a:t>
            </a:r>
          </a:p>
          <a:p>
            <a:endParaRPr lang="en-US" sz="800" dirty="0" smtClean="0">
              <a:solidFill>
                <a:srgbClr val="92D050"/>
              </a:solidFill>
              <a:latin typeface="Arial Rounded MT Bold" pitchFamily="34" charset="0"/>
            </a:endParaRPr>
          </a:p>
          <a:p>
            <a:r>
              <a:rPr lang="en-US" sz="3800" u="sng" dirty="0" smtClean="0">
                <a:solidFill>
                  <a:schemeClr val="bg2">
                    <a:lumMod val="50000"/>
                  </a:schemeClr>
                </a:solidFill>
                <a:latin typeface="Arial Rounded MT Bold" pitchFamily="34" charset="0"/>
              </a:rPr>
              <a:t>Land of Sky Managed Activities</a:t>
            </a:r>
          </a:p>
          <a:p>
            <a:pPr marL="742950" indent="-742950">
              <a:buAutoNum type="arabicParenR"/>
            </a:pP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Community Entrepreneurial Capacity Building</a:t>
            </a:r>
          </a:p>
          <a:p>
            <a:pPr marL="742950" indent="-742950">
              <a:buAutoNum type="arabicParenR"/>
            </a:pP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Farmers-to-Farmland Pilot Program</a:t>
            </a:r>
          </a:p>
          <a:p>
            <a:pPr marL="742950" indent="-742950">
              <a:buAutoNum type="arabicParenR"/>
            </a:pPr>
            <a:endParaRPr lang="en-US" sz="800" dirty="0" smtClean="0">
              <a:solidFill>
                <a:srgbClr val="92D050"/>
              </a:solidFill>
              <a:latin typeface="Arial Rounded MT Bold" pitchFamily="34" charset="0"/>
            </a:endParaRPr>
          </a:p>
          <a:p>
            <a:r>
              <a:rPr lang="en-US" sz="3800" u="sng" dirty="0" smtClean="0">
                <a:solidFill>
                  <a:schemeClr val="bg2">
                    <a:lumMod val="50000"/>
                  </a:schemeClr>
                </a:solidFill>
                <a:latin typeface="Arial Rounded MT Bold" pitchFamily="34" charset="0"/>
              </a:rPr>
              <a:t>AdvantageWest Managed Activities</a:t>
            </a:r>
          </a:p>
          <a:p>
            <a:pPr marL="742950" indent="-742950">
              <a:buFont typeface="+mj-lt"/>
              <a:buAutoNum type="arabicParenR" startAt="3"/>
            </a:pP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WNC AgriVentures Innovation Council</a:t>
            </a:r>
          </a:p>
          <a:p>
            <a:pPr marL="742950" indent="-742950">
              <a:buAutoNum type="arabicParenR" startAt="3"/>
            </a:pP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Infrastructure Planning and Pilot Projects</a:t>
            </a:r>
          </a:p>
          <a:p>
            <a:pPr marL="742950" indent="-742950">
              <a:buAutoNum type="arabicParenR" startAt="3"/>
            </a:pP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WNC AgriVentures Technology Commercialization Center</a:t>
            </a:r>
          </a:p>
          <a:p>
            <a:pPr marL="742950" indent="-742950">
              <a:buAutoNum type="arabicParenR" startAt="3"/>
            </a:pP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WNC AgriVentures Network</a:t>
            </a:r>
          </a:p>
          <a:p>
            <a:pPr marL="742950" indent="-742950">
              <a:buAutoNum type="arabicParenR" startAt="3"/>
            </a:pPr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</a:rPr>
              <a:t>WNC AgriVentures Accelerator</a:t>
            </a:r>
          </a:p>
        </p:txBody>
      </p:sp>
      <p:sp>
        <p:nvSpPr>
          <p:cNvPr id="45" name="Text Placeholder 15"/>
          <p:cNvSpPr txBox="1">
            <a:spLocks/>
          </p:cNvSpPr>
          <p:nvPr/>
        </p:nvSpPr>
        <p:spPr>
          <a:xfrm>
            <a:off x="33156364" y="25198287"/>
            <a:ext cx="9668036" cy="3605313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1038" indent="-681038"/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  <a:cs typeface="Arial" pitchFamily="34" charset="0"/>
              </a:rPr>
              <a:t>All project activities with exception of Pilot Project funding have anchor partners and sustainability strategies</a:t>
            </a:r>
          </a:p>
          <a:p>
            <a:pPr marL="681038" indent="-681038"/>
            <a:r>
              <a:rPr lang="en-US" sz="3800" dirty="0" smtClean="0">
                <a:solidFill>
                  <a:srgbClr val="92D050"/>
                </a:solidFill>
                <a:latin typeface="Arial Rounded MT Bold" pitchFamily="34" charset="0"/>
                <a:cs typeface="Arial" pitchFamily="34" charset="0"/>
              </a:rPr>
              <a:t>Project team is still seeking continuity plan for Innovation Council</a:t>
            </a:r>
            <a:endParaRPr lang="en-US" sz="4400" i="1" dirty="0" smtClean="0">
              <a:solidFill>
                <a:srgbClr val="92D050"/>
              </a:solidFill>
            </a:endParaRPr>
          </a:p>
          <a:p>
            <a:pPr lvl="1"/>
            <a:endParaRPr lang="en-US" sz="3100" dirty="0">
              <a:solidFill>
                <a:srgbClr val="92D050"/>
              </a:solidFill>
            </a:endParaRP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35661600" y="23774511"/>
            <a:ext cx="5146808" cy="1676289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bg2">
                    <a:lumMod val="50000"/>
                  </a:schemeClr>
                </a:solidFill>
                <a:latin typeface="Arial Rounded MT Bold" pitchFamily="34" charset="0"/>
              </a:rPr>
              <a:t>Continuity Plans</a:t>
            </a:r>
            <a:endParaRPr lang="en-US" sz="4400" b="1" u="sng" dirty="0">
              <a:solidFill>
                <a:schemeClr val="bg2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576000" y="3847394"/>
            <a:ext cx="5715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Logo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33118108" y="28551434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bg2">
                    <a:lumMod val="50000"/>
                  </a:schemeClr>
                </a:solidFill>
                <a:latin typeface="Arial Rounded MT Bold" pitchFamily="34" charset="0"/>
              </a:rPr>
              <a:t>Team Contact Information</a:t>
            </a:r>
            <a:endParaRPr lang="en-US" sz="4400" b="1" u="sng" dirty="0">
              <a:solidFill>
                <a:schemeClr val="bg2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4973" y="152400"/>
            <a:ext cx="7731427" cy="4832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3623443"/>
            <a:ext cx="7844143" cy="7909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609910" y="12801600"/>
            <a:ext cx="8591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B0F0"/>
                </a:solidFill>
              </a:rPr>
              <a:t>Local Foods, Craft Beverages</a:t>
            </a:r>
            <a:endParaRPr lang="en-US" sz="4000" dirty="0">
              <a:solidFill>
                <a:srgbClr val="00B0F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324981" y="12954000"/>
            <a:ext cx="800219" cy="8779357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4000" dirty="0" smtClean="0">
                <a:solidFill>
                  <a:srgbClr val="00B0F0"/>
                </a:solidFill>
              </a:rPr>
              <a:t>Outdoor Recreation  &amp; Agritourism</a:t>
            </a:r>
          </a:p>
        </p:txBody>
      </p:sp>
      <p:sp>
        <p:nvSpPr>
          <p:cNvPr id="13" name="TextBox 12"/>
          <p:cNvSpPr txBox="1"/>
          <p:nvPr/>
        </p:nvSpPr>
        <p:spPr>
          <a:xfrm rot="10800000">
            <a:off x="1089363" y="21542514"/>
            <a:ext cx="9959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B0F0"/>
                </a:solidFill>
              </a:rPr>
              <a:t>Value-Added Food &amp; Natural Products</a:t>
            </a:r>
            <a:endParaRPr lang="en-US" sz="4000" dirty="0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47800" y="13128486"/>
            <a:ext cx="800219" cy="820751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4000" dirty="0" smtClean="0">
                <a:solidFill>
                  <a:srgbClr val="00B0F0"/>
                </a:solidFill>
              </a:rPr>
              <a:t>Renewable energy &amp; efficiency</a:t>
            </a:r>
            <a:endParaRPr lang="en-US" sz="4000" dirty="0">
              <a:solidFill>
                <a:srgbClr val="00B0F0"/>
              </a:solidFill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8357" y="22575276"/>
            <a:ext cx="8258083" cy="10038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H:\STAFF\Matt Raker\AdvantageWest\new website\imgs\glyphs\Accelerating-Appalachia-glyph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375" y="16215360"/>
            <a:ext cx="96202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:\STAFF\Matt Raker\AdvantageWest\new website\imgs\glyphs\Blue-Ridge-Tech-Ventures-glyph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2900" y="19016662"/>
            <a:ext cx="952500" cy="83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:\STAFF\Matt Raker\AdvantageWest\new website\imgs\glyphs\Outdoor-Gear-Builders-Of-WNC-glyph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7649" y="21897974"/>
            <a:ext cx="1047751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:\STAFF\Matt Raker\AdvantageWest\new website\imgs\glyphs\WNC-Farm-Link-glyph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1924" y="24469725"/>
            <a:ext cx="1133475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10" descr="http://www.advantagewest.com/sites/default/files/files/green-economy-files/Innovation-Council-glyph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5" name="Picture 11" descr="C:\Users\Noah Wilson\Dropbox\AdvantageGreen\Projects\WNC AgriVentures\One-Off Projects\Regional Meeting Poster\BRFV Funnel.jp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15"/>
          <a:stretch/>
        </p:blipFill>
        <p:spPr bwMode="auto">
          <a:xfrm>
            <a:off x="35585400" y="17665255"/>
            <a:ext cx="5087210" cy="6111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Noah Wilson\Dropbox\AdvantageGreen\Projects\WNC AgriVentures\One-Off Projects\Regional Meeting Poster\Innovation-Council-glyph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8611" y="28217811"/>
            <a:ext cx="1042989" cy="1042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70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21159</TotalTime>
  <Words>543</Words>
  <Application>Microsoft Office PowerPoint</Application>
  <PresentationFormat>Custom</PresentationFormat>
  <Paragraphs>76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Austin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ssti41</dc:creator>
  <cp:lastModifiedBy>ruth</cp:lastModifiedBy>
  <cp:revision>91</cp:revision>
  <cp:lastPrinted>2014-06-03T16:45:02Z</cp:lastPrinted>
  <dcterms:created xsi:type="dcterms:W3CDTF">2012-12-03T15:42:35Z</dcterms:created>
  <dcterms:modified xsi:type="dcterms:W3CDTF">2014-06-03T16:47:08Z</dcterms:modified>
</cp:coreProperties>
</file>