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3891200" cy="32918400"/>
  <p:notesSz cx="7010400" cy="9296400"/>
  <p:defaultTextStyle>
    <a:defPPr>
      <a:defRPr lang="en-US"/>
    </a:defPPr>
    <a:lvl1pPr marL="0" algn="l" defTabSz="2934767" rtl="0" eaLnBrk="1" latinLnBrk="0" hangingPunct="1">
      <a:defRPr sz="5800" kern="1200">
        <a:solidFill>
          <a:schemeClr val="tx1"/>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F5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559" autoAdjust="0"/>
    <p:restoredTop sz="99878" autoAdjust="0"/>
  </p:normalViewPr>
  <p:slideViewPr>
    <p:cSldViewPr>
      <p:cViewPr>
        <p:scale>
          <a:sx n="24" d="100"/>
          <a:sy n="24" d="100"/>
        </p:scale>
        <p:origin x="114" y="-72"/>
      </p:cViewPr>
      <p:guideLst>
        <p:guide orient="horz" pos="10368"/>
        <p:guide pos="13824"/>
      </p:guideLst>
    </p:cSldViewPr>
  </p:slideViewPr>
  <p:outlineViewPr>
    <p:cViewPr>
      <p:scale>
        <a:sx n="33" d="100"/>
        <a:sy n="33" d="100"/>
      </p:scale>
      <p:origin x="0" y="0"/>
    </p:cViewPr>
  </p:outlineViewPr>
  <p:notesTextViewPr>
    <p:cViewPr>
      <p:scale>
        <a:sx n="66" d="100"/>
        <a:sy n="66"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E53A647F-8686-40CF-A747-DA5F927FD886}" type="datetimeFigureOut">
              <a:rPr lang="en-US" smtClean="0"/>
              <a:t>6/3/2014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5B4EC907-F0DA-44E2-9251-CE68812FB8DA}" type="slidenum">
              <a:rPr lang="en-US" smtClean="0"/>
              <a:t>‹#›</a:t>
            </a:fld>
            <a:endParaRPr lang="en-US"/>
          </a:p>
        </p:txBody>
      </p:sp>
    </p:spTree>
    <p:extLst>
      <p:ext uri="{BB962C8B-B14F-4D97-AF65-F5344CB8AC3E}">
        <p14:creationId xmlns:p14="http://schemas.microsoft.com/office/powerpoint/2010/main" val="3358343100"/>
      </p:ext>
    </p:extLst>
  </p:cSld>
  <p:clrMap bg1="lt1" tx1="dk1" bg2="lt2" tx2="dk2" accent1="accent1" accent2="accent2" accent3="accent3" accent4="accent4" accent5="accent5" accent6="accent6" hlink="hlink" folHlink="folHlink"/>
  <p:notesStyle>
    <a:lvl1pPr marL="0" algn="l" defTabSz="2934767" rtl="0" eaLnBrk="1" latinLnBrk="0" hangingPunct="1">
      <a:defRPr sz="3900" kern="1200">
        <a:solidFill>
          <a:schemeClr val="tx1"/>
        </a:solidFill>
        <a:latin typeface="+mn-lt"/>
        <a:ea typeface="+mn-ea"/>
        <a:cs typeface="+mn-cs"/>
      </a:defRPr>
    </a:lvl1pPr>
    <a:lvl2pPr marL="1467383" algn="l" defTabSz="2934767" rtl="0" eaLnBrk="1" latinLnBrk="0" hangingPunct="1">
      <a:defRPr sz="3900" kern="1200">
        <a:solidFill>
          <a:schemeClr val="tx1"/>
        </a:solidFill>
        <a:latin typeface="+mn-lt"/>
        <a:ea typeface="+mn-ea"/>
        <a:cs typeface="+mn-cs"/>
      </a:defRPr>
    </a:lvl2pPr>
    <a:lvl3pPr marL="2934767" algn="l" defTabSz="2934767" rtl="0" eaLnBrk="1" latinLnBrk="0" hangingPunct="1">
      <a:defRPr sz="3900" kern="1200">
        <a:solidFill>
          <a:schemeClr val="tx1"/>
        </a:solidFill>
        <a:latin typeface="+mn-lt"/>
        <a:ea typeface="+mn-ea"/>
        <a:cs typeface="+mn-cs"/>
      </a:defRPr>
    </a:lvl3pPr>
    <a:lvl4pPr marL="4402150" algn="l" defTabSz="2934767" rtl="0" eaLnBrk="1" latinLnBrk="0" hangingPunct="1">
      <a:defRPr sz="3900" kern="1200">
        <a:solidFill>
          <a:schemeClr val="tx1"/>
        </a:solidFill>
        <a:latin typeface="+mn-lt"/>
        <a:ea typeface="+mn-ea"/>
        <a:cs typeface="+mn-cs"/>
      </a:defRPr>
    </a:lvl4pPr>
    <a:lvl5pPr marL="5869534" algn="l" defTabSz="2934767" rtl="0" eaLnBrk="1" latinLnBrk="0" hangingPunct="1">
      <a:defRPr sz="3900" kern="1200">
        <a:solidFill>
          <a:schemeClr val="tx1"/>
        </a:solidFill>
        <a:latin typeface="+mn-lt"/>
        <a:ea typeface="+mn-ea"/>
        <a:cs typeface="+mn-cs"/>
      </a:defRPr>
    </a:lvl5pPr>
    <a:lvl6pPr marL="7336917" algn="l" defTabSz="2934767" rtl="0" eaLnBrk="1" latinLnBrk="0" hangingPunct="1">
      <a:defRPr sz="3900" kern="1200">
        <a:solidFill>
          <a:schemeClr val="tx1"/>
        </a:solidFill>
        <a:latin typeface="+mn-lt"/>
        <a:ea typeface="+mn-ea"/>
        <a:cs typeface="+mn-cs"/>
      </a:defRPr>
    </a:lvl6pPr>
    <a:lvl7pPr marL="8804300" algn="l" defTabSz="2934767" rtl="0" eaLnBrk="1" latinLnBrk="0" hangingPunct="1">
      <a:defRPr sz="3900" kern="1200">
        <a:solidFill>
          <a:schemeClr val="tx1"/>
        </a:solidFill>
        <a:latin typeface="+mn-lt"/>
        <a:ea typeface="+mn-ea"/>
        <a:cs typeface="+mn-cs"/>
      </a:defRPr>
    </a:lvl7pPr>
    <a:lvl8pPr marL="10271684" algn="l" defTabSz="2934767" rtl="0" eaLnBrk="1" latinLnBrk="0" hangingPunct="1">
      <a:defRPr sz="3900" kern="1200">
        <a:solidFill>
          <a:schemeClr val="tx1"/>
        </a:solidFill>
        <a:latin typeface="+mn-lt"/>
        <a:ea typeface="+mn-ea"/>
        <a:cs typeface="+mn-cs"/>
      </a:defRPr>
    </a:lvl8pPr>
    <a:lvl9pPr marL="11739067" algn="l" defTabSz="2934767" rtl="0" eaLnBrk="1" latinLnBrk="0" hangingPunct="1">
      <a:defRPr sz="3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4EC907-F0DA-44E2-9251-CE68812FB8DA}" type="slidenum">
              <a:rPr lang="en-US" smtClean="0"/>
              <a:t>1</a:t>
            </a:fld>
            <a:endParaRPr lang="en-US"/>
          </a:p>
        </p:txBody>
      </p:sp>
    </p:spTree>
    <p:extLst>
      <p:ext uri="{BB962C8B-B14F-4D97-AF65-F5344CB8AC3E}">
        <p14:creationId xmlns:p14="http://schemas.microsoft.com/office/powerpoint/2010/main" val="37555863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4"/>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2"/>
            <a:ext cx="30723840" cy="8412481"/>
          </a:xfrm>
        </p:spPr>
        <p:txBody>
          <a:bodyPr/>
          <a:lstStyle>
            <a:lvl1pPr marL="0" indent="0" algn="ctr">
              <a:buNone/>
              <a:defRPr>
                <a:solidFill>
                  <a:schemeClr val="tx1">
                    <a:tint val="75000"/>
                  </a:schemeClr>
                </a:solidFill>
              </a:defRPr>
            </a:lvl1pPr>
            <a:lvl2pPr marL="1467383" indent="0" algn="ctr">
              <a:buNone/>
              <a:defRPr>
                <a:solidFill>
                  <a:schemeClr val="tx1">
                    <a:tint val="75000"/>
                  </a:schemeClr>
                </a:solidFill>
              </a:defRPr>
            </a:lvl2pPr>
            <a:lvl3pPr marL="2934767" indent="0" algn="ctr">
              <a:buNone/>
              <a:defRPr>
                <a:solidFill>
                  <a:schemeClr val="tx1">
                    <a:tint val="75000"/>
                  </a:schemeClr>
                </a:solidFill>
              </a:defRPr>
            </a:lvl3pPr>
            <a:lvl4pPr marL="4402150" indent="0" algn="ctr">
              <a:buNone/>
              <a:defRPr>
                <a:solidFill>
                  <a:schemeClr val="tx1">
                    <a:tint val="75000"/>
                  </a:schemeClr>
                </a:solidFill>
              </a:defRPr>
            </a:lvl4pPr>
            <a:lvl5pPr marL="5869534" indent="0" algn="ctr">
              <a:buNone/>
              <a:defRPr>
                <a:solidFill>
                  <a:schemeClr val="tx1">
                    <a:tint val="75000"/>
                  </a:schemeClr>
                </a:solidFill>
              </a:defRPr>
            </a:lvl5pPr>
            <a:lvl6pPr marL="7336917" indent="0" algn="ctr">
              <a:buNone/>
              <a:defRPr>
                <a:solidFill>
                  <a:schemeClr val="tx1">
                    <a:tint val="75000"/>
                  </a:schemeClr>
                </a:solidFill>
              </a:defRPr>
            </a:lvl6pPr>
            <a:lvl7pPr marL="8804300" indent="0" algn="ctr">
              <a:buNone/>
              <a:defRPr>
                <a:solidFill>
                  <a:schemeClr val="tx1">
                    <a:tint val="75000"/>
                  </a:schemeClr>
                </a:solidFill>
              </a:defRPr>
            </a:lvl7pPr>
            <a:lvl8pPr marL="10271684" indent="0" algn="ctr">
              <a:buNone/>
              <a:defRPr>
                <a:solidFill>
                  <a:schemeClr val="tx1">
                    <a:tint val="75000"/>
                  </a:schemeClr>
                </a:solidFill>
              </a:defRPr>
            </a:lvl8pPr>
            <a:lvl9pPr marL="11739067" indent="0" algn="ctr">
              <a:buNone/>
              <a:defRPr>
                <a:solidFill>
                  <a:schemeClr val="tx1">
                    <a:tint val="75000"/>
                  </a:schemeClr>
                </a:solidFill>
              </a:defRPr>
            </a:lvl9pPr>
          </a:lstStyle>
          <a:p>
            <a:r>
              <a:rPr lang="en-US" smtClean="0"/>
              <a:t>Click to edit Master subtitle style</a:t>
            </a:r>
            <a:endParaRPr lang="en-US"/>
          </a:p>
        </p:txBody>
      </p:sp>
      <p:sp>
        <p:nvSpPr>
          <p:cNvPr id="7" name="Date Placeholder 6"/>
          <p:cNvSpPr>
            <a:spLocks noGrp="1"/>
          </p:cNvSpPr>
          <p:nvPr>
            <p:ph type="dt" sz="half" idx="10"/>
          </p:nvPr>
        </p:nvSpPr>
        <p:spPr/>
        <p:txBody>
          <a:bodyPr/>
          <a:lstStyle/>
          <a:p>
            <a:fld id="{6623AE88-432D-4B0A-92C6-478786C8B21C}" type="datetimeFigureOut">
              <a:rPr lang="en-US" smtClean="0"/>
              <a:t>6/3/2014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332581502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23AE88-432D-4B0A-92C6-478786C8B21C}" type="datetimeFigureOut">
              <a:rPr lang="en-US" smtClean="0"/>
              <a:t>6/3/2014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7675661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1432563"/>
            <a:ext cx="47404018" cy="3058668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1432563"/>
            <a:ext cx="141480542" cy="3058668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23AE88-432D-4B0A-92C6-478786C8B21C}" type="datetimeFigureOut">
              <a:rPr lang="en-US" smtClean="0"/>
              <a:t>6/3/2014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3717168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23AE88-432D-4B0A-92C6-478786C8B21C}" type="datetimeFigureOut">
              <a:rPr lang="en-US" smtClean="0"/>
              <a:t>6/3/2014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392976551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59"/>
          </a:xfrm>
        </p:spPr>
        <p:txBody>
          <a:bodyPr anchor="t"/>
          <a:lstStyle>
            <a:lvl1pPr algn="l">
              <a:defRPr sz="128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3952227"/>
            <a:ext cx="37307520" cy="7200898"/>
          </a:xfrm>
        </p:spPr>
        <p:txBody>
          <a:bodyPr anchor="b"/>
          <a:lstStyle>
            <a:lvl1pPr marL="0" indent="0">
              <a:buNone/>
              <a:defRPr sz="6400">
                <a:solidFill>
                  <a:schemeClr val="tx1">
                    <a:tint val="75000"/>
                  </a:schemeClr>
                </a:solidFill>
              </a:defRPr>
            </a:lvl1pPr>
            <a:lvl2pPr marL="1467383" indent="0">
              <a:buNone/>
              <a:defRPr sz="5800">
                <a:solidFill>
                  <a:schemeClr val="tx1">
                    <a:tint val="75000"/>
                  </a:schemeClr>
                </a:solidFill>
              </a:defRPr>
            </a:lvl2pPr>
            <a:lvl3pPr marL="2934767" indent="0">
              <a:buNone/>
              <a:defRPr sz="5100">
                <a:solidFill>
                  <a:schemeClr val="tx1">
                    <a:tint val="75000"/>
                  </a:schemeClr>
                </a:solidFill>
              </a:defRPr>
            </a:lvl3pPr>
            <a:lvl4pPr marL="4402150" indent="0">
              <a:buNone/>
              <a:defRPr sz="4500">
                <a:solidFill>
                  <a:schemeClr val="tx1">
                    <a:tint val="75000"/>
                  </a:schemeClr>
                </a:solidFill>
              </a:defRPr>
            </a:lvl4pPr>
            <a:lvl5pPr marL="5869534" indent="0">
              <a:buNone/>
              <a:defRPr sz="4500">
                <a:solidFill>
                  <a:schemeClr val="tx1">
                    <a:tint val="75000"/>
                  </a:schemeClr>
                </a:solidFill>
              </a:defRPr>
            </a:lvl5pPr>
            <a:lvl6pPr marL="7336917" indent="0">
              <a:buNone/>
              <a:defRPr sz="4500">
                <a:solidFill>
                  <a:schemeClr val="tx1">
                    <a:tint val="75000"/>
                  </a:schemeClr>
                </a:solidFill>
              </a:defRPr>
            </a:lvl6pPr>
            <a:lvl7pPr marL="8804300" indent="0">
              <a:buNone/>
              <a:defRPr sz="4500">
                <a:solidFill>
                  <a:schemeClr val="tx1">
                    <a:tint val="75000"/>
                  </a:schemeClr>
                </a:solidFill>
              </a:defRPr>
            </a:lvl7pPr>
            <a:lvl8pPr marL="10271684" indent="0">
              <a:buNone/>
              <a:defRPr sz="4500">
                <a:solidFill>
                  <a:schemeClr val="tx1">
                    <a:tint val="75000"/>
                  </a:schemeClr>
                </a:solidFill>
              </a:defRPr>
            </a:lvl8pPr>
            <a:lvl9pPr marL="11739067" indent="0">
              <a:buNone/>
              <a:defRPr sz="45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23AE88-432D-4B0A-92C6-478786C8B21C}" type="datetimeFigureOut">
              <a:rPr lang="en-US" smtClean="0"/>
              <a:t>6/3/2014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55077424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8366762"/>
            <a:ext cx="94442280" cy="23652480"/>
          </a:xfrm>
        </p:spPr>
        <p:txBody>
          <a:bodyPr/>
          <a:lstStyle>
            <a:lvl1pPr>
              <a:defRPr sz="9000"/>
            </a:lvl1pPr>
            <a:lvl2pPr>
              <a:defRPr sz="7700"/>
            </a:lvl2pPr>
            <a:lvl3pPr>
              <a:defRPr sz="64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8366762"/>
            <a:ext cx="94442280" cy="23652480"/>
          </a:xfrm>
        </p:spPr>
        <p:txBody>
          <a:bodyPr/>
          <a:lstStyle>
            <a:lvl1pPr>
              <a:defRPr sz="9000"/>
            </a:lvl1pPr>
            <a:lvl2pPr>
              <a:defRPr sz="7700"/>
            </a:lvl2pPr>
            <a:lvl3pPr>
              <a:defRPr sz="64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623AE88-432D-4B0A-92C6-478786C8B21C}" type="datetimeFigureOut">
              <a:rPr lang="en-US" smtClean="0"/>
              <a:t>6/3/2014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33700300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1"/>
            <a:ext cx="3950208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0"/>
            <a:ext cx="19392902" cy="3070859"/>
          </a:xfrm>
        </p:spPr>
        <p:txBody>
          <a:bodyPr anchor="b"/>
          <a:lstStyle>
            <a:lvl1pPr marL="0" indent="0">
              <a:buNone/>
              <a:defRPr sz="7700" b="1"/>
            </a:lvl1pPr>
            <a:lvl2pPr marL="1467383" indent="0">
              <a:buNone/>
              <a:defRPr sz="6400" b="1"/>
            </a:lvl2pPr>
            <a:lvl3pPr marL="2934767" indent="0">
              <a:buNone/>
              <a:defRPr sz="5800" b="1"/>
            </a:lvl3pPr>
            <a:lvl4pPr marL="4402150" indent="0">
              <a:buNone/>
              <a:defRPr sz="5100" b="1"/>
            </a:lvl4pPr>
            <a:lvl5pPr marL="5869534" indent="0">
              <a:buNone/>
              <a:defRPr sz="5100" b="1"/>
            </a:lvl5pPr>
            <a:lvl6pPr marL="7336917" indent="0">
              <a:buNone/>
              <a:defRPr sz="5100" b="1"/>
            </a:lvl6pPr>
            <a:lvl7pPr marL="8804300" indent="0">
              <a:buNone/>
              <a:defRPr sz="5100" b="1"/>
            </a:lvl7pPr>
            <a:lvl8pPr marL="10271684" indent="0">
              <a:buNone/>
              <a:defRPr sz="5100" b="1"/>
            </a:lvl8pPr>
            <a:lvl9pPr marL="11739067" indent="0">
              <a:buNone/>
              <a:defRPr sz="5100" b="1"/>
            </a:lvl9pPr>
          </a:lstStyle>
          <a:p>
            <a:pPr lvl="0"/>
            <a:r>
              <a:rPr lang="en-US" smtClean="0"/>
              <a:t>Click to edit Master text styles</a:t>
            </a:r>
          </a:p>
        </p:txBody>
      </p:sp>
      <p:sp>
        <p:nvSpPr>
          <p:cNvPr id="4" name="Content Placeholder 3"/>
          <p:cNvSpPr>
            <a:spLocks noGrp="1"/>
          </p:cNvSpPr>
          <p:nvPr>
            <p:ph sz="half" idx="2"/>
          </p:nvPr>
        </p:nvSpPr>
        <p:spPr>
          <a:xfrm>
            <a:off x="2194560" y="10439399"/>
            <a:ext cx="19392902" cy="18966184"/>
          </a:xfrm>
        </p:spPr>
        <p:txBody>
          <a:bodyPr/>
          <a:lstStyle>
            <a:lvl1pPr>
              <a:defRPr sz="7700"/>
            </a:lvl1pPr>
            <a:lvl2pPr>
              <a:defRPr sz="6400"/>
            </a:lvl2pPr>
            <a:lvl3pPr>
              <a:defRPr sz="5800"/>
            </a:lvl3pPr>
            <a:lvl4pPr>
              <a:defRPr sz="5100"/>
            </a:lvl4pPr>
            <a:lvl5pPr>
              <a:defRPr sz="5100"/>
            </a:lvl5pPr>
            <a:lvl6pPr>
              <a:defRPr sz="5100"/>
            </a:lvl6pPr>
            <a:lvl7pPr>
              <a:defRPr sz="5100"/>
            </a:lvl7pPr>
            <a:lvl8pPr>
              <a:defRPr sz="5100"/>
            </a:lvl8pPr>
            <a:lvl9pPr>
              <a:defRPr sz="5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7368540"/>
            <a:ext cx="19400520" cy="3070859"/>
          </a:xfrm>
        </p:spPr>
        <p:txBody>
          <a:bodyPr anchor="b"/>
          <a:lstStyle>
            <a:lvl1pPr marL="0" indent="0">
              <a:buNone/>
              <a:defRPr sz="7700" b="1"/>
            </a:lvl1pPr>
            <a:lvl2pPr marL="1467383" indent="0">
              <a:buNone/>
              <a:defRPr sz="6400" b="1"/>
            </a:lvl2pPr>
            <a:lvl3pPr marL="2934767" indent="0">
              <a:buNone/>
              <a:defRPr sz="5800" b="1"/>
            </a:lvl3pPr>
            <a:lvl4pPr marL="4402150" indent="0">
              <a:buNone/>
              <a:defRPr sz="5100" b="1"/>
            </a:lvl4pPr>
            <a:lvl5pPr marL="5869534" indent="0">
              <a:buNone/>
              <a:defRPr sz="5100" b="1"/>
            </a:lvl5pPr>
            <a:lvl6pPr marL="7336917" indent="0">
              <a:buNone/>
              <a:defRPr sz="5100" b="1"/>
            </a:lvl6pPr>
            <a:lvl7pPr marL="8804300" indent="0">
              <a:buNone/>
              <a:defRPr sz="5100" b="1"/>
            </a:lvl7pPr>
            <a:lvl8pPr marL="10271684" indent="0">
              <a:buNone/>
              <a:defRPr sz="5100" b="1"/>
            </a:lvl8pPr>
            <a:lvl9pPr marL="11739067" indent="0">
              <a:buNone/>
              <a:defRPr sz="5100" b="1"/>
            </a:lvl9pPr>
          </a:lstStyle>
          <a:p>
            <a:pPr lvl="0"/>
            <a:r>
              <a:rPr lang="en-US" smtClean="0"/>
              <a:t>Click to edit Master text styles</a:t>
            </a:r>
          </a:p>
        </p:txBody>
      </p:sp>
      <p:sp>
        <p:nvSpPr>
          <p:cNvPr id="6" name="Content Placeholder 5"/>
          <p:cNvSpPr>
            <a:spLocks noGrp="1"/>
          </p:cNvSpPr>
          <p:nvPr>
            <p:ph sz="quarter" idx="4"/>
          </p:nvPr>
        </p:nvSpPr>
        <p:spPr>
          <a:xfrm>
            <a:off x="22296122" y="10439399"/>
            <a:ext cx="19400520" cy="18966184"/>
          </a:xfrm>
        </p:spPr>
        <p:txBody>
          <a:bodyPr/>
          <a:lstStyle>
            <a:lvl1pPr>
              <a:defRPr sz="7700"/>
            </a:lvl1pPr>
            <a:lvl2pPr>
              <a:defRPr sz="6400"/>
            </a:lvl2pPr>
            <a:lvl3pPr>
              <a:defRPr sz="5800"/>
            </a:lvl3pPr>
            <a:lvl4pPr>
              <a:defRPr sz="5100"/>
            </a:lvl4pPr>
            <a:lvl5pPr>
              <a:defRPr sz="5100"/>
            </a:lvl5pPr>
            <a:lvl6pPr>
              <a:defRPr sz="5100"/>
            </a:lvl6pPr>
            <a:lvl7pPr>
              <a:defRPr sz="5100"/>
            </a:lvl7pPr>
            <a:lvl8pPr>
              <a:defRPr sz="5100"/>
            </a:lvl8pPr>
            <a:lvl9pPr>
              <a:defRPr sz="5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623AE88-432D-4B0A-92C6-478786C8B21C}" type="datetimeFigureOut">
              <a:rPr lang="en-US" smtClean="0"/>
              <a:t>6/3/2014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4024218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623AE88-432D-4B0A-92C6-478786C8B21C}" type="datetimeFigureOut">
              <a:rPr lang="en-US" smtClean="0"/>
              <a:t>6/3/2014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32556451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23AE88-432D-4B0A-92C6-478786C8B21C}" type="datetimeFigureOut">
              <a:rPr lang="en-US" smtClean="0"/>
              <a:t>6/3/2014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2612716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1"/>
            <a:ext cx="14439902" cy="5577839"/>
          </a:xfrm>
        </p:spPr>
        <p:txBody>
          <a:bodyPr anchor="b"/>
          <a:lstStyle>
            <a:lvl1pPr algn="l">
              <a:defRPr sz="6400" b="1"/>
            </a:lvl1pPr>
          </a:lstStyle>
          <a:p>
            <a:r>
              <a:rPr lang="en-US" smtClean="0"/>
              <a:t>Click to edit Master title style</a:t>
            </a:r>
            <a:endParaRPr lang="en-US"/>
          </a:p>
        </p:txBody>
      </p:sp>
      <p:sp>
        <p:nvSpPr>
          <p:cNvPr id="3" name="Content Placeholder 2"/>
          <p:cNvSpPr>
            <a:spLocks noGrp="1"/>
          </p:cNvSpPr>
          <p:nvPr>
            <p:ph idx="1"/>
          </p:nvPr>
        </p:nvSpPr>
        <p:spPr>
          <a:xfrm>
            <a:off x="17160240" y="1310644"/>
            <a:ext cx="24536400" cy="28094944"/>
          </a:xfrm>
        </p:spPr>
        <p:txBody>
          <a:bodyPr/>
          <a:lstStyle>
            <a:lvl1pPr>
              <a:defRPr sz="10300"/>
            </a:lvl1pPr>
            <a:lvl2pPr>
              <a:defRPr sz="9000"/>
            </a:lvl2pPr>
            <a:lvl3pPr>
              <a:defRPr sz="7700"/>
            </a:lvl3pPr>
            <a:lvl4pPr>
              <a:defRPr sz="6400"/>
            </a:lvl4pPr>
            <a:lvl5pPr>
              <a:defRPr sz="6400"/>
            </a:lvl5pPr>
            <a:lvl6pPr>
              <a:defRPr sz="6400"/>
            </a:lvl6pPr>
            <a:lvl7pPr>
              <a:defRPr sz="6400"/>
            </a:lvl7pPr>
            <a:lvl8pPr>
              <a:defRPr sz="6400"/>
            </a:lvl8pPr>
            <a:lvl9pPr>
              <a:defRPr sz="6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6888482"/>
            <a:ext cx="14439902" cy="22517101"/>
          </a:xfrm>
        </p:spPr>
        <p:txBody>
          <a:bodyPr/>
          <a:lstStyle>
            <a:lvl1pPr marL="0" indent="0">
              <a:buNone/>
              <a:defRPr sz="4500"/>
            </a:lvl1pPr>
            <a:lvl2pPr marL="1467383" indent="0">
              <a:buNone/>
              <a:defRPr sz="3900"/>
            </a:lvl2pPr>
            <a:lvl3pPr marL="2934767" indent="0">
              <a:buNone/>
              <a:defRPr sz="3200"/>
            </a:lvl3pPr>
            <a:lvl4pPr marL="4402150" indent="0">
              <a:buNone/>
              <a:defRPr sz="2900"/>
            </a:lvl4pPr>
            <a:lvl5pPr marL="5869534" indent="0">
              <a:buNone/>
              <a:defRPr sz="2900"/>
            </a:lvl5pPr>
            <a:lvl6pPr marL="7336917" indent="0">
              <a:buNone/>
              <a:defRPr sz="2900"/>
            </a:lvl6pPr>
            <a:lvl7pPr marL="8804300" indent="0">
              <a:buNone/>
              <a:defRPr sz="2900"/>
            </a:lvl7pPr>
            <a:lvl8pPr marL="10271684" indent="0">
              <a:buNone/>
              <a:defRPr sz="2900"/>
            </a:lvl8pPr>
            <a:lvl9pPr marL="11739067" indent="0">
              <a:buNone/>
              <a:defRPr sz="2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23AE88-432D-4B0A-92C6-478786C8B21C}" type="datetimeFigureOut">
              <a:rPr lang="en-US" smtClean="0"/>
              <a:t>6/3/2014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39883892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2"/>
            <a:ext cx="26334720" cy="2720344"/>
          </a:xfrm>
        </p:spPr>
        <p:txBody>
          <a:bodyPr anchor="b"/>
          <a:lstStyle>
            <a:lvl1pPr algn="l">
              <a:defRPr sz="6400" b="1"/>
            </a:lvl1pPr>
          </a:lstStyle>
          <a:p>
            <a:r>
              <a:rPr lang="en-US" smtClean="0"/>
              <a:t>Click to edit Master title style</a:t>
            </a:r>
            <a:endParaRPr lang="en-US"/>
          </a:p>
        </p:txBody>
      </p:sp>
      <p:sp>
        <p:nvSpPr>
          <p:cNvPr id="3" name="Picture Placeholder 2"/>
          <p:cNvSpPr>
            <a:spLocks noGrp="1"/>
          </p:cNvSpPr>
          <p:nvPr>
            <p:ph type="pic" idx="1"/>
          </p:nvPr>
        </p:nvSpPr>
        <p:spPr>
          <a:xfrm>
            <a:off x="8602982" y="2941320"/>
            <a:ext cx="26334720" cy="19751040"/>
          </a:xfrm>
        </p:spPr>
        <p:txBody>
          <a:bodyPr/>
          <a:lstStyle>
            <a:lvl1pPr marL="0" indent="0">
              <a:buNone/>
              <a:defRPr sz="10300"/>
            </a:lvl1pPr>
            <a:lvl2pPr marL="1467383" indent="0">
              <a:buNone/>
              <a:defRPr sz="9000"/>
            </a:lvl2pPr>
            <a:lvl3pPr marL="2934767" indent="0">
              <a:buNone/>
              <a:defRPr sz="7700"/>
            </a:lvl3pPr>
            <a:lvl4pPr marL="4402150" indent="0">
              <a:buNone/>
              <a:defRPr sz="6400"/>
            </a:lvl4pPr>
            <a:lvl5pPr marL="5869534" indent="0">
              <a:buNone/>
              <a:defRPr sz="6400"/>
            </a:lvl5pPr>
            <a:lvl6pPr marL="7336917" indent="0">
              <a:buNone/>
              <a:defRPr sz="6400"/>
            </a:lvl6pPr>
            <a:lvl7pPr marL="8804300" indent="0">
              <a:buNone/>
              <a:defRPr sz="6400"/>
            </a:lvl7pPr>
            <a:lvl8pPr marL="10271684" indent="0">
              <a:buNone/>
              <a:defRPr sz="6400"/>
            </a:lvl8pPr>
            <a:lvl9pPr marL="11739067" indent="0">
              <a:buNone/>
              <a:defRPr sz="6400"/>
            </a:lvl9pPr>
          </a:lstStyle>
          <a:p>
            <a:r>
              <a:rPr lang="en-US" smtClean="0"/>
              <a:t>Click icon to add picture</a:t>
            </a:r>
            <a:endParaRPr lang="en-US"/>
          </a:p>
        </p:txBody>
      </p:sp>
      <p:sp>
        <p:nvSpPr>
          <p:cNvPr id="4" name="Text Placeholder 3"/>
          <p:cNvSpPr>
            <a:spLocks noGrp="1"/>
          </p:cNvSpPr>
          <p:nvPr>
            <p:ph type="body" sz="half" idx="2"/>
          </p:nvPr>
        </p:nvSpPr>
        <p:spPr>
          <a:xfrm>
            <a:off x="8602982" y="25763226"/>
            <a:ext cx="26334720" cy="3863336"/>
          </a:xfrm>
        </p:spPr>
        <p:txBody>
          <a:bodyPr/>
          <a:lstStyle>
            <a:lvl1pPr marL="0" indent="0">
              <a:buNone/>
              <a:defRPr sz="4500"/>
            </a:lvl1pPr>
            <a:lvl2pPr marL="1467383" indent="0">
              <a:buNone/>
              <a:defRPr sz="3900"/>
            </a:lvl2pPr>
            <a:lvl3pPr marL="2934767" indent="0">
              <a:buNone/>
              <a:defRPr sz="3200"/>
            </a:lvl3pPr>
            <a:lvl4pPr marL="4402150" indent="0">
              <a:buNone/>
              <a:defRPr sz="2900"/>
            </a:lvl4pPr>
            <a:lvl5pPr marL="5869534" indent="0">
              <a:buNone/>
              <a:defRPr sz="2900"/>
            </a:lvl5pPr>
            <a:lvl6pPr marL="7336917" indent="0">
              <a:buNone/>
              <a:defRPr sz="2900"/>
            </a:lvl6pPr>
            <a:lvl7pPr marL="8804300" indent="0">
              <a:buNone/>
              <a:defRPr sz="2900"/>
            </a:lvl7pPr>
            <a:lvl8pPr marL="10271684" indent="0">
              <a:buNone/>
              <a:defRPr sz="2900"/>
            </a:lvl8pPr>
            <a:lvl9pPr marL="11739067" indent="0">
              <a:buNone/>
              <a:defRPr sz="2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23AE88-432D-4B0A-92C6-478786C8B21C}" type="datetimeFigureOut">
              <a:rPr lang="en-US" smtClean="0"/>
              <a:t>6/3/2014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7599881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1"/>
            <a:ext cx="39502080" cy="5486400"/>
          </a:xfrm>
          <a:prstGeom prst="rect">
            <a:avLst/>
          </a:prstGeom>
        </p:spPr>
        <p:txBody>
          <a:bodyPr vert="horz" lIns="293477" tIns="146738" rIns="293477" bIns="146738"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7680962"/>
            <a:ext cx="39502080" cy="21724623"/>
          </a:xfrm>
          <a:prstGeom prst="rect">
            <a:avLst/>
          </a:prstGeom>
        </p:spPr>
        <p:txBody>
          <a:bodyPr vert="horz" lIns="293477" tIns="146738" rIns="293477" bIns="14673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0510483"/>
            <a:ext cx="10241280" cy="1752602"/>
          </a:xfrm>
          <a:prstGeom prst="rect">
            <a:avLst/>
          </a:prstGeom>
        </p:spPr>
        <p:txBody>
          <a:bodyPr vert="horz" lIns="293477" tIns="146738" rIns="293477" bIns="146738" rtlCol="0" anchor="ctr"/>
          <a:lstStyle>
            <a:lvl1pPr algn="l">
              <a:defRPr sz="3900">
                <a:solidFill>
                  <a:schemeClr val="tx1">
                    <a:tint val="75000"/>
                  </a:schemeClr>
                </a:solidFill>
              </a:defRPr>
            </a:lvl1pPr>
          </a:lstStyle>
          <a:p>
            <a:fld id="{6623AE88-432D-4B0A-92C6-478786C8B21C}" type="datetimeFigureOut">
              <a:rPr lang="en-US" smtClean="0"/>
              <a:t>6/3/2014</a:t>
            </a:fld>
            <a:endParaRPr lang="en-US"/>
          </a:p>
        </p:txBody>
      </p:sp>
      <p:sp>
        <p:nvSpPr>
          <p:cNvPr id="5" name="Footer Placeholder 4"/>
          <p:cNvSpPr>
            <a:spLocks noGrp="1"/>
          </p:cNvSpPr>
          <p:nvPr>
            <p:ph type="ftr" sz="quarter" idx="3"/>
          </p:nvPr>
        </p:nvSpPr>
        <p:spPr>
          <a:xfrm>
            <a:off x="14996160" y="30510483"/>
            <a:ext cx="13898880" cy="1752602"/>
          </a:xfrm>
          <a:prstGeom prst="rect">
            <a:avLst/>
          </a:prstGeom>
        </p:spPr>
        <p:txBody>
          <a:bodyPr vert="horz" lIns="293477" tIns="146738" rIns="293477" bIns="146738" rtlCol="0" anchor="ctr"/>
          <a:lstStyle>
            <a:lvl1pPr algn="ctr">
              <a:defRPr sz="3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0510483"/>
            <a:ext cx="10241280" cy="1752602"/>
          </a:xfrm>
          <a:prstGeom prst="rect">
            <a:avLst/>
          </a:prstGeom>
        </p:spPr>
        <p:txBody>
          <a:bodyPr vert="horz" lIns="293477" tIns="146738" rIns="293477" bIns="146738" rtlCol="0" anchor="ctr"/>
          <a:lstStyle>
            <a:lvl1pPr algn="r">
              <a:defRPr sz="3900">
                <a:solidFill>
                  <a:schemeClr val="tx1">
                    <a:tint val="75000"/>
                  </a:schemeClr>
                </a:solidFill>
              </a:defRPr>
            </a:lvl1pPr>
          </a:lstStyle>
          <a:p>
            <a:fld id="{9EFB75DC-937A-4584-9001-1CE1513DCE75}" type="slidenum">
              <a:rPr lang="en-US" smtClean="0"/>
              <a:t>‹#›</a:t>
            </a:fld>
            <a:endParaRPr lang="en-US"/>
          </a:p>
        </p:txBody>
      </p:sp>
    </p:spTree>
    <p:extLst>
      <p:ext uri="{BB962C8B-B14F-4D97-AF65-F5344CB8AC3E}">
        <p14:creationId xmlns:p14="http://schemas.microsoft.com/office/powerpoint/2010/main" val="21805190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34767" rtl="0" eaLnBrk="1" latinLnBrk="0" hangingPunct="1">
        <a:spcBef>
          <a:spcPct val="0"/>
        </a:spcBef>
        <a:buNone/>
        <a:defRPr sz="14100" kern="1200">
          <a:solidFill>
            <a:schemeClr val="tx1"/>
          </a:solidFill>
          <a:latin typeface="+mj-lt"/>
          <a:ea typeface="+mj-ea"/>
          <a:cs typeface="+mj-cs"/>
        </a:defRPr>
      </a:lvl1pPr>
    </p:titleStyle>
    <p:body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p:bodyStyle>
    <p:otherStyle>
      <a:defPPr>
        <a:defRPr lang="en-US"/>
      </a:defPPr>
      <a:lvl1pPr marL="0" algn="l" defTabSz="2934767" rtl="0" eaLnBrk="1" latinLnBrk="0" hangingPunct="1">
        <a:defRPr sz="5800" kern="1200">
          <a:solidFill>
            <a:schemeClr val="tx1"/>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jp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jpg"/><Relationship Id="rId5" Type="http://schemas.openxmlformats.org/officeDocument/2006/relationships/image" Target="../media/image3.jpeg"/><Relationship Id="rId10" Type="http://schemas.openxmlformats.org/officeDocument/2006/relationships/image" Target="../media/image8.jp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jp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2">
                <a:lumMod val="60000"/>
                <a:lumOff val="40000"/>
              </a:schemeClr>
            </a:gs>
            <a:gs pos="50000">
              <a:schemeClr val="accent1">
                <a:tint val="44500"/>
                <a:satMod val="160000"/>
              </a:schemeClr>
            </a:gs>
            <a:gs pos="100000">
              <a:schemeClr val="accent1">
                <a:tint val="23500"/>
                <a:satMod val="160000"/>
              </a:schemeClr>
            </a:gs>
          </a:gsLst>
          <a:lin ang="16200000" scaled="1"/>
          <a:tileRect/>
        </a:gradFill>
        <a:effectLst/>
      </p:bgPr>
    </p:bg>
    <p:spTree>
      <p:nvGrpSpPr>
        <p:cNvPr id="1" name=""/>
        <p:cNvGrpSpPr/>
        <p:nvPr/>
      </p:nvGrpSpPr>
      <p:grpSpPr>
        <a:xfrm>
          <a:off x="0" y="0"/>
          <a:ext cx="0" cy="0"/>
          <a:chOff x="0" y="0"/>
          <a:chExt cx="0" cy="0"/>
        </a:xfrm>
      </p:grpSpPr>
      <p:sp>
        <p:nvSpPr>
          <p:cNvPr id="4" name="Rectangle 3"/>
          <p:cNvSpPr/>
          <p:nvPr/>
        </p:nvSpPr>
        <p:spPr>
          <a:xfrm>
            <a:off x="0" y="0"/>
            <a:ext cx="43891200" cy="512064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a:p>
        </p:txBody>
      </p:sp>
      <p:sp>
        <p:nvSpPr>
          <p:cNvPr id="5" name="Rounded Rectangle 4"/>
          <p:cNvSpPr/>
          <p:nvPr/>
        </p:nvSpPr>
        <p:spPr>
          <a:xfrm>
            <a:off x="714636" y="5913121"/>
            <a:ext cx="10235006" cy="26700479"/>
          </a:xfrm>
          <a:prstGeom prst="roundRect">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dirty="0"/>
          </a:p>
        </p:txBody>
      </p:sp>
      <p:sp>
        <p:nvSpPr>
          <p:cNvPr id="9" name="Rounded Rectangle 8"/>
          <p:cNvSpPr/>
          <p:nvPr/>
        </p:nvSpPr>
        <p:spPr>
          <a:xfrm>
            <a:off x="11506200" y="5996951"/>
            <a:ext cx="10219765" cy="26700479"/>
          </a:xfrm>
          <a:prstGeom prst="roundRect">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dirty="0"/>
          </a:p>
        </p:txBody>
      </p:sp>
      <p:sp>
        <p:nvSpPr>
          <p:cNvPr id="10" name="Rounded Rectangle 9"/>
          <p:cNvSpPr/>
          <p:nvPr/>
        </p:nvSpPr>
        <p:spPr>
          <a:xfrm>
            <a:off x="22250399" y="5966065"/>
            <a:ext cx="10302240" cy="26700479"/>
          </a:xfrm>
          <a:prstGeom prst="roundRect">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dirty="0"/>
          </a:p>
        </p:txBody>
      </p:sp>
      <p:sp>
        <p:nvSpPr>
          <p:cNvPr id="11" name="Rounded Rectangle 10"/>
          <p:cNvSpPr/>
          <p:nvPr/>
        </p:nvSpPr>
        <p:spPr>
          <a:xfrm>
            <a:off x="33118108" y="5966065"/>
            <a:ext cx="10165080" cy="26700479"/>
          </a:xfrm>
          <a:prstGeom prst="roundRect">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dirty="0"/>
          </a:p>
        </p:txBody>
      </p:sp>
      <p:sp>
        <p:nvSpPr>
          <p:cNvPr id="20" name="TextBox 19"/>
          <p:cNvSpPr txBox="1"/>
          <p:nvPr/>
        </p:nvSpPr>
        <p:spPr>
          <a:xfrm>
            <a:off x="0" y="297761"/>
            <a:ext cx="43891200" cy="2696999"/>
          </a:xfrm>
          <a:prstGeom prst="rect">
            <a:avLst/>
          </a:prstGeom>
          <a:noFill/>
        </p:spPr>
        <p:txBody>
          <a:bodyPr wrap="square" lIns="293477" tIns="146738" rIns="293477" bIns="146738" rtlCol="0">
            <a:spAutoFit/>
          </a:bodyPr>
          <a:lstStyle/>
          <a:p>
            <a:pPr algn="ctr"/>
            <a:r>
              <a:rPr lang="en-US" sz="7800" dirty="0" smtClean="0">
                <a:solidFill>
                  <a:schemeClr val="accent1"/>
                </a:solidFill>
                <a:latin typeface="Rockwell Extra Bold" pitchFamily="18" charset="0"/>
              </a:rPr>
              <a:t>Jobs and Innovation Accelerator Challenge</a:t>
            </a:r>
          </a:p>
          <a:p>
            <a:pPr algn="ctr"/>
            <a:r>
              <a:rPr lang="en-US" sz="7800" dirty="0" smtClean="0">
                <a:solidFill>
                  <a:schemeClr val="accent1"/>
                </a:solidFill>
                <a:latin typeface="Rockwell Extra Bold" pitchFamily="18" charset="0"/>
              </a:rPr>
              <a:t>Northeast Ohio Speed-to-Market Accelerator (STMA)</a:t>
            </a:r>
          </a:p>
        </p:txBody>
      </p:sp>
      <p:sp>
        <p:nvSpPr>
          <p:cNvPr id="27" name="Text Placeholder 2"/>
          <p:cNvSpPr txBox="1">
            <a:spLocks/>
          </p:cNvSpPr>
          <p:nvPr/>
        </p:nvSpPr>
        <p:spPr>
          <a:xfrm>
            <a:off x="815428" y="19812000"/>
            <a:ext cx="10048875" cy="1445145"/>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5400" b="1" u="sng" dirty="0" smtClean="0">
                <a:solidFill>
                  <a:schemeClr val="tx2"/>
                </a:solidFill>
                <a:latin typeface="+mj-lt"/>
              </a:rPr>
              <a:t>Vision </a:t>
            </a:r>
            <a:r>
              <a:rPr lang="en-US" sz="5400" b="1" u="sng" dirty="0">
                <a:solidFill>
                  <a:schemeClr val="tx2"/>
                </a:solidFill>
                <a:latin typeface="+mj-lt"/>
              </a:rPr>
              <a:t>and </a:t>
            </a:r>
            <a:r>
              <a:rPr lang="en-US" sz="5400" b="1" u="sng" dirty="0" smtClean="0">
                <a:solidFill>
                  <a:schemeClr val="tx2"/>
                </a:solidFill>
                <a:latin typeface="+mj-lt"/>
              </a:rPr>
              <a:t>Collaboration </a:t>
            </a:r>
            <a:endParaRPr lang="en-US" sz="5400" b="1" u="sng" dirty="0">
              <a:solidFill>
                <a:schemeClr val="tx2"/>
              </a:solidFill>
              <a:latin typeface="+mj-lt"/>
            </a:endParaRPr>
          </a:p>
        </p:txBody>
      </p:sp>
      <p:sp>
        <p:nvSpPr>
          <p:cNvPr id="29" name="Text Placeholder 2"/>
          <p:cNvSpPr txBox="1">
            <a:spLocks/>
          </p:cNvSpPr>
          <p:nvPr/>
        </p:nvSpPr>
        <p:spPr>
          <a:xfrm>
            <a:off x="11687656" y="6019800"/>
            <a:ext cx="10048875" cy="1761400"/>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5400" b="1" u="sng" dirty="0" smtClean="0">
                <a:solidFill>
                  <a:schemeClr val="tx2"/>
                </a:solidFill>
                <a:latin typeface="+mj-lt"/>
              </a:rPr>
              <a:t>Project Plan and Objectives</a:t>
            </a:r>
          </a:p>
        </p:txBody>
      </p:sp>
      <p:sp>
        <p:nvSpPr>
          <p:cNvPr id="30" name="Text Placeholder 2"/>
          <p:cNvSpPr txBox="1">
            <a:spLocks/>
          </p:cNvSpPr>
          <p:nvPr/>
        </p:nvSpPr>
        <p:spPr>
          <a:xfrm>
            <a:off x="11588898" y="26650919"/>
            <a:ext cx="10048875" cy="861766"/>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5400" b="1" u="sng" dirty="0" smtClean="0">
                <a:solidFill>
                  <a:schemeClr val="tx2"/>
                </a:solidFill>
                <a:latin typeface="+mj-lt"/>
              </a:rPr>
              <a:t>Agency Priorities</a:t>
            </a:r>
            <a:endParaRPr lang="en-US" sz="5400" b="1" u="sng" dirty="0">
              <a:solidFill>
                <a:schemeClr val="tx2"/>
              </a:solidFill>
              <a:latin typeface="+mj-lt"/>
            </a:endParaRPr>
          </a:p>
        </p:txBody>
      </p:sp>
      <p:sp>
        <p:nvSpPr>
          <p:cNvPr id="31" name="Text Placeholder 2"/>
          <p:cNvSpPr txBox="1">
            <a:spLocks/>
          </p:cNvSpPr>
          <p:nvPr/>
        </p:nvSpPr>
        <p:spPr>
          <a:xfrm>
            <a:off x="818267" y="6400800"/>
            <a:ext cx="10048875" cy="861766"/>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5400" b="1" u="sng" dirty="0" smtClean="0">
                <a:solidFill>
                  <a:schemeClr val="tx2"/>
                </a:solidFill>
                <a:latin typeface="+mj-lt"/>
              </a:rPr>
              <a:t>Cluster/Sector Description </a:t>
            </a:r>
            <a:endParaRPr lang="en-US" sz="5400" b="1" u="sng" dirty="0">
              <a:solidFill>
                <a:schemeClr val="tx2"/>
              </a:solidFill>
              <a:latin typeface="+mj-lt"/>
            </a:endParaRPr>
          </a:p>
        </p:txBody>
      </p:sp>
      <p:sp>
        <p:nvSpPr>
          <p:cNvPr id="32" name="Text Placeholder 2"/>
          <p:cNvSpPr txBox="1">
            <a:spLocks/>
          </p:cNvSpPr>
          <p:nvPr/>
        </p:nvSpPr>
        <p:spPr>
          <a:xfrm>
            <a:off x="33508450" y="6324600"/>
            <a:ext cx="9289322" cy="1157766"/>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5400" b="1" u="sng" dirty="0" smtClean="0">
                <a:solidFill>
                  <a:schemeClr val="tx2"/>
                </a:solidFill>
                <a:latin typeface="+mj-lt"/>
              </a:rPr>
              <a:t>Lessons Learned</a:t>
            </a:r>
            <a:endParaRPr lang="en-US" sz="5400" b="1" u="sng" dirty="0">
              <a:solidFill>
                <a:schemeClr val="tx2"/>
              </a:solidFill>
              <a:latin typeface="+mj-lt"/>
            </a:endParaRPr>
          </a:p>
        </p:txBody>
      </p:sp>
      <p:sp>
        <p:nvSpPr>
          <p:cNvPr id="36" name="Text Placeholder 15"/>
          <p:cNvSpPr txBox="1">
            <a:spLocks/>
          </p:cNvSpPr>
          <p:nvPr/>
        </p:nvSpPr>
        <p:spPr>
          <a:xfrm>
            <a:off x="33115289" y="24684152"/>
            <a:ext cx="10224108" cy="8081848"/>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pPr marL="0" indent="0" algn="ctr">
              <a:spcBef>
                <a:spcPts val="0"/>
              </a:spcBef>
              <a:buNone/>
            </a:pPr>
            <a:r>
              <a:rPr lang="en-US" sz="4000" b="1" dirty="0" smtClean="0">
                <a:solidFill>
                  <a:schemeClr val="tx2"/>
                </a:solidFill>
                <a:cs typeface="Arial" pitchFamily="34" charset="0"/>
              </a:rPr>
              <a:t>NorTech</a:t>
            </a:r>
            <a:br>
              <a:rPr lang="en-US" sz="4000" b="1" dirty="0" smtClean="0">
                <a:solidFill>
                  <a:schemeClr val="tx2"/>
                </a:solidFill>
                <a:cs typeface="Arial" pitchFamily="34" charset="0"/>
              </a:rPr>
            </a:br>
            <a:r>
              <a:rPr lang="en-US" sz="4000" dirty="0" smtClean="0">
                <a:solidFill>
                  <a:schemeClr val="tx2"/>
                </a:solidFill>
                <a:cs typeface="Arial" pitchFamily="34" charset="0"/>
              </a:rPr>
              <a:t>Dr. Byron C. Clayton, Vice President</a:t>
            </a:r>
            <a:br>
              <a:rPr lang="en-US" sz="4000" dirty="0" smtClean="0">
                <a:solidFill>
                  <a:schemeClr val="tx2"/>
                </a:solidFill>
                <a:cs typeface="Arial" pitchFamily="34" charset="0"/>
              </a:rPr>
            </a:br>
            <a:r>
              <a:rPr lang="en-US" sz="4000" dirty="0" smtClean="0">
                <a:solidFill>
                  <a:schemeClr val="tx2"/>
                </a:solidFill>
                <a:cs typeface="Arial" pitchFamily="34" charset="0"/>
              </a:rPr>
              <a:t>bclayton@nortech.org </a:t>
            </a:r>
          </a:p>
          <a:p>
            <a:pPr marL="0" indent="0" algn="ctr">
              <a:buNone/>
            </a:pPr>
            <a:r>
              <a:rPr lang="en-US" sz="4000" b="1" dirty="0" smtClean="0">
                <a:solidFill>
                  <a:schemeClr val="tx2"/>
                </a:solidFill>
                <a:cs typeface="Arial" pitchFamily="34" charset="0"/>
              </a:rPr>
              <a:t>JumpStart</a:t>
            </a:r>
            <a:br>
              <a:rPr lang="en-US" sz="4000" b="1" dirty="0" smtClean="0">
                <a:solidFill>
                  <a:schemeClr val="tx2"/>
                </a:solidFill>
                <a:cs typeface="Arial" pitchFamily="34" charset="0"/>
              </a:rPr>
            </a:br>
            <a:r>
              <a:rPr lang="en-US" sz="4000" dirty="0" smtClean="0">
                <a:solidFill>
                  <a:schemeClr val="tx2"/>
                </a:solidFill>
                <a:cs typeface="Arial" pitchFamily="34" charset="0"/>
              </a:rPr>
              <a:t>Gloria Ware, Senior Advisor gloria.ware@jumpstartinc.org </a:t>
            </a:r>
          </a:p>
          <a:p>
            <a:pPr marL="0" indent="0" algn="ctr">
              <a:buNone/>
            </a:pPr>
            <a:r>
              <a:rPr lang="en-US" sz="4000" b="1" dirty="0" smtClean="0">
                <a:solidFill>
                  <a:schemeClr val="tx2"/>
                </a:solidFill>
                <a:cs typeface="Arial" pitchFamily="34" charset="0"/>
              </a:rPr>
              <a:t>Lorain County Community College:</a:t>
            </a:r>
            <a:br>
              <a:rPr lang="en-US" sz="4000" b="1" dirty="0" smtClean="0">
                <a:solidFill>
                  <a:schemeClr val="tx2"/>
                </a:solidFill>
                <a:cs typeface="Arial" pitchFamily="34" charset="0"/>
              </a:rPr>
            </a:br>
            <a:r>
              <a:rPr lang="en-US" sz="4000" dirty="0" smtClean="0">
                <a:solidFill>
                  <a:schemeClr val="tx2"/>
                </a:solidFill>
                <a:cs typeface="Arial" pitchFamily="34" charset="0"/>
              </a:rPr>
              <a:t>Terri </a:t>
            </a:r>
            <a:r>
              <a:rPr lang="en-US" sz="4000" dirty="0" err="1" smtClean="0">
                <a:solidFill>
                  <a:schemeClr val="tx2"/>
                </a:solidFill>
                <a:cs typeface="Arial" pitchFamily="34" charset="0"/>
              </a:rPr>
              <a:t>Sandu</a:t>
            </a:r>
            <a:r>
              <a:rPr lang="en-US" sz="4000" dirty="0" smtClean="0">
                <a:solidFill>
                  <a:schemeClr val="tx2"/>
                </a:solidFill>
                <a:cs typeface="Arial" pitchFamily="34" charset="0"/>
              </a:rPr>
              <a:t>, Exec. Director, Workforce Dev. tsandu@lorainccc.edu </a:t>
            </a:r>
          </a:p>
          <a:p>
            <a:pPr marL="0" indent="0" algn="ctr">
              <a:buNone/>
            </a:pPr>
            <a:r>
              <a:rPr lang="en-US" sz="4000" b="1" dirty="0" smtClean="0">
                <a:solidFill>
                  <a:schemeClr val="tx2"/>
                </a:solidFill>
                <a:cs typeface="Arial" pitchFamily="34" charset="0"/>
              </a:rPr>
              <a:t>MAGNET</a:t>
            </a:r>
            <a:br>
              <a:rPr lang="en-US" sz="4000" b="1" dirty="0" smtClean="0">
                <a:solidFill>
                  <a:schemeClr val="tx2"/>
                </a:solidFill>
                <a:cs typeface="Arial" pitchFamily="34" charset="0"/>
              </a:rPr>
            </a:br>
            <a:r>
              <a:rPr lang="en-US" sz="4000" dirty="0" smtClean="0">
                <a:solidFill>
                  <a:schemeClr val="tx2"/>
                </a:solidFill>
                <a:cs typeface="Arial" pitchFamily="34" charset="0"/>
              </a:rPr>
              <a:t>Mary Ann Pacelli, Senior Consultant maryann.pacelli@magnetwork.org </a:t>
            </a:r>
          </a:p>
          <a:p>
            <a:pPr marL="0" indent="0" algn="ctr">
              <a:buNone/>
            </a:pPr>
            <a:endParaRPr lang="en-US" sz="4000" b="1" dirty="0" smtClean="0">
              <a:cs typeface="Arial" pitchFamily="34" charset="0"/>
            </a:endParaRPr>
          </a:p>
          <a:p>
            <a:pPr algn="ctr"/>
            <a:endParaRPr lang="en-US" sz="4000" b="1" dirty="0" smtClean="0"/>
          </a:p>
          <a:p>
            <a:pPr algn="ctr"/>
            <a:endParaRPr lang="en-US" sz="4000" b="1" dirty="0"/>
          </a:p>
        </p:txBody>
      </p:sp>
      <p:sp>
        <p:nvSpPr>
          <p:cNvPr id="38" name="Text Placeholder 8"/>
          <p:cNvSpPr txBox="1">
            <a:spLocks/>
          </p:cNvSpPr>
          <p:nvPr/>
        </p:nvSpPr>
        <p:spPr>
          <a:xfrm>
            <a:off x="33339096" y="7391400"/>
            <a:ext cx="9944092" cy="9834940"/>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pPr marL="0" indent="0">
              <a:buNone/>
            </a:pPr>
            <a:r>
              <a:rPr lang="en-US" sz="4000" b="1" u="sng" dirty="0" smtClean="0">
                <a:solidFill>
                  <a:schemeClr val="tx2"/>
                </a:solidFill>
              </a:rPr>
              <a:t>Challenge</a:t>
            </a:r>
            <a:r>
              <a:rPr lang="en-US" sz="4000" b="1" dirty="0" smtClean="0">
                <a:solidFill>
                  <a:schemeClr val="tx2"/>
                </a:solidFill>
              </a:rPr>
              <a:t>:  </a:t>
            </a:r>
            <a:r>
              <a:rPr lang="en-US" sz="4000" dirty="0" smtClean="0">
                <a:solidFill>
                  <a:schemeClr val="tx2"/>
                </a:solidFill>
              </a:rPr>
              <a:t>Advanced energy and flexible electronics products take years to develop, commercialize and scale-up.  Companies require multiple types of support at different points in time as they progress through each stage of commercialization.</a:t>
            </a:r>
          </a:p>
          <a:p>
            <a:pPr marL="0" indent="0">
              <a:buNone/>
            </a:pPr>
            <a:r>
              <a:rPr lang="en-US" sz="800" b="1" u="sng" dirty="0" smtClean="0">
                <a:solidFill>
                  <a:schemeClr val="tx2"/>
                </a:solidFill>
              </a:rPr>
              <a:t/>
            </a:r>
            <a:br>
              <a:rPr lang="en-US" sz="800" b="1" u="sng" dirty="0" smtClean="0">
                <a:solidFill>
                  <a:schemeClr val="tx2"/>
                </a:solidFill>
              </a:rPr>
            </a:br>
            <a:r>
              <a:rPr lang="en-US" sz="800" b="1" u="sng" dirty="0" smtClean="0">
                <a:solidFill>
                  <a:schemeClr val="tx2"/>
                </a:solidFill>
              </a:rPr>
              <a:t/>
            </a:r>
            <a:br>
              <a:rPr lang="en-US" sz="800" b="1" u="sng" dirty="0" smtClean="0">
                <a:solidFill>
                  <a:schemeClr val="tx2"/>
                </a:solidFill>
              </a:rPr>
            </a:br>
            <a:r>
              <a:rPr lang="en-US" sz="4000" b="1" u="sng" dirty="0" smtClean="0">
                <a:solidFill>
                  <a:schemeClr val="tx2"/>
                </a:solidFill>
              </a:rPr>
              <a:t>Lessons Learned</a:t>
            </a:r>
            <a:r>
              <a:rPr lang="en-US" sz="4000" b="1" dirty="0" smtClean="0">
                <a:solidFill>
                  <a:schemeClr val="tx2"/>
                </a:solidFill>
              </a:rPr>
              <a:t>:  </a:t>
            </a:r>
            <a:r>
              <a:rPr lang="en-US" sz="4000" dirty="0" smtClean="0">
                <a:solidFill>
                  <a:schemeClr val="tx2"/>
                </a:solidFill>
              </a:rPr>
              <a:t>A collaboration of economic development organizations that can deliver the right service at the right time was clearly the best approach to accelerate projects from one commercialization stage to the next.  However, most of the demand for STMA services were from early-stage companies, resulting in the majority of job/revenue growth being realized after the grant period has come to an end.</a:t>
            </a:r>
          </a:p>
          <a:p>
            <a:pPr marL="0" indent="0">
              <a:buNone/>
            </a:pPr>
            <a:endParaRPr lang="en-US" sz="4000" b="1" dirty="0">
              <a:solidFill>
                <a:schemeClr val="tx2"/>
              </a:solidFill>
            </a:endParaRPr>
          </a:p>
        </p:txBody>
      </p:sp>
      <p:sp>
        <p:nvSpPr>
          <p:cNvPr id="40" name="Text Placeholder 6"/>
          <p:cNvSpPr txBox="1">
            <a:spLocks/>
          </p:cNvSpPr>
          <p:nvPr/>
        </p:nvSpPr>
        <p:spPr>
          <a:xfrm>
            <a:off x="11745724" y="27603419"/>
            <a:ext cx="9727286" cy="5624427"/>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pPr marL="0" lvl="0" indent="0">
              <a:spcBef>
                <a:spcPts val="0"/>
              </a:spcBef>
              <a:spcAft>
                <a:spcPts val="1800"/>
              </a:spcAft>
              <a:buNone/>
            </a:pPr>
            <a:r>
              <a:rPr lang="en-US" sz="4000" b="1" dirty="0" smtClean="0">
                <a:solidFill>
                  <a:schemeClr val="tx2"/>
                </a:solidFill>
                <a:ea typeface="Calibri"/>
                <a:cs typeface="Times New Roman"/>
              </a:rPr>
              <a:t>EDA:  </a:t>
            </a:r>
            <a:r>
              <a:rPr lang="en-US" sz="4000" dirty="0" smtClean="0">
                <a:solidFill>
                  <a:schemeClr val="tx2"/>
                </a:solidFill>
                <a:ea typeface="Calibri"/>
                <a:cs typeface="Times New Roman"/>
              </a:rPr>
              <a:t>To advance cluster development leading to economic growth.  </a:t>
            </a:r>
          </a:p>
          <a:p>
            <a:pPr marL="0" lvl="0" indent="0">
              <a:spcBef>
                <a:spcPts val="0"/>
              </a:spcBef>
              <a:spcAft>
                <a:spcPts val="1800"/>
              </a:spcAft>
              <a:buNone/>
            </a:pPr>
            <a:r>
              <a:rPr lang="en-US" sz="4000" b="1" dirty="0" smtClean="0">
                <a:solidFill>
                  <a:schemeClr val="tx2"/>
                </a:solidFill>
                <a:ea typeface="Calibri"/>
                <a:cs typeface="Times New Roman"/>
              </a:rPr>
              <a:t>SBA:  </a:t>
            </a:r>
            <a:r>
              <a:rPr lang="en-US" sz="4000" dirty="0" smtClean="0">
                <a:solidFill>
                  <a:schemeClr val="tx2"/>
                </a:solidFill>
                <a:ea typeface="Calibri"/>
                <a:cs typeface="Times New Roman"/>
              </a:rPr>
              <a:t>To provide technical assistance to 7(j) small businesses.</a:t>
            </a:r>
          </a:p>
          <a:p>
            <a:pPr marL="0" lvl="0" indent="0">
              <a:spcBef>
                <a:spcPts val="0"/>
              </a:spcBef>
              <a:spcAft>
                <a:spcPts val="1800"/>
              </a:spcAft>
              <a:buNone/>
            </a:pPr>
            <a:r>
              <a:rPr lang="en-US" sz="4000" b="1" dirty="0" smtClean="0">
                <a:solidFill>
                  <a:schemeClr val="tx2"/>
                </a:solidFill>
                <a:ea typeface="Calibri"/>
                <a:cs typeface="Times New Roman"/>
              </a:rPr>
              <a:t>ETA:  </a:t>
            </a:r>
            <a:r>
              <a:rPr lang="en-US" sz="4000" dirty="0" smtClean="0">
                <a:solidFill>
                  <a:schemeClr val="tx2"/>
                </a:solidFill>
                <a:ea typeface="Calibri"/>
                <a:cs typeface="Times New Roman"/>
              </a:rPr>
              <a:t>To provide training and employment activities to develop a skilled workforce.</a:t>
            </a:r>
            <a:endParaRPr lang="en-US" sz="4000" dirty="0">
              <a:solidFill>
                <a:schemeClr val="tx2"/>
              </a:solidFill>
              <a:ea typeface="Calibri"/>
              <a:cs typeface="Times New Roman"/>
            </a:endParaRPr>
          </a:p>
        </p:txBody>
      </p:sp>
      <p:sp>
        <p:nvSpPr>
          <p:cNvPr id="42" name="Text Placeholder 17"/>
          <p:cNvSpPr txBox="1">
            <a:spLocks/>
          </p:cNvSpPr>
          <p:nvPr/>
        </p:nvSpPr>
        <p:spPr>
          <a:xfrm>
            <a:off x="11583987" y="7391400"/>
            <a:ext cx="10152544" cy="11329277"/>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pPr marL="0" marR="0" indent="0">
              <a:spcBef>
                <a:spcPts val="0"/>
              </a:spcBef>
              <a:buNone/>
            </a:pPr>
            <a:r>
              <a:rPr lang="en-US" sz="4000" b="1" dirty="0" smtClean="0">
                <a:solidFill>
                  <a:schemeClr val="tx2"/>
                </a:solidFill>
                <a:ea typeface="Calibri"/>
                <a:cs typeface="Times New Roman"/>
              </a:rPr>
              <a:t>STMA employs a step-by-step process to:</a:t>
            </a:r>
          </a:p>
          <a:p>
            <a:pPr marL="548640" marR="0" lvl="0" indent="-548640">
              <a:spcBef>
                <a:spcPts val="0"/>
              </a:spcBef>
            </a:pPr>
            <a:endParaRPr lang="en-US" sz="800" dirty="0" smtClean="0">
              <a:solidFill>
                <a:schemeClr val="tx2"/>
              </a:solidFill>
              <a:ea typeface="Calibri"/>
              <a:cs typeface="Times New Roman"/>
            </a:endParaRPr>
          </a:p>
          <a:p>
            <a:pPr marL="548640" marR="0" lvl="0" indent="-548640">
              <a:spcBef>
                <a:spcPts val="0"/>
              </a:spcBef>
            </a:pPr>
            <a:endParaRPr lang="en-US" sz="800" dirty="0">
              <a:solidFill>
                <a:schemeClr val="tx2"/>
              </a:solidFill>
              <a:ea typeface="Calibri"/>
              <a:cs typeface="Times New Roman"/>
            </a:endParaRPr>
          </a:p>
          <a:p>
            <a:pPr marL="548640" marR="0" lvl="0" indent="-548640">
              <a:spcBef>
                <a:spcPts val="0"/>
              </a:spcBef>
            </a:pPr>
            <a:r>
              <a:rPr lang="en-US" sz="4000" dirty="0" smtClean="0">
                <a:solidFill>
                  <a:schemeClr val="tx2"/>
                </a:solidFill>
                <a:ea typeface="Calibri"/>
                <a:cs typeface="Times New Roman"/>
              </a:rPr>
              <a:t>Accelerate commercialization of new products and services</a:t>
            </a:r>
          </a:p>
          <a:p>
            <a:pPr marL="548640" indent="-548640">
              <a:spcBef>
                <a:spcPts val="0"/>
              </a:spcBef>
            </a:pPr>
            <a:r>
              <a:rPr lang="en-US" sz="4000" dirty="0">
                <a:solidFill>
                  <a:schemeClr val="tx2"/>
                </a:solidFill>
                <a:ea typeface="Calibri"/>
                <a:cs typeface="Times New Roman"/>
              </a:rPr>
              <a:t>Bring long-term, organized support for small businesses from the regional economic development ecosystem</a:t>
            </a:r>
          </a:p>
          <a:p>
            <a:pPr marL="548640" marR="0" lvl="0" indent="-548640">
              <a:spcBef>
                <a:spcPts val="0"/>
              </a:spcBef>
            </a:pPr>
            <a:r>
              <a:rPr lang="en-US" sz="4000" dirty="0" smtClean="0">
                <a:solidFill>
                  <a:schemeClr val="tx2"/>
                </a:solidFill>
                <a:ea typeface="Calibri"/>
                <a:cs typeface="Times New Roman"/>
              </a:rPr>
              <a:t>Deliver comprehensive services </a:t>
            </a:r>
            <a:r>
              <a:rPr lang="en-US" sz="4000" dirty="0">
                <a:solidFill>
                  <a:schemeClr val="tx2"/>
                </a:solidFill>
                <a:ea typeface="Calibri"/>
                <a:cs typeface="Times New Roman"/>
              </a:rPr>
              <a:t>that seamlessly address evolving needs of growing companies </a:t>
            </a:r>
          </a:p>
          <a:p>
            <a:pPr marL="548640" marR="0" lvl="0" indent="-548640">
              <a:spcBef>
                <a:spcPts val="0"/>
              </a:spcBef>
            </a:pPr>
            <a:r>
              <a:rPr lang="en-US" sz="4000" dirty="0" smtClean="0">
                <a:solidFill>
                  <a:schemeClr val="tx2"/>
                </a:solidFill>
                <a:ea typeface="Calibri"/>
                <a:cs typeface="Times New Roman"/>
              </a:rPr>
              <a:t>Maximize the use </a:t>
            </a:r>
            <a:r>
              <a:rPr lang="en-US" sz="4000" dirty="0">
                <a:solidFill>
                  <a:schemeClr val="tx2"/>
                </a:solidFill>
                <a:ea typeface="Calibri"/>
                <a:cs typeface="Times New Roman"/>
              </a:rPr>
              <a:t>of regional </a:t>
            </a:r>
            <a:r>
              <a:rPr lang="en-US" sz="4000" dirty="0" smtClean="0">
                <a:solidFill>
                  <a:schemeClr val="tx2"/>
                </a:solidFill>
                <a:ea typeface="Calibri"/>
                <a:cs typeface="Times New Roman"/>
              </a:rPr>
              <a:t>resources through collaboration</a:t>
            </a:r>
            <a:endParaRPr lang="en-US" sz="4000" dirty="0">
              <a:solidFill>
                <a:schemeClr val="tx2"/>
              </a:solidFill>
              <a:ea typeface="Calibri"/>
              <a:cs typeface="Times New Roman"/>
            </a:endParaRPr>
          </a:p>
          <a:p>
            <a:pPr marL="548640" marR="0" lvl="0" indent="-548640">
              <a:spcBef>
                <a:spcPts val="0"/>
              </a:spcBef>
            </a:pPr>
            <a:r>
              <a:rPr lang="en-US" sz="4000" dirty="0" smtClean="0">
                <a:solidFill>
                  <a:schemeClr val="tx2"/>
                </a:solidFill>
                <a:ea typeface="Calibri"/>
                <a:cs typeface="Times New Roman"/>
              </a:rPr>
              <a:t>Provide a single point of access to identify and receive services from economic development organizations</a:t>
            </a:r>
          </a:p>
          <a:p>
            <a:pPr marL="548640" marR="0" lvl="0" indent="-548640">
              <a:spcBef>
                <a:spcPts val="0"/>
              </a:spcBef>
            </a:pPr>
            <a:r>
              <a:rPr lang="en-US" sz="4000" dirty="0" smtClean="0">
                <a:solidFill>
                  <a:schemeClr val="tx2"/>
                </a:solidFill>
                <a:ea typeface="Calibri"/>
                <a:cs typeface="Times New Roman"/>
              </a:rPr>
              <a:t>Optimize working </a:t>
            </a:r>
            <a:r>
              <a:rPr lang="en-US" sz="4000" dirty="0">
                <a:solidFill>
                  <a:schemeClr val="tx2"/>
                </a:solidFill>
                <a:ea typeface="Calibri"/>
                <a:cs typeface="Times New Roman"/>
              </a:rPr>
              <a:t>relationships between regional economic development organizations</a:t>
            </a:r>
          </a:p>
          <a:p>
            <a:pPr marL="0" marR="0" lvl="0" indent="0">
              <a:spcBef>
                <a:spcPts val="0"/>
              </a:spcBef>
              <a:buNone/>
            </a:pPr>
            <a:endParaRPr lang="en-US" sz="4000" b="1" dirty="0" smtClean="0">
              <a:ea typeface="Calibri"/>
              <a:cs typeface="Times New Roman"/>
            </a:endParaRPr>
          </a:p>
          <a:p>
            <a:pPr marL="548640" marR="0" lvl="0" indent="-548640">
              <a:spcBef>
                <a:spcPts val="0"/>
              </a:spcBef>
              <a:spcAft>
                <a:spcPts val="1200"/>
              </a:spcAft>
            </a:pPr>
            <a:endParaRPr lang="en-US" sz="4000" b="1" dirty="0">
              <a:ea typeface="Calibri"/>
              <a:cs typeface="Times New Roman"/>
            </a:endParaRPr>
          </a:p>
          <a:p>
            <a:pPr marL="548640" indent="-548640">
              <a:spcBef>
                <a:spcPts val="0"/>
              </a:spcBef>
              <a:spcAft>
                <a:spcPts val="1200"/>
              </a:spcAft>
            </a:pPr>
            <a:endParaRPr lang="en-US" sz="4000" b="1" dirty="0" smtClean="0">
              <a:ea typeface="Calibri"/>
              <a:cs typeface="Times New Roman"/>
            </a:endParaRPr>
          </a:p>
          <a:p>
            <a:pPr marL="548640" indent="-548640">
              <a:spcBef>
                <a:spcPts val="0"/>
              </a:spcBef>
              <a:spcAft>
                <a:spcPts val="1200"/>
              </a:spcAft>
            </a:pPr>
            <a:endParaRPr lang="en-US" sz="4000" b="1" dirty="0">
              <a:ea typeface="Calibri"/>
              <a:cs typeface="Times New Roman"/>
            </a:endParaRPr>
          </a:p>
          <a:p>
            <a:pPr marL="548640" indent="-548640">
              <a:spcBef>
                <a:spcPts val="0"/>
              </a:spcBef>
              <a:spcAft>
                <a:spcPts val="1200"/>
              </a:spcAft>
            </a:pPr>
            <a:endParaRPr lang="en-US" sz="4000" b="1" dirty="0">
              <a:ea typeface="Calibri"/>
              <a:cs typeface="Times New Roman"/>
            </a:endParaRPr>
          </a:p>
          <a:p>
            <a:pPr marL="548640" indent="-548640">
              <a:spcBef>
                <a:spcPts val="0"/>
              </a:spcBef>
              <a:spcAft>
                <a:spcPts val="1200"/>
              </a:spcAft>
            </a:pPr>
            <a:endParaRPr lang="en-US" sz="4000" b="1" dirty="0">
              <a:ea typeface="Calibri"/>
              <a:cs typeface="Times New Roman"/>
            </a:endParaRPr>
          </a:p>
        </p:txBody>
      </p:sp>
      <p:sp>
        <p:nvSpPr>
          <p:cNvPr id="43" name="Text Placeholder 1"/>
          <p:cNvSpPr txBox="1">
            <a:spLocks/>
          </p:cNvSpPr>
          <p:nvPr/>
        </p:nvSpPr>
        <p:spPr>
          <a:xfrm>
            <a:off x="845590" y="7086600"/>
            <a:ext cx="10056813" cy="5741316"/>
          </a:xfrm>
          <a:prstGeom prst="rect">
            <a:avLst/>
          </a:prstGeom>
        </p:spPr>
        <p:txBody>
          <a:bodyPr vert="horz" lIns="293477" tIns="146738" rIns="293477" bIns="146738" rtlCol="0" anchor="ctr"/>
          <a:lstStyle>
            <a:defPPr>
              <a:defRPr lang="en-US"/>
            </a:defPPr>
            <a:lvl1pPr marL="0" algn="l"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pPr>
              <a:spcAft>
                <a:spcPts val="1200"/>
              </a:spcAft>
            </a:pPr>
            <a:r>
              <a:rPr lang="en-US" sz="4000" dirty="0" smtClean="0">
                <a:solidFill>
                  <a:schemeClr val="tx2"/>
                </a:solidFill>
              </a:rPr>
              <a:t>The </a:t>
            </a:r>
            <a:r>
              <a:rPr lang="en-US" sz="4000" dirty="0">
                <a:solidFill>
                  <a:schemeClr val="tx2"/>
                </a:solidFill>
              </a:rPr>
              <a:t>Speed-to-Market Accelerator (STMA) is a collaborative program </a:t>
            </a:r>
            <a:r>
              <a:rPr lang="en-US" sz="4000" dirty="0" smtClean="0">
                <a:solidFill>
                  <a:schemeClr val="tx2"/>
                </a:solidFill>
              </a:rPr>
              <a:t>to </a:t>
            </a:r>
            <a:r>
              <a:rPr lang="en-US" sz="4000" dirty="0">
                <a:solidFill>
                  <a:schemeClr val="tx2"/>
                </a:solidFill>
              </a:rPr>
              <a:t>accelerate the speed-to-market for high-potential products in Northeast Ohio’s advanced energy and flexible electronics industry clusters.</a:t>
            </a:r>
          </a:p>
          <a:p>
            <a:pPr>
              <a:spcAft>
                <a:spcPts val="1200"/>
              </a:spcAft>
            </a:pPr>
            <a:r>
              <a:rPr lang="en-US" sz="4000" dirty="0" smtClean="0">
                <a:solidFill>
                  <a:schemeClr val="tx2"/>
                </a:solidFill>
              </a:rPr>
              <a:t>The program </a:t>
            </a:r>
            <a:r>
              <a:rPr lang="en-US" sz="4000" dirty="0">
                <a:solidFill>
                  <a:schemeClr val="tx2"/>
                </a:solidFill>
              </a:rPr>
              <a:t>provides free services to NorTech cluster members in a 12-county area in Northeast </a:t>
            </a:r>
            <a:r>
              <a:rPr lang="en-US" sz="4000" dirty="0" smtClean="0">
                <a:solidFill>
                  <a:schemeClr val="tx2"/>
                </a:solidFill>
              </a:rPr>
              <a:t>Ohio</a:t>
            </a:r>
            <a:r>
              <a:rPr lang="en-US" sz="4000" dirty="0">
                <a:solidFill>
                  <a:schemeClr val="tx2"/>
                </a:solidFill>
                <a:latin typeface="Arial Rounded MT Bold" pitchFamily="34" charset="0"/>
              </a:rPr>
              <a:t>.</a:t>
            </a:r>
          </a:p>
        </p:txBody>
      </p:sp>
      <p:sp>
        <p:nvSpPr>
          <p:cNvPr id="39" name="Text Placeholder 2"/>
          <p:cNvSpPr txBox="1">
            <a:spLocks/>
          </p:cNvSpPr>
          <p:nvPr/>
        </p:nvSpPr>
        <p:spPr>
          <a:xfrm>
            <a:off x="22530207" y="6096000"/>
            <a:ext cx="10048875" cy="1504388"/>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5400" b="1" u="sng" dirty="0" smtClean="0">
                <a:solidFill>
                  <a:schemeClr val="tx2"/>
                </a:solidFill>
                <a:latin typeface="+mj-lt"/>
              </a:rPr>
              <a:t>Activities and Outcomes</a:t>
            </a:r>
            <a:endParaRPr lang="en-US" sz="5400" b="1" u="sng" dirty="0">
              <a:solidFill>
                <a:schemeClr val="tx2"/>
              </a:solidFill>
              <a:latin typeface="+mj-lt"/>
            </a:endParaRPr>
          </a:p>
        </p:txBody>
      </p:sp>
      <p:sp>
        <p:nvSpPr>
          <p:cNvPr id="44" name="Text Placeholder 1"/>
          <p:cNvSpPr txBox="1">
            <a:spLocks/>
          </p:cNvSpPr>
          <p:nvPr/>
        </p:nvSpPr>
        <p:spPr>
          <a:xfrm>
            <a:off x="22306826" y="7162800"/>
            <a:ext cx="10245813" cy="24724439"/>
          </a:xfrm>
          <a:prstGeom prst="rect">
            <a:avLst/>
          </a:prstGeom>
        </p:spPr>
        <p:txBody>
          <a:bodyPr vert="horz" lIns="293477" tIns="146738" rIns="293477" bIns="146738" rtlCol="0" anchor="t"/>
          <a:lstStyle>
            <a:defPPr>
              <a:defRPr lang="en-US"/>
            </a:defPPr>
            <a:lvl1pPr marL="0" algn="l"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pPr>
              <a:lnSpc>
                <a:spcPct val="115000"/>
              </a:lnSpc>
            </a:pPr>
            <a:r>
              <a:rPr lang="en-US" sz="4000" b="1" u="sng" dirty="0" smtClean="0">
                <a:solidFill>
                  <a:schemeClr val="tx2"/>
                </a:solidFill>
                <a:ea typeface="Calibri"/>
                <a:cs typeface="Times New Roman"/>
              </a:rPr>
              <a:t>Economic Outcomes (2012/2013):</a:t>
            </a:r>
            <a:endParaRPr lang="en-US" sz="4000" b="1" dirty="0">
              <a:solidFill>
                <a:schemeClr val="tx2"/>
              </a:solidFill>
              <a:ea typeface="Calibri"/>
              <a:cs typeface="Times New Roman"/>
            </a:endParaRPr>
          </a:p>
          <a:p>
            <a:pPr marL="571500" marR="0" lvl="0" indent="-571500">
              <a:lnSpc>
                <a:spcPct val="115000"/>
              </a:lnSpc>
              <a:spcBef>
                <a:spcPts val="0"/>
              </a:spcBef>
              <a:spcAft>
                <a:spcPts val="0"/>
              </a:spcAft>
              <a:buFont typeface="Arial" panose="020B0604020202020204" pitchFamily="34" charset="0"/>
              <a:buChar char="•"/>
            </a:pPr>
            <a:r>
              <a:rPr lang="en-US" sz="4000" b="1" dirty="0" smtClean="0">
                <a:solidFill>
                  <a:schemeClr val="tx2"/>
                </a:solidFill>
                <a:ea typeface="Calibri"/>
                <a:cs typeface="Times New Roman"/>
              </a:rPr>
              <a:t>90</a:t>
            </a:r>
            <a:r>
              <a:rPr lang="en-US" sz="4000" dirty="0" smtClean="0">
                <a:solidFill>
                  <a:schemeClr val="tx2"/>
                </a:solidFill>
                <a:ea typeface="Calibri"/>
                <a:cs typeface="Times New Roman"/>
              </a:rPr>
              <a:t> </a:t>
            </a:r>
            <a:r>
              <a:rPr lang="en-US" sz="4000" b="1" dirty="0" smtClean="0">
                <a:solidFill>
                  <a:schemeClr val="tx2"/>
                </a:solidFill>
                <a:ea typeface="Calibri"/>
                <a:cs typeface="Times New Roman"/>
              </a:rPr>
              <a:t>new jobs</a:t>
            </a:r>
            <a:endParaRPr lang="en-US" sz="4000" b="1" dirty="0">
              <a:solidFill>
                <a:schemeClr val="tx2"/>
              </a:solidFill>
              <a:ea typeface="Calibri"/>
              <a:cs typeface="Times New Roman"/>
            </a:endParaRPr>
          </a:p>
          <a:p>
            <a:pPr marL="571500" marR="0" lvl="0" indent="-571500">
              <a:lnSpc>
                <a:spcPct val="115000"/>
              </a:lnSpc>
              <a:spcBef>
                <a:spcPts val="0"/>
              </a:spcBef>
              <a:spcAft>
                <a:spcPts val="0"/>
              </a:spcAft>
              <a:buFont typeface="Arial" panose="020B0604020202020204" pitchFamily="34" charset="0"/>
              <a:buChar char="•"/>
            </a:pPr>
            <a:r>
              <a:rPr lang="en-US" sz="4000" b="1" dirty="0" smtClean="0">
                <a:solidFill>
                  <a:schemeClr val="tx2"/>
                </a:solidFill>
                <a:ea typeface="Calibri"/>
                <a:cs typeface="Times New Roman"/>
              </a:rPr>
              <a:t>$5 million </a:t>
            </a:r>
            <a:r>
              <a:rPr lang="en-US" sz="4000" dirty="0" smtClean="0">
                <a:solidFill>
                  <a:schemeClr val="tx2"/>
                </a:solidFill>
                <a:ea typeface="Calibri"/>
                <a:cs typeface="Times New Roman"/>
              </a:rPr>
              <a:t>in new payroll</a:t>
            </a:r>
            <a:endParaRPr lang="en-US" sz="4000" dirty="0">
              <a:solidFill>
                <a:schemeClr val="tx2"/>
              </a:solidFill>
              <a:ea typeface="Calibri"/>
              <a:cs typeface="Times New Roman"/>
            </a:endParaRPr>
          </a:p>
          <a:p>
            <a:pPr marL="571500" marR="0" lvl="0" indent="-571500">
              <a:lnSpc>
                <a:spcPct val="115000"/>
              </a:lnSpc>
              <a:spcBef>
                <a:spcPts val="0"/>
              </a:spcBef>
              <a:spcAft>
                <a:spcPts val="0"/>
              </a:spcAft>
              <a:buFont typeface="Arial" panose="020B0604020202020204" pitchFamily="34" charset="0"/>
              <a:buChar char="•"/>
            </a:pPr>
            <a:r>
              <a:rPr lang="en-US" sz="4000" b="1" dirty="0" smtClean="0">
                <a:solidFill>
                  <a:schemeClr val="tx2"/>
                </a:solidFill>
                <a:ea typeface="Calibri"/>
                <a:cs typeface="Times New Roman"/>
              </a:rPr>
              <a:t>$12 million </a:t>
            </a:r>
            <a:r>
              <a:rPr lang="en-US" sz="4000" dirty="0" smtClean="0">
                <a:solidFill>
                  <a:schemeClr val="tx2"/>
                </a:solidFill>
                <a:ea typeface="Calibri"/>
                <a:cs typeface="Times New Roman"/>
              </a:rPr>
              <a:t>in new capital attracted</a:t>
            </a:r>
            <a:endParaRPr lang="en-US" sz="4000" dirty="0">
              <a:solidFill>
                <a:schemeClr val="tx2"/>
              </a:solidFill>
              <a:ea typeface="Calibri"/>
              <a:cs typeface="Times New Roman"/>
            </a:endParaRPr>
          </a:p>
          <a:p>
            <a:pPr>
              <a:lnSpc>
                <a:spcPct val="115000"/>
              </a:lnSpc>
            </a:pPr>
            <a:r>
              <a:rPr lang="en-US" sz="4000" b="1" u="sng" dirty="0" smtClean="0">
                <a:solidFill>
                  <a:schemeClr val="tx2"/>
                </a:solidFill>
                <a:ea typeface="Calibri"/>
                <a:cs typeface="Times New Roman"/>
              </a:rPr>
              <a:t>Cluster </a:t>
            </a:r>
            <a:r>
              <a:rPr lang="en-US" sz="4000" b="1" u="sng" dirty="0">
                <a:solidFill>
                  <a:schemeClr val="tx2"/>
                </a:solidFill>
                <a:ea typeface="Calibri"/>
                <a:cs typeface="Times New Roman"/>
              </a:rPr>
              <a:t>Outreach:</a:t>
            </a:r>
            <a:endParaRPr lang="en-US" sz="4000" b="1" dirty="0">
              <a:solidFill>
                <a:schemeClr val="tx2"/>
              </a:solidFill>
              <a:ea typeface="Calibri"/>
              <a:cs typeface="Times New Roman"/>
            </a:endParaRPr>
          </a:p>
          <a:p>
            <a:pPr marL="571500" marR="0" lvl="0" indent="-571500">
              <a:lnSpc>
                <a:spcPct val="115000"/>
              </a:lnSpc>
              <a:spcBef>
                <a:spcPts val="0"/>
              </a:spcBef>
              <a:spcAft>
                <a:spcPts val="0"/>
              </a:spcAft>
              <a:buFont typeface="Arial" panose="020B0604020202020204" pitchFamily="34" charset="0"/>
              <a:buChar char="•"/>
            </a:pPr>
            <a:r>
              <a:rPr lang="en-US" sz="4000" b="1" dirty="0">
                <a:solidFill>
                  <a:schemeClr val="tx2"/>
                </a:solidFill>
                <a:ea typeface="Calibri"/>
                <a:cs typeface="Times New Roman"/>
              </a:rPr>
              <a:t>5</a:t>
            </a:r>
            <a:r>
              <a:rPr lang="en-US" sz="4000" dirty="0">
                <a:solidFill>
                  <a:schemeClr val="tx2"/>
                </a:solidFill>
                <a:ea typeface="Calibri"/>
                <a:cs typeface="Times New Roman"/>
              </a:rPr>
              <a:t> </a:t>
            </a:r>
            <a:r>
              <a:rPr lang="en-US" sz="4000" b="1" dirty="0">
                <a:solidFill>
                  <a:schemeClr val="tx2"/>
                </a:solidFill>
                <a:ea typeface="Calibri"/>
                <a:cs typeface="Times New Roman"/>
              </a:rPr>
              <a:t>STMA </a:t>
            </a:r>
            <a:r>
              <a:rPr lang="en-US" sz="4000" b="1" dirty="0" smtClean="0">
                <a:solidFill>
                  <a:schemeClr val="tx2"/>
                </a:solidFill>
                <a:ea typeface="Calibri"/>
                <a:cs typeface="Times New Roman"/>
              </a:rPr>
              <a:t>workshops </a:t>
            </a:r>
            <a:r>
              <a:rPr lang="en-US" sz="4000" dirty="0">
                <a:solidFill>
                  <a:schemeClr val="tx2"/>
                </a:solidFill>
                <a:ea typeface="Calibri"/>
                <a:cs typeface="Times New Roman"/>
              </a:rPr>
              <a:t>completed</a:t>
            </a:r>
          </a:p>
          <a:p>
            <a:pPr marL="571500" marR="0" lvl="0" indent="-571500">
              <a:lnSpc>
                <a:spcPct val="115000"/>
              </a:lnSpc>
              <a:spcBef>
                <a:spcPts val="0"/>
              </a:spcBef>
              <a:spcAft>
                <a:spcPts val="0"/>
              </a:spcAft>
              <a:buFont typeface="Arial" panose="020B0604020202020204" pitchFamily="34" charset="0"/>
              <a:buChar char="•"/>
            </a:pPr>
            <a:r>
              <a:rPr lang="en-US" sz="4000" b="1" dirty="0">
                <a:solidFill>
                  <a:schemeClr val="tx2"/>
                </a:solidFill>
                <a:ea typeface="Calibri"/>
                <a:cs typeface="Times New Roman"/>
              </a:rPr>
              <a:t>134</a:t>
            </a:r>
            <a:r>
              <a:rPr lang="en-US" sz="4000" dirty="0">
                <a:solidFill>
                  <a:schemeClr val="tx2"/>
                </a:solidFill>
                <a:ea typeface="Calibri"/>
                <a:cs typeface="Times New Roman"/>
              </a:rPr>
              <a:t> </a:t>
            </a:r>
            <a:r>
              <a:rPr lang="en-US" sz="4000" b="1" dirty="0">
                <a:solidFill>
                  <a:schemeClr val="tx2"/>
                </a:solidFill>
                <a:ea typeface="Calibri"/>
                <a:cs typeface="Times New Roman"/>
              </a:rPr>
              <a:t>organizations</a:t>
            </a:r>
            <a:r>
              <a:rPr lang="en-US" sz="4000" dirty="0">
                <a:solidFill>
                  <a:schemeClr val="tx2"/>
                </a:solidFill>
                <a:ea typeface="Calibri"/>
                <a:cs typeface="Times New Roman"/>
              </a:rPr>
              <a:t> in attendance</a:t>
            </a:r>
          </a:p>
          <a:p>
            <a:pPr marL="571500" marR="0" lvl="0" indent="-571500">
              <a:lnSpc>
                <a:spcPct val="115000"/>
              </a:lnSpc>
              <a:spcBef>
                <a:spcPts val="0"/>
              </a:spcBef>
              <a:spcAft>
                <a:spcPts val="0"/>
              </a:spcAft>
              <a:buFont typeface="Arial" panose="020B0604020202020204" pitchFamily="34" charset="0"/>
              <a:buChar char="•"/>
            </a:pPr>
            <a:r>
              <a:rPr lang="en-US" sz="4000" b="1" dirty="0">
                <a:solidFill>
                  <a:schemeClr val="tx2"/>
                </a:solidFill>
                <a:ea typeface="Calibri"/>
                <a:cs typeface="Times New Roman"/>
              </a:rPr>
              <a:t>79</a:t>
            </a:r>
            <a:r>
              <a:rPr lang="en-US" sz="4000" dirty="0">
                <a:solidFill>
                  <a:schemeClr val="tx2"/>
                </a:solidFill>
                <a:ea typeface="Calibri"/>
                <a:cs typeface="Times New Roman"/>
              </a:rPr>
              <a:t> </a:t>
            </a:r>
            <a:r>
              <a:rPr lang="en-US" sz="4000" b="1" dirty="0">
                <a:solidFill>
                  <a:schemeClr val="tx2"/>
                </a:solidFill>
                <a:ea typeface="Calibri"/>
                <a:cs typeface="Times New Roman"/>
              </a:rPr>
              <a:t>companies</a:t>
            </a:r>
            <a:r>
              <a:rPr lang="en-US" sz="4000" dirty="0">
                <a:solidFill>
                  <a:schemeClr val="tx2"/>
                </a:solidFill>
                <a:ea typeface="Calibri"/>
                <a:cs typeface="Times New Roman"/>
              </a:rPr>
              <a:t> requesting </a:t>
            </a:r>
            <a:r>
              <a:rPr lang="en-US" sz="4000" dirty="0" smtClean="0">
                <a:solidFill>
                  <a:schemeClr val="tx2"/>
                </a:solidFill>
                <a:ea typeface="Calibri"/>
                <a:cs typeface="Times New Roman"/>
              </a:rPr>
              <a:t>assistance</a:t>
            </a:r>
          </a:p>
          <a:p>
            <a:pPr marR="0" lvl="0">
              <a:lnSpc>
                <a:spcPct val="115000"/>
              </a:lnSpc>
              <a:spcBef>
                <a:spcPts val="0"/>
              </a:spcBef>
              <a:spcAft>
                <a:spcPts val="0"/>
              </a:spcAft>
            </a:pPr>
            <a:r>
              <a:rPr lang="en-US" sz="4000" b="1" u="sng" dirty="0" smtClean="0">
                <a:solidFill>
                  <a:schemeClr val="tx2"/>
                </a:solidFill>
                <a:ea typeface="Calibri"/>
                <a:cs typeface="Times New Roman"/>
              </a:rPr>
              <a:t>One-on-One Counseling</a:t>
            </a:r>
          </a:p>
          <a:p>
            <a:pPr marL="571500" marR="0" lvl="0" indent="-571500">
              <a:lnSpc>
                <a:spcPct val="115000"/>
              </a:lnSpc>
              <a:spcBef>
                <a:spcPts val="0"/>
              </a:spcBef>
              <a:spcAft>
                <a:spcPts val="0"/>
              </a:spcAft>
              <a:buFont typeface="Arial" panose="020B0604020202020204" pitchFamily="34" charset="0"/>
              <a:buChar char="•"/>
            </a:pPr>
            <a:r>
              <a:rPr lang="en-US" sz="4000" b="1" dirty="0" smtClean="0">
                <a:solidFill>
                  <a:schemeClr val="tx2"/>
                </a:solidFill>
                <a:ea typeface="Calibri"/>
                <a:cs typeface="Times New Roman"/>
              </a:rPr>
              <a:t>39</a:t>
            </a:r>
            <a:r>
              <a:rPr lang="en-US" sz="4000" dirty="0" smtClean="0">
                <a:solidFill>
                  <a:schemeClr val="tx2"/>
                </a:solidFill>
                <a:ea typeface="Calibri"/>
                <a:cs typeface="Times New Roman"/>
              </a:rPr>
              <a:t> </a:t>
            </a:r>
            <a:r>
              <a:rPr lang="en-US" sz="4000" b="1" dirty="0" smtClean="0">
                <a:solidFill>
                  <a:schemeClr val="tx2"/>
                </a:solidFill>
                <a:ea typeface="Calibri"/>
                <a:cs typeface="Times New Roman"/>
              </a:rPr>
              <a:t>Path-to-Market Assessments </a:t>
            </a:r>
            <a:r>
              <a:rPr lang="en-US" sz="4000" dirty="0" smtClean="0">
                <a:solidFill>
                  <a:schemeClr val="tx2"/>
                </a:solidFill>
                <a:ea typeface="Calibri"/>
                <a:cs typeface="Times New Roman"/>
              </a:rPr>
              <a:t>completed with Program Plans</a:t>
            </a:r>
          </a:p>
          <a:p>
            <a:pPr marL="571500" marR="0" lvl="0" indent="-571500">
              <a:lnSpc>
                <a:spcPct val="115000"/>
              </a:lnSpc>
              <a:spcBef>
                <a:spcPts val="0"/>
              </a:spcBef>
              <a:spcAft>
                <a:spcPts val="0"/>
              </a:spcAft>
              <a:buFont typeface="Arial" panose="020B0604020202020204" pitchFamily="34" charset="0"/>
              <a:buChar char="•"/>
            </a:pPr>
            <a:r>
              <a:rPr lang="en-US" sz="4000" b="1" dirty="0" smtClean="0">
                <a:solidFill>
                  <a:schemeClr val="tx2"/>
                </a:solidFill>
                <a:ea typeface="Calibri"/>
                <a:cs typeface="Times New Roman"/>
              </a:rPr>
              <a:t>22 companies </a:t>
            </a:r>
            <a:r>
              <a:rPr lang="en-US" sz="4000" dirty="0" smtClean="0">
                <a:solidFill>
                  <a:schemeClr val="tx2"/>
                </a:solidFill>
                <a:ea typeface="Calibri"/>
                <a:cs typeface="Times New Roman"/>
              </a:rPr>
              <a:t>received business </a:t>
            </a:r>
            <a:r>
              <a:rPr lang="en-US" sz="4000" dirty="0">
                <a:solidFill>
                  <a:schemeClr val="tx2"/>
                </a:solidFill>
                <a:ea typeface="Calibri"/>
                <a:cs typeface="Times New Roman"/>
              </a:rPr>
              <a:t>c</a:t>
            </a:r>
            <a:r>
              <a:rPr lang="en-US" sz="4000" dirty="0" smtClean="0">
                <a:solidFill>
                  <a:schemeClr val="tx2"/>
                </a:solidFill>
                <a:ea typeface="Calibri"/>
                <a:cs typeface="Times New Roman"/>
              </a:rPr>
              <a:t>ounseling</a:t>
            </a:r>
          </a:p>
          <a:p>
            <a:pPr marR="0" lvl="0">
              <a:lnSpc>
                <a:spcPct val="115000"/>
              </a:lnSpc>
              <a:spcBef>
                <a:spcPts val="0"/>
              </a:spcBef>
              <a:spcAft>
                <a:spcPts val="0"/>
              </a:spcAft>
            </a:pPr>
            <a:r>
              <a:rPr lang="en-US" sz="4000" b="1" u="sng" dirty="0" smtClean="0">
                <a:solidFill>
                  <a:schemeClr val="tx2"/>
                </a:solidFill>
                <a:ea typeface="Calibri"/>
                <a:cs typeface="Times New Roman"/>
              </a:rPr>
              <a:t>Market Development</a:t>
            </a:r>
          </a:p>
          <a:p>
            <a:pPr marL="571500" marR="0" lvl="0" indent="-571500">
              <a:lnSpc>
                <a:spcPct val="115000"/>
              </a:lnSpc>
              <a:spcBef>
                <a:spcPts val="0"/>
              </a:spcBef>
              <a:spcAft>
                <a:spcPts val="0"/>
              </a:spcAft>
              <a:buFont typeface="Arial" panose="020B0604020202020204" pitchFamily="34" charset="0"/>
              <a:buChar char="•"/>
            </a:pPr>
            <a:r>
              <a:rPr lang="en-US" sz="4000" b="1" dirty="0" smtClean="0">
                <a:solidFill>
                  <a:schemeClr val="tx2"/>
                </a:solidFill>
                <a:ea typeface="Calibri"/>
                <a:cs typeface="Times New Roman"/>
              </a:rPr>
              <a:t>22</a:t>
            </a:r>
            <a:r>
              <a:rPr lang="en-US" sz="4000" dirty="0" smtClean="0">
                <a:solidFill>
                  <a:schemeClr val="tx2"/>
                </a:solidFill>
                <a:ea typeface="Calibri"/>
                <a:cs typeface="Times New Roman"/>
              </a:rPr>
              <a:t> </a:t>
            </a:r>
            <a:r>
              <a:rPr lang="en-US" sz="4000" b="1" dirty="0" smtClean="0">
                <a:solidFill>
                  <a:schemeClr val="tx2"/>
                </a:solidFill>
                <a:ea typeface="Calibri"/>
                <a:cs typeface="Times New Roman"/>
              </a:rPr>
              <a:t>companies</a:t>
            </a:r>
            <a:r>
              <a:rPr lang="en-US" sz="4000" dirty="0" smtClean="0">
                <a:solidFill>
                  <a:schemeClr val="tx2"/>
                </a:solidFill>
                <a:ea typeface="Calibri"/>
                <a:cs typeface="Times New Roman"/>
              </a:rPr>
              <a:t> completed Market Opportunity Assessment training</a:t>
            </a:r>
          </a:p>
          <a:p>
            <a:pPr marL="571500" marR="0" lvl="0" indent="-571500">
              <a:lnSpc>
                <a:spcPct val="115000"/>
              </a:lnSpc>
              <a:spcBef>
                <a:spcPts val="0"/>
              </a:spcBef>
              <a:spcAft>
                <a:spcPts val="0"/>
              </a:spcAft>
              <a:buFont typeface="Arial" panose="020B0604020202020204" pitchFamily="34" charset="0"/>
              <a:buChar char="•"/>
            </a:pPr>
            <a:r>
              <a:rPr lang="en-US" sz="4000" b="1" dirty="0" smtClean="0">
                <a:solidFill>
                  <a:schemeClr val="tx2"/>
                </a:solidFill>
                <a:ea typeface="Calibri"/>
                <a:cs typeface="Times New Roman"/>
              </a:rPr>
              <a:t>24 successful Anchor Company Engagements,</a:t>
            </a:r>
            <a:r>
              <a:rPr lang="en-US" sz="4000" dirty="0" smtClean="0">
                <a:solidFill>
                  <a:schemeClr val="tx2"/>
                </a:solidFill>
                <a:ea typeface="Calibri"/>
                <a:cs typeface="Times New Roman"/>
              </a:rPr>
              <a:t> some</a:t>
            </a:r>
            <a:r>
              <a:rPr lang="en-US" sz="4000" b="1" dirty="0" smtClean="0">
                <a:solidFill>
                  <a:schemeClr val="tx2"/>
                </a:solidFill>
                <a:ea typeface="Calibri"/>
                <a:cs typeface="Times New Roman"/>
              </a:rPr>
              <a:t> </a:t>
            </a:r>
            <a:r>
              <a:rPr lang="en-US" sz="4000" dirty="0" smtClean="0">
                <a:solidFill>
                  <a:schemeClr val="tx2"/>
                </a:solidFill>
                <a:ea typeface="Calibri"/>
                <a:cs typeface="Times New Roman"/>
              </a:rPr>
              <a:t>with multiple outcomes:</a:t>
            </a:r>
          </a:p>
          <a:p>
            <a:pPr marL="2038883" lvl="1" indent="-571500">
              <a:lnSpc>
                <a:spcPct val="115000"/>
              </a:lnSpc>
              <a:buFont typeface="Courier New" panose="02070309020205020404" pitchFamily="49" charset="0"/>
              <a:buChar char="o"/>
            </a:pPr>
            <a:r>
              <a:rPr lang="en-US" sz="3600" dirty="0" smtClean="0">
                <a:solidFill>
                  <a:schemeClr val="tx2"/>
                </a:solidFill>
                <a:ea typeface="Calibri"/>
                <a:cs typeface="Times New Roman"/>
              </a:rPr>
              <a:t>8 purchase orders</a:t>
            </a:r>
          </a:p>
          <a:p>
            <a:pPr marL="2038883" lvl="1" indent="-571500">
              <a:lnSpc>
                <a:spcPct val="115000"/>
              </a:lnSpc>
              <a:buFont typeface="Courier New" panose="02070309020205020404" pitchFamily="49" charset="0"/>
              <a:buChar char="o"/>
            </a:pPr>
            <a:r>
              <a:rPr lang="en-US" sz="3600" dirty="0" smtClean="0">
                <a:solidFill>
                  <a:schemeClr val="tx2"/>
                </a:solidFill>
                <a:ea typeface="Calibri"/>
                <a:cs typeface="Times New Roman"/>
              </a:rPr>
              <a:t>4 joint development agreements</a:t>
            </a:r>
          </a:p>
          <a:p>
            <a:pPr marL="2038883" lvl="1" indent="-571500">
              <a:lnSpc>
                <a:spcPct val="115000"/>
              </a:lnSpc>
              <a:buFont typeface="Courier New" panose="02070309020205020404" pitchFamily="49" charset="0"/>
              <a:buChar char="o"/>
            </a:pPr>
            <a:r>
              <a:rPr lang="en-US" sz="3600" dirty="0" smtClean="0">
                <a:solidFill>
                  <a:schemeClr val="tx2"/>
                </a:solidFill>
                <a:ea typeface="Calibri"/>
                <a:cs typeface="Times New Roman"/>
              </a:rPr>
              <a:t>13 request for quotations</a:t>
            </a:r>
          </a:p>
          <a:p>
            <a:pPr marL="2038883" lvl="1" indent="-571500">
              <a:lnSpc>
                <a:spcPct val="115000"/>
              </a:lnSpc>
              <a:buFont typeface="Courier New" panose="02070309020205020404" pitchFamily="49" charset="0"/>
              <a:buChar char="o"/>
            </a:pPr>
            <a:r>
              <a:rPr lang="en-US" sz="3600" dirty="0" smtClean="0">
                <a:solidFill>
                  <a:schemeClr val="tx2"/>
                </a:solidFill>
                <a:ea typeface="Calibri"/>
                <a:cs typeface="Times New Roman"/>
              </a:rPr>
              <a:t>11 requests for samples</a:t>
            </a:r>
          </a:p>
          <a:p>
            <a:pPr marL="2038883" lvl="1" indent="-571500">
              <a:lnSpc>
                <a:spcPct val="115000"/>
              </a:lnSpc>
              <a:buFont typeface="Courier New" panose="02070309020205020404" pitchFamily="49" charset="0"/>
              <a:buChar char="o"/>
            </a:pPr>
            <a:r>
              <a:rPr lang="en-US" sz="3600" dirty="0" smtClean="0">
                <a:solidFill>
                  <a:schemeClr val="tx2"/>
                </a:solidFill>
                <a:ea typeface="Calibri"/>
                <a:cs typeface="Times New Roman"/>
              </a:rPr>
              <a:t>2 pilot projects</a:t>
            </a:r>
          </a:p>
          <a:p>
            <a:pPr>
              <a:lnSpc>
                <a:spcPct val="115000"/>
              </a:lnSpc>
            </a:pPr>
            <a:r>
              <a:rPr lang="en-US" sz="4000" b="1" u="sng" dirty="0" smtClean="0">
                <a:solidFill>
                  <a:schemeClr val="tx2"/>
                </a:solidFill>
                <a:ea typeface="Calibri"/>
                <a:cs typeface="Times New Roman"/>
              </a:rPr>
              <a:t>Manufacturing Scale-Up</a:t>
            </a:r>
          </a:p>
          <a:p>
            <a:pPr marL="571500" indent="-571500">
              <a:lnSpc>
                <a:spcPct val="115000"/>
              </a:lnSpc>
              <a:buFont typeface="Arial" panose="020B0604020202020204" pitchFamily="34" charset="0"/>
              <a:buChar char="•"/>
            </a:pPr>
            <a:r>
              <a:rPr lang="en-US" sz="4000" b="1" dirty="0" smtClean="0">
                <a:solidFill>
                  <a:schemeClr val="tx2"/>
                </a:solidFill>
                <a:ea typeface="Calibri"/>
                <a:cs typeface="Times New Roman"/>
              </a:rPr>
              <a:t>27</a:t>
            </a:r>
            <a:r>
              <a:rPr lang="en-US" sz="4000" dirty="0" smtClean="0">
                <a:solidFill>
                  <a:schemeClr val="tx2"/>
                </a:solidFill>
                <a:ea typeface="Calibri"/>
                <a:cs typeface="Times New Roman"/>
              </a:rPr>
              <a:t> </a:t>
            </a:r>
            <a:r>
              <a:rPr lang="en-US" sz="4000" b="1" dirty="0" smtClean="0">
                <a:solidFill>
                  <a:schemeClr val="tx2"/>
                </a:solidFill>
                <a:ea typeface="Calibri"/>
                <a:cs typeface="Times New Roman"/>
              </a:rPr>
              <a:t>projects </a:t>
            </a:r>
            <a:r>
              <a:rPr lang="en-US" sz="4000" dirty="0" smtClean="0">
                <a:solidFill>
                  <a:schemeClr val="tx2"/>
                </a:solidFill>
                <a:ea typeface="Calibri"/>
                <a:cs typeface="Times New Roman"/>
              </a:rPr>
              <a:t>completed:</a:t>
            </a:r>
          </a:p>
          <a:p>
            <a:pPr marL="2038883" lvl="1" indent="-571500">
              <a:lnSpc>
                <a:spcPct val="115000"/>
              </a:lnSpc>
              <a:buFont typeface="Courier New" panose="02070309020205020404" pitchFamily="49" charset="0"/>
              <a:buChar char="o"/>
            </a:pPr>
            <a:r>
              <a:rPr lang="en-US" sz="3600" dirty="0" smtClean="0">
                <a:solidFill>
                  <a:schemeClr val="tx2"/>
                </a:solidFill>
                <a:ea typeface="Calibri"/>
                <a:cs typeface="Times New Roman"/>
              </a:rPr>
              <a:t>12 design for manufacturing</a:t>
            </a:r>
          </a:p>
          <a:p>
            <a:pPr marL="2038883" lvl="1" indent="-571500">
              <a:lnSpc>
                <a:spcPct val="115000"/>
              </a:lnSpc>
              <a:buFont typeface="Courier New" panose="02070309020205020404" pitchFamily="49" charset="0"/>
              <a:buChar char="o"/>
            </a:pPr>
            <a:r>
              <a:rPr lang="en-US" sz="3600" dirty="0" smtClean="0">
                <a:solidFill>
                  <a:schemeClr val="tx2"/>
                </a:solidFill>
                <a:ea typeface="Calibri"/>
                <a:cs typeface="Times New Roman"/>
              </a:rPr>
              <a:t>2 manufacturing equipment design</a:t>
            </a:r>
          </a:p>
          <a:p>
            <a:pPr marL="2038883" lvl="1" indent="-571500">
              <a:lnSpc>
                <a:spcPct val="115000"/>
              </a:lnSpc>
              <a:buFont typeface="Courier New" panose="02070309020205020404" pitchFamily="49" charset="0"/>
              <a:buChar char="o"/>
            </a:pPr>
            <a:r>
              <a:rPr lang="en-US" sz="3600" dirty="0" smtClean="0">
                <a:solidFill>
                  <a:schemeClr val="tx2"/>
                </a:solidFill>
                <a:ea typeface="Calibri"/>
                <a:cs typeface="Times New Roman"/>
              </a:rPr>
              <a:t>7 manufacturing process design</a:t>
            </a:r>
          </a:p>
          <a:p>
            <a:pPr marL="2038883" lvl="1" indent="-571500">
              <a:lnSpc>
                <a:spcPct val="115000"/>
              </a:lnSpc>
              <a:buFont typeface="Courier New" panose="02070309020205020404" pitchFamily="49" charset="0"/>
              <a:buChar char="o"/>
            </a:pPr>
            <a:r>
              <a:rPr lang="en-US" sz="3600" dirty="0" smtClean="0">
                <a:solidFill>
                  <a:schemeClr val="tx2"/>
                </a:solidFill>
                <a:ea typeface="Calibri"/>
                <a:cs typeface="Times New Roman"/>
              </a:rPr>
              <a:t>6 supply chain assistance</a:t>
            </a:r>
          </a:p>
          <a:p>
            <a:pPr>
              <a:lnSpc>
                <a:spcPct val="115000"/>
              </a:lnSpc>
            </a:pPr>
            <a:r>
              <a:rPr lang="en-US" sz="4000" b="1" u="sng" dirty="0" smtClean="0">
                <a:solidFill>
                  <a:schemeClr val="tx2"/>
                </a:solidFill>
                <a:ea typeface="Calibri"/>
                <a:cs typeface="Times New Roman"/>
              </a:rPr>
              <a:t>Workforce Development</a:t>
            </a:r>
          </a:p>
          <a:p>
            <a:pPr marL="571500" indent="-571500">
              <a:lnSpc>
                <a:spcPct val="115000"/>
              </a:lnSpc>
              <a:buFont typeface="Arial" panose="020B0604020202020204" pitchFamily="34" charset="0"/>
              <a:buChar char="•"/>
            </a:pPr>
            <a:r>
              <a:rPr lang="en-US" sz="4000" b="1" dirty="0" smtClean="0">
                <a:solidFill>
                  <a:schemeClr val="tx2"/>
                </a:solidFill>
                <a:ea typeface="Calibri"/>
                <a:cs typeface="Times New Roman"/>
              </a:rPr>
              <a:t>250 workers and students </a:t>
            </a:r>
            <a:r>
              <a:rPr lang="en-US" sz="4000" dirty="0" smtClean="0">
                <a:solidFill>
                  <a:schemeClr val="tx2"/>
                </a:solidFill>
                <a:ea typeface="Calibri"/>
                <a:cs typeface="Times New Roman"/>
              </a:rPr>
              <a:t>in cluster awareness programs</a:t>
            </a:r>
          </a:p>
          <a:p>
            <a:pPr marL="571500" indent="-571500">
              <a:lnSpc>
                <a:spcPct val="115000"/>
              </a:lnSpc>
              <a:buFont typeface="Arial" panose="020B0604020202020204" pitchFamily="34" charset="0"/>
              <a:buChar char="•"/>
            </a:pPr>
            <a:r>
              <a:rPr lang="en-US" sz="4000" b="1" dirty="0" smtClean="0">
                <a:solidFill>
                  <a:schemeClr val="tx2"/>
                </a:solidFill>
                <a:ea typeface="Calibri"/>
                <a:cs typeface="Times New Roman"/>
              </a:rPr>
              <a:t>70 companies </a:t>
            </a:r>
            <a:r>
              <a:rPr lang="en-US" sz="4000" dirty="0" smtClean="0">
                <a:solidFill>
                  <a:schemeClr val="tx2"/>
                </a:solidFill>
                <a:ea typeface="Calibri"/>
                <a:cs typeface="Times New Roman"/>
              </a:rPr>
              <a:t>provided input for cluster workforce needs</a:t>
            </a:r>
          </a:p>
          <a:p>
            <a:pPr marL="571500" indent="-571500">
              <a:lnSpc>
                <a:spcPct val="115000"/>
              </a:lnSpc>
              <a:buFont typeface="Arial" panose="020B0604020202020204" pitchFamily="34" charset="0"/>
              <a:buChar char="•"/>
            </a:pPr>
            <a:r>
              <a:rPr lang="en-US" sz="4000" b="1" dirty="0" smtClean="0">
                <a:solidFill>
                  <a:schemeClr val="tx2"/>
                </a:solidFill>
                <a:ea typeface="Calibri"/>
                <a:cs typeface="Times New Roman"/>
              </a:rPr>
              <a:t>30 students </a:t>
            </a:r>
            <a:r>
              <a:rPr lang="en-US" sz="4000" dirty="0" smtClean="0">
                <a:solidFill>
                  <a:schemeClr val="tx2"/>
                </a:solidFill>
                <a:ea typeface="Calibri"/>
                <a:cs typeface="Times New Roman"/>
              </a:rPr>
              <a:t>placed in cluster internships</a:t>
            </a:r>
          </a:p>
          <a:p>
            <a:pPr marL="571500" indent="-571500">
              <a:lnSpc>
                <a:spcPct val="115000"/>
              </a:lnSpc>
              <a:buFont typeface="Arial" panose="020B0604020202020204" pitchFamily="34" charset="0"/>
              <a:buChar char="•"/>
            </a:pPr>
            <a:r>
              <a:rPr lang="en-US" sz="4000" b="1" dirty="0" smtClean="0">
                <a:solidFill>
                  <a:schemeClr val="tx2"/>
                </a:solidFill>
                <a:ea typeface="Calibri"/>
                <a:cs typeface="Times New Roman"/>
              </a:rPr>
              <a:t>145 candidates </a:t>
            </a:r>
            <a:r>
              <a:rPr lang="en-US" sz="4000" dirty="0" smtClean="0">
                <a:solidFill>
                  <a:schemeClr val="tx2"/>
                </a:solidFill>
                <a:ea typeface="Calibri"/>
                <a:cs typeface="Times New Roman"/>
              </a:rPr>
              <a:t>referred to talent network</a:t>
            </a:r>
          </a:p>
          <a:p>
            <a:endParaRPr lang="en-US" sz="3800" dirty="0" smtClean="0">
              <a:solidFill>
                <a:schemeClr val="tx2"/>
              </a:solidFill>
              <a:latin typeface="Arial Rounded MT Bold" pitchFamily="34" charset="0"/>
            </a:endParaRPr>
          </a:p>
        </p:txBody>
      </p:sp>
      <p:sp>
        <p:nvSpPr>
          <p:cNvPr id="34" name="TextBox 33"/>
          <p:cNvSpPr txBox="1"/>
          <p:nvPr/>
        </p:nvSpPr>
        <p:spPr>
          <a:xfrm>
            <a:off x="845590" y="21031200"/>
            <a:ext cx="10104052" cy="11079956"/>
          </a:xfrm>
          <a:prstGeom prst="rect">
            <a:avLst/>
          </a:prstGeom>
          <a:noFill/>
        </p:spPr>
        <p:txBody>
          <a:bodyPr wrap="square" rtlCol="0">
            <a:spAutoFit/>
          </a:bodyPr>
          <a:lstStyle/>
          <a:p>
            <a:pPr>
              <a:spcAft>
                <a:spcPts val="1200"/>
              </a:spcAft>
            </a:pPr>
            <a:r>
              <a:rPr lang="en-US" sz="4000" dirty="0" smtClean="0">
                <a:solidFill>
                  <a:schemeClr val="tx2"/>
                </a:solidFill>
              </a:rPr>
              <a:t>STMA </a:t>
            </a:r>
            <a:r>
              <a:rPr lang="en-US" sz="4000" dirty="0">
                <a:solidFill>
                  <a:schemeClr val="tx2"/>
                </a:solidFill>
              </a:rPr>
              <a:t>provides the framework for </a:t>
            </a:r>
            <a:r>
              <a:rPr lang="en-US" sz="4000" dirty="0" smtClean="0">
                <a:solidFill>
                  <a:schemeClr val="tx2"/>
                </a:solidFill>
              </a:rPr>
              <a:t> economic </a:t>
            </a:r>
            <a:r>
              <a:rPr lang="en-US" sz="4000" dirty="0">
                <a:solidFill>
                  <a:schemeClr val="tx2"/>
                </a:solidFill>
              </a:rPr>
              <a:t>development organizations to collaborate on the same projects </a:t>
            </a:r>
            <a:r>
              <a:rPr lang="en-US" sz="4000" dirty="0" smtClean="0">
                <a:solidFill>
                  <a:schemeClr val="tx2"/>
                </a:solidFill>
              </a:rPr>
              <a:t> for client </a:t>
            </a:r>
            <a:r>
              <a:rPr lang="en-US" sz="4000" dirty="0">
                <a:solidFill>
                  <a:schemeClr val="tx2"/>
                </a:solidFill>
              </a:rPr>
              <a:t>companies </a:t>
            </a:r>
            <a:r>
              <a:rPr lang="en-US" sz="4000" dirty="0" smtClean="0">
                <a:solidFill>
                  <a:schemeClr val="tx2"/>
                </a:solidFill>
              </a:rPr>
              <a:t> at the same time to maximize impact.</a:t>
            </a:r>
          </a:p>
          <a:p>
            <a:r>
              <a:rPr lang="en-US" sz="800" b="1" u="sng" dirty="0" smtClean="0">
                <a:solidFill>
                  <a:schemeClr val="tx2"/>
                </a:solidFill>
              </a:rPr>
              <a:t/>
            </a:r>
            <a:br>
              <a:rPr lang="en-US" sz="800" b="1" u="sng" dirty="0" smtClean="0">
                <a:solidFill>
                  <a:schemeClr val="tx2"/>
                </a:solidFill>
              </a:rPr>
            </a:br>
            <a:r>
              <a:rPr lang="en-US" sz="4000" b="1" u="sng" dirty="0" smtClean="0">
                <a:solidFill>
                  <a:schemeClr val="tx2"/>
                </a:solidFill>
              </a:rPr>
              <a:t>NorTech (EDA</a:t>
            </a:r>
            <a:r>
              <a:rPr lang="en-US" sz="4000" b="1" u="sng" dirty="0">
                <a:solidFill>
                  <a:schemeClr val="tx2"/>
                </a:solidFill>
              </a:rPr>
              <a:t>):</a:t>
            </a:r>
          </a:p>
          <a:p>
            <a:pPr marL="571500" lvl="0" indent="-571500">
              <a:buFont typeface="Arial" panose="020B0604020202020204" pitchFamily="34" charset="0"/>
              <a:buChar char="•"/>
            </a:pPr>
            <a:r>
              <a:rPr lang="en-US" sz="4000" dirty="0">
                <a:solidFill>
                  <a:schemeClr val="tx2"/>
                </a:solidFill>
              </a:rPr>
              <a:t>Path to Market Assessments </a:t>
            </a:r>
            <a:endParaRPr lang="en-US" sz="4000" dirty="0" smtClean="0">
              <a:solidFill>
                <a:schemeClr val="tx2"/>
              </a:solidFill>
            </a:endParaRPr>
          </a:p>
          <a:p>
            <a:pPr marL="571500" lvl="0" indent="-571500">
              <a:buFont typeface="Arial" panose="020B0604020202020204" pitchFamily="34" charset="0"/>
              <a:buChar char="•"/>
            </a:pPr>
            <a:r>
              <a:rPr lang="en-US" sz="4000" dirty="0" smtClean="0">
                <a:solidFill>
                  <a:schemeClr val="tx2"/>
                </a:solidFill>
              </a:rPr>
              <a:t>Market </a:t>
            </a:r>
            <a:r>
              <a:rPr lang="en-US" sz="4000" dirty="0">
                <a:solidFill>
                  <a:schemeClr val="tx2"/>
                </a:solidFill>
              </a:rPr>
              <a:t>Development </a:t>
            </a:r>
            <a:r>
              <a:rPr lang="en-US" sz="4000" dirty="0" smtClean="0">
                <a:solidFill>
                  <a:schemeClr val="tx2"/>
                </a:solidFill>
              </a:rPr>
              <a:t>Services</a:t>
            </a:r>
            <a:endParaRPr lang="en-US" sz="4000" dirty="0">
              <a:solidFill>
                <a:schemeClr val="tx2"/>
              </a:solidFill>
            </a:endParaRPr>
          </a:p>
          <a:p>
            <a:r>
              <a:rPr lang="en-US" sz="800" b="1" u="sng" dirty="0" smtClean="0">
                <a:solidFill>
                  <a:schemeClr val="tx2"/>
                </a:solidFill>
              </a:rPr>
              <a:t/>
            </a:r>
            <a:br>
              <a:rPr lang="en-US" sz="800" b="1" u="sng" dirty="0" smtClean="0">
                <a:solidFill>
                  <a:schemeClr val="tx2"/>
                </a:solidFill>
              </a:rPr>
            </a:br>
            <a:r>
              <a:rPr lang="en-US" sz="800" b="1" u="sng" dirty="0" smtClean="0">
                <a:solidFill>
                  <a:schemeClr val="tx2"/>
                </a:solidFill>
              </a:rPr>
              <a:t/>
            </a:r>
            <a:br>
              <a:rPr lang="en-US" sz="800" b="1" u="sng" dirty="0" smtClean="0">
                <a:solidFill>
                  <a:schemeClr val="tx2"/>
                </a:solidFill>
              </a:rPr>
            </a:br>
            <a:r>
              <a:rPr lang="en-US" sz="4000" b="1" u="sng" dirty="0" smtClean="0">
                <a:solidFill>
                  <a:schemeClr val="tx2"/>
                </a:solidFill>
              </a:rPr>
              <a:t>JumpStart</a:t>
            </a:r>
            <a:r>
              <a:rPr lang="en-US" sz="4000" b="1" u="sng" dirty="0">
                <a:solidFill>
                  <a:schemeClr val="tx2"/>
                </a:solidFill>
              </a:rPr>
              <a:t>:</a:t>
            </a:r>
          </a:p>
          <a:p>
            <a:pPr marL="571500" lvl="0" indent="-571500">
              <a:buFont typeface="Arial" panose="020B0604020202020204" pitchFamily="34" charset="0"/>
              <a:buChar char="•"/>
            </a:pPr>
            <a:r>
              <a:rPr lang="en-US" sz="4000" dirty="0" smtClean="0">
                <a:solidFill>
                  <a:schemeClr val="tx2"/>
                </a:solidFill>
              </a:rPr>
              <a:t>Management </a:t>
            </a:r>
            <a:r>
              <a:rPr lang="en-US" sz="4000" dirty="0">
                <a:solidFill>
                  <a:schemeClr val="tx2"/>
                </a:solidFill>
              </a:rPr>
              <a:t>Counseling (EDA)</a:t>
            </a:r>
          </a:p>
          <a:p>
            <a:pPr marL="571500" lvl="0" indent="-571500">
              <a:buFont typeface="Arial" panose="020B0604020202020204" pitchFamily="34" charset="0"/>
              <a:buChar char="•"/>
            </a:pPr>
            <a:r>
              <a:rPr lang="en-US" sz="4000" dirty="0">
                <a:solidFill>
                  <a:schemeClr val="tx2"/>
                </a:solidFill>
              </a:rPr>
              <a:t>Support for </a:t>
            </a:r>
            <a:r>
              <a:rPr lang="en-US" sz="4000" dirty="0" smtClean="0">
                <a:solidFill>
                  <a:schemeClr val="tx2"/>
                </a:solidFill>
              </a:rPr>
              <a:t>7(j) </a:t>
            </a:r>
            <a:r>
              <a:rPr lang="en-US" sz="4000" dirty="0">
                <a:solidFill>
                  <a:schemeClr val="tx2"/>
                </a:solidFill>
              </a:rPr>
              <a:t>businesses (SBA</a:t>
            </a:r>
            <a:r>
              <a:rPr lang="en-US" sz="4000" dirty="0" smtClean="0">
                <a:solidFill>
                  <a:schemeClr val="tx2"/>
                </a:solidFill>
              </a:rPr>
              <a:t>)</a:t>
            </a:r>
            <a:endParaRPr lang="en-US" sz="4000" dirty="0">
              <a:solidFill>
                <a:schemeClr val="tx2"/>
              </a:solidFill>
            </a:endParaRPr>
          </a:p>
          <a:p>
            <a:r>
              <a:rPr lang="en-US" sz="800" b="1" u="sng" dirty="0" smtClean="0">
                <a:solidFill>
                  <a:schemeClr val="tx2"/>
                </a:solidFill>
              </a:rPr>
              <a:t/>
            </a:r>
            <a:br>
              <a:rPr lang="en-US" sz="800" b="1" u="sng" dirty="0" smtClean="0">
                <a:solidFill>
                  <a:schemeClr val="tx2"/>
                </a:solidFill>
              </a:rPr>
            </a:br>
            <a:r>
              <a:rPr lang="en-US" sz="800" b="1" u="sng" dirty="0" smtClean="0">
                <a:solidFill>
                  <a:schemeClr val="tx2"/>
                </a:solidFill>
              </a:rPr>
              <a:t/>
            </a:r>
            <a:br>
              <a:rPr lang="en-US" sz="800" b="1" u="sng" dirty="0" smtClean="0">
                <a:solidFill>
                  <a:schemeClr val="tx2"/>
                </a:solidFill>
              </a:rPr>
            </a:br>
            <a:r>
              <a:rPr lang="en-US" sz="4000" b="1" u="sng" dirty="0" smtClean="0">
                <a:solidFill>
                  <a:schemeClr val="tx2"/>
                </a:solidFill>
              </a:rPr>
              <a:t>Lorain </a:t>
            </a:r>
            <a:r>
              <a:rPr lang="en-US" sz="4000" b="1" u="sng" dirty="0">
                <a:solidFill>
                  <a:schemeClr val="tx2"/>
                </a:solidFill>
              </a:rPr>
              <a:t>County Community College </a:t>
            </a:r>
            <a:r>
              <a:rPr lang="en-US" sz="4000" b="1" u="sng" dirty="0" smtClean="0">
                <a:solidFill>
                  <a:schemeClr val="tx2"/>
                </a:solidFill>
              </a:rPr>
              <a:t>(ETA</a:t>
            </a:r>
            <a:r>
              <a:rPr lang="en-US" sz="4000" b="1" u="sng" dirty="0">
                <a:solidFill>
                  <a:schemeClr val="tx2"/>
                </a:solidFill>
              </a:rPr>
              <a:t>):</a:t>
            </a:r>
          </a:p>
          <a:p>
            <a:pPr marL="571500" lvl="0" indent="-571500">
              <a:buFont typeface="Arial" panose="020B0604020202020204" pitchFamily="34" charset="0"/>
              <a:buChar char="•"/>
            </a:pPr>
            <a:r>
              <a:rPr lang="en-US" sz="4000" dirty="0" smtClean="0">
                <a:solidFill>
                  <a:schemeClr val="tx2"/>
                </a:solidFill>
              </a:rPr>
              <a:t>Workforce </a:t>
            </a:r>
            <a:r>
              <a:rPr lang="en-US" sz="4000" dirty="0">
                <a:solidFill>
                  <a:schemeClr val="tx2"/>
                </a:solidFill>
              </a:rPr>
              <a:t>Development </a:t>
            </a:r>
            <a:r>
              <a:rPr lang="en-US" sz="4000" dirty="0" smtClean="0">
                <a:solidFill>
                  <a:schemeClr val="tx2"/>
                </a:solidFill>
              </a:rPr>
              <a:t>Services</a:t>
            </a:r>
          </a:p>
          <a:p>
            <a:pPr marL="571500" lvl="0" indent="-571500">
              <a:buFont typeface="Arial" panose="020B0604020202020204" pitchFamily="34" charset="0"/>
              <a:buChar char="•"/>
            </a:pPr>
            <a:r>
              <a:rPr lang="en-US" sz="4000" dirty="0" smtClean="0">
                <a:solidFill>
                  <a:schemeClr val="tx2"/>
                </a:solidFill>
              </a:rPr>
              <a:t>STMA Talent Consortium Management</a:t>
            </a:r>
          </a:p>
          <a:p>
            <a:r>
              <a:rPr lang="en-US" sz="800" b="1" u="sng" dirty="0" smtClean="0">
                <a:solidFill>
                  <a:schemeClr val="tx2"/>
                </a:solidFill>
              </a:rPr>
              <a:t/>
            </a:r>
            <a:br>
              <a:rPr lang="en-US" sz="800" b="1" u="sng" dirty="0" smtClean="0">
                <a:solidFill>
                  <a:schemeClr val="tx2"/>
                </a:solidFill>
              </a:rPr>
            </a:br>
            <a:r>
              <a:rPr lang="en-US" sz="800" b="1" u="sng" dirty="0" smtClean="0">
                <a:solidFill>
                  <a:schemeClr val="tx2"/>
                </a:solidFill>
              </a:rPr>
              <a:t/>
            </a:r>
            <a:br>
              <a:rPr lang="en-US" sz="800" b="1" u="sng" dirty="0" smtClean="0">
                <a:solidFill>
                  <a:schemeClr val="tx2"/>
                </a:solidFill>
              </a:rPr>
            </a:br>
            <a:r>
              <a:rPr lang="en-US" sz="4000" b="1" u="sng" dirty="0" smtClean="0">
                <a:solidFill>
                  <a:schemeClr val="tx2"/>
                </a:solidFill>
              </a:rPr>
              <a:t>MAGNET</a:t>
            </a:r>
            <a:r>
              <a:rPr lang="en-US" sz="4000" b="1" u="sng" dirty="0">
                <a:solidFill>
                  <a:schemeClr val="tx2"/>
                </a:solidFill>
              </a:rPr>
              <a:t>:</a:t>
            </a:r>
          </a:p>
          <a:p>
            <a:pPr marL="571500" lvl="0" indent="-571500">
              <a:buFont typeface="Arial" panose="020B0604020202020204" pitchFamily="34" charset="0"/>
              <a:buChar char="•"/>
            </a:pPr>
            <a:r>
              <a:rPr lang="en-US" sz="4000" dirty="0">
                <a:solidFill>
                  <a:schemeClr val="tx2"/>
                </a:solidFill>
              </a:rPr>
              <a:t>Manufacturing Scale Up Services (EDA)</a:t>
            </a:r>
          </a:p>
          <a:p>
            <a:pPr marL="571500" lvl="0" indent="-571500">
              <a:buFont typeface="Arial" panose="020B0604020202020204" pitchFamily="34" charset="0"/>
              <a:buChar char="•"/>
            </a:pPr>
            <a:r>
              <a:rPr lang="en-US" sz="4000" dirty="0">
                <a:solidFill>
                  <a:schemeClr val="tx2"/>
                </a:solidFill>
              </a:rPr>
              <a:t>Internships and Related Services (ETA)</a:t>
            </a:r>
          </a:p>
        </p:txBody>
      </p:sp>
      <p:sp>
        <p:nvSpPr>
          <p:cNvPr id="45" name="Text Placeholder 15"/>
          <p:cNvSpPr txBox="1">
            <a:spLocks/>
          </p:cNvSpPr>
          <p:nvPr/>
        </p:nvSpPr>
        <p:spPr>
          <a:xfrm>
            <a:off x="33339096" y="17830800"/>
            <a:ext cx="9668036" cy="5410200"/>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pPr marL="0" indent="0">
              <a:spcAft>
                <a:spcPts val="1200"/>
              </a:spcAft>
              <a:buNone/>
            </a:pPr>
            <a:r>
              <a:rPr lang="en-US" sz="4000" dirty="0" smtClean="0">
                <a:solidFill>
                  <a:schemeClr val="tx2"/>
                </a:solidFill>
              </a:rPr>
              <a:t>STMA will continue operations by using other sources of regional, state and federal funding. The model is a proven best practice and has been replicated in other regional programs. </a:t>
            </a:r>
          </a:p>
          <a:p>
            <a:pPr marL="0" indent="0">
              <a:spcAft>
                <a:spcPts val="1200"/>
              </a:spcAft>
              <a:buNone/>
            </a:pPr>
            <a:r>
              <a:rPr lang="en-US" sz="4000" dirty="0" smtClean="0">
                <a:solidFill>
                  <a:schemeClr val="tx2"/>
                </a:solidFill>
              </a:rPr>
              <a:t>STMA Talent Consortium will continue to address the talent needs of emerging businesses by engaging larger, more established companies with similar talent needs.</a:t>
            </a:r>
            <a:endParaRPr lang="en-US" sz="4000" dirty="0">
              <a:solidFill>
                <a:schemeClr val="tx2"/>
              </a:solidFill>
            </a:endParaRPr>
          </a:p>
        </p:txBody>
      </p:sp>
      <p:sp>
        <p:nvSpPr>
          <p:cNvPr id="41" name="Text Placeholder 2"/>
          <p:cNvSpPr txBox="1">
            <a:spLocks/>
          </p:cNvSpPr>
          <p:nvPr/>
        </p:nvSpPr>
        <p:spPr>
          <a:xfrm>
            <a:off x="33118108" y="16535511"/>
            <a:ext cx="10165080" cy="1676289"/>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5400" b="1" u="sng" dirty="0" smtClean="0">
                <a:solidFill>
                  <a:schemeClr val="tx2"/>
                </a:solidFill>
                <a:latin typeface="+mj-lt"/>
              </a:rPr>
              <a:t>Continuity Plans</a:t>
            </a:r>
            <a:endParaRPr lang="en-US" sz="5400" b="1" u="sng" dirty="0">
              <a:solidFill>
                <a:schemeClr val="tx2"/>
              </a:solidFill>
              <a:latin typeface="+mj-lt"/>
            </a:endParaRPr>
          </a:p>
        </p:txBody>
      </p:sp>
      <p:sp>
        <p:nvSpPr>
          <p:cNvPr id="35" name="Text Placeholder 2"/>
          <p:cNvSpPr txBox="1">
            <a:spLocks/>
          </p:cNvSpPr>
          <p:nvPr/>
        </p:nvSpPr>
        <p:spPr>
          <a:xfrm>
            <a:off x="33090573" y="23702848"/>
            <a:ext cx="10248824" cy="985952"/>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pPr lvl="1"/>
            <a:r>
              <a:rPr lang="en-US" sz="5400" b="1" u="sng" dirty="0" smtClean="0">
                <a:solidFill>
                  <a:schemeClr val="tx2"/>
                </a:solidFill>
                <a:latin typeface="+mj-lt"/>
              </a:rPr>
              <a:t>Team Contact Information</a:t>
            </a:r>
            <a:endParaRPr lang="en-US" sz="5400" b="1" u="sng" dirty="0">
              <a:solidFill>
                <a:schemeClr val="tx2"/>
              </a:solidFill>
              <a:latin typeface="+mj-lt"/>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914" y="130750"/>
            <a:ext cx="2286000" cy="14927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6914" y="3877650"/>
            <a:ext cx="2286001" cy="12202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descr="http://ts2.mm.bing.net/th?id=HN.608039800150822287&amp;pid=1.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9207" y="1690003"/>
            <a:ext cx="2021595" cy="2021595"/>
          </a:xfrm>
          <a:prstGeom prst="rect">
            <a:avLst/>
          </a:prstGeom>
          <a:solidFill>
            <a:schemeClr val="accent1"/>
          </a:solidFill>
        </p:spPr>
      </p:pic>
      <p:pic>
        <p:nvPicPr>
          <p:cNvPr id="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558150" y="3035232"/>
            <a:ext cx="2043113" cy="1895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737115" y="3291471"/>
            <a:ext cx="2713470" cy="18291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536400" y="3667856"/>
            <a:ext cx="5056820" cy="10622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9">
            <a:extLst>
              <a:ext uri="{28A0092B-C50C-407E-A947-70E740481C1C}">
                <a14:useLocalDpi xmlns:a14="http://schemas.microsoft.com/office/drawing/2010/main" val="0"/>
              </a:ext>
            </a:extLst>
          </a:blip>
          <a:stretch>
            <a:fillRect/>
          </a:stretch>
        </p:blipFill>
        <p:spPr bwMode="auto">
          <a:xfrm>
            <a:off x="7086600" y="3366012"/>
            <a:ext cx="3102660" cy="13823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15"/>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6992600" y="18440400"/>
            <a:ext cx="3670538" cy="3670538"/>
          </a:xfrm>
          <a:prstGeom prst="rect">
            <a:avLst/>
          </a:prstGeom>
        </p:spPr>
      </p:pic>
      <p:pic>
        <p:nvPicPr>
          <p:cNvPr id="17" name="Picture 16"/>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2388468" y="22683078"/>
            <a:ext cx="3689732" cy="3689732"/>
          </a:xfrm>
          <a:prstGeom prst="rect">
            <a:avLst/>
          </a:prstGeom>
        </p:spPr>
      </p:pic>
      <p:pic>
        <p:nvPicPr>
          <p:cNvPr id="18" name="Picture 17"/>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6992600" y="22683078"/>
            <a:ext cx="3670538" cy="3670538"/>
          </a:xfrm>
          <a:prstGeom prst="rect">
            <a:avLst/>
          </a:prstGeom>
        </p:spPr>
      </p:pic>
      <p:pic>
        <p:nvPicPr>
          <p:cNvPr id="19" name="Picture 18"/>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2420600" y="18440400"/>
            <a:ext cx="3657600" cy="3657600"/>
          </a:xfrm>
          <a:prstGeom prst="rect">
            <a:avLst/>
          </a:prstGeom>
        </p:spPr>
      </p:pic>
      <p:sp>
        <p:nvSpPr>
          <p:cNvPr id="46" name="Oval 45"/>
          <p:cNvSpPr/>
          <p:nvPr/>
        </p:nvSpPr>
        <p:spPr>
          <a:xfrm>
            <a:off x="342900" y="685800"/>
            <a:ext cx="152400" cy="152400"/>
          </a:xfrm>
          <a:prstGeom prst="ellipse">
            <a:avLst/>
          </a:prstGeom>
          <a:solidFill>
            <a:srgbClr val="FF0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a:xfrm>
            <a:off x="495300" y="838200"/>
            <a:ext cx="152400" cy="152400"/>
          </a:xfrm>
          <a:prstGeom prst="ellipse">
            <a:avLst/>
          </a:prstGeom>
          <a:solidFill>
            <a:srgbClr val="FF0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143000" y="12801600"/>
            <a:ext cx="9368448" cy="7026336"/>
          </a:xfrm>
          <a:prstGeom prst="rect">
            <a:avLst/>
          </a:prstGeom>
        </p:spPr>
      </p:pic>
    </p:spTree>
    <p:extLst>
      <p:ext uri="{BB962C8B-B14F-4D97-AF65-F5344CB8AC3E}">
        <p14:creationId xmlns:p14="http://schemas.microsoft.com/office/powerpoint/2010/main" val="3819702100"/>
      </p:ext>
    </p:extLst>
  </p:cSld>
  <p:clrMapOvr>
    <a:masterClrMapping/>
  </p:clrMapOvr>
  <p:timing>
    <p:tnLst>
      <p:par>
        <p:cTn id="1" dur="indefinite" restart="never" nodeType="tmRoot"/>
      </p:par>
    </p:tnLst>
  </p:timing>
</p:sld>
</file>

<file path=ppt/theme/theme1.xml><?xml version="1.0" encoding="utf-8"?>
<a:theme xmlns:a="http://schemas.openxmlformats.org/drawingml/2006/main" name="MEPAcceleratorMeet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MEPAcceleratorMeeting</Template>
  <TotalTime>16297</TotalTime>
  <Words>446</Words>
  <Application>Microsoft Office PowerPoint</Application>
  <PresentationFormat>Custom</PresentationFormat>
  <Paragraphs>81</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MEPAcceleratorMeeting</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ssti41</dc:creator>
  <cp:lastModifiedBy>ruth</cp:lastModifiedBy>
  <cp:revision>128</cp:revision>
  <cp:lastPrinted>2014-06-03T15:49:18Z</cp:lastPrinted>
  <dcterms:created xsi:type="dcterms:W3CDTF">2012-12-03T15:42:35Z</dcterms:created>
  <dcterms:modified xsi:type="dcterms:W3CDTF">2014-06-03T15:51:11Z</dcterms:modified>
</cp:coreProperties>
</file>