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30" d="100"/>
          <a:sy n="30" d="100"/>
        </p:scale>
        <p:origin x="-72" y="-7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8" tIns="46584" rIns="93168" bIns="465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8" tIns="46584" rIns="93168" bIns="465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dmarino@coastalcounties.org" TargetMode="External"/><Relationship Id="rId4" Type="http://schemas.openxmlformats.org/officeDocument/2006/relationships/hyperlink" Target="mailto:suzannek@mrra.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424723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388989" y="6217921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3163441" y="6400801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1" y="506934"/>
            <a:ext cx="27800776" cy="152744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The Midcoast Regional Innovation Initiative</a:t>
            </a: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50432" y="19814964"/>
            <a:ext cx="3989415" cy="3446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9982200" y="2106836"/>
            <a:ext cx="21107400" cy="1296616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bg1"/>
                </a:solidFill>
                <a:latin typeface="Rockwell" pitchFamily="18" charset="0"/>
              </a:rPr>
              <a:t>NIST-Maine MEP     EDA-MRRA     ETA-CCWI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796143" y="3440846"/>
            <a:ext cx="9906000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Rockwell" pitchFamily="18" charset="0"/>
              </a:rPr>
              <a:t>Mid Coastal Counties, Maine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212508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Vision </a:t>
            </a:r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396649" y="24814102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10719" y="675935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Advanced Materials/Composites  Aerospace/Aviation </a:t>
            </a: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Biotechnology</a:t>
            </a: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Renewable Energy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400801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716102" y="23780868"/>
            <a:ext cx="9648013" cy="768973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algn="l"/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pPr algn="l"/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Lessons Learned </a:t>
            </a:r>
          </a:p>
          <a:p>
            <a:pPr algn="l"/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pPr algn="l"/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algn="l"/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Effective tri-agency partnership collaboration closes the gap on disparate service provider and delivery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of client </a:t>
            </a: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services.</a:t>
            </a:r>
          </a:p>
          <a:p>
            <a:pPr algn="l"/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pPr algn="l"/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Challenge in differing reporting  requirements  amongst  the three federal agencies (e.g. different due  dates for three quarterlies, certain agencies requiring update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information </a:t>
            </a: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of other two agencies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).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7461145"/>
            <a:ext cx="10052050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03765" y="19210425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496297" y="7320488"/>
            <a:ext cx="9846687" cy="863849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Through MIIA success, partners anticipate the greater-Brunswick region will: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Attract 30 new businesses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Create 75 manufacturing jobs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Re-shore 100 jobs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Create 120 jobs through FDI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Some of the Committed Partnerships and Alliances:</a:t>
            </a:r>
          </a:p>
          <a:p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Southern Maine Community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College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Maine Composites Alliance and SMCC Advanced Composites Laboratory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Maine Ocean and Wind Industry Initiative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E2Tech  - Environmental and Energy Council of Maine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Women, Work and Community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Goodwill Workforce Solutions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Manufacturers Association of Maine</a:t>
            </a: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837884" y="26114411"/>
            <a:ext cx="9727286" cy="8773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EDA-MRRA: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Development of TechPlace Advanced Manufacturing and Technology Accelerator.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NIST-MEP: 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Supply chain database, ISO and CE mark certification training and incumbent worker training.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ETA-CCWI</a:t>
            </a:r>
            <a:r>
              <a:rPr lang="en-US" sz="3800" b="1" dirty="0" smtClean="0">
                <a:solidFill>
                  <a:schemeClr val="accent1"/>
                </a:solidFill>
                <a:latin typeface="Arial Rounded MT Bold" pitchFamily="34" charset="0"/>
              </a:rPr>
              <a:t>: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Provide highly qualified and trained employees to employer partners.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07787" y="7709500"/>
            <a:ext cx="10056813" cy="20754812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latin typeface="Arial Rounded MT Bold" pitchFamily="34" charset="0"/>
              </a:rPr>
              <a:t>    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EDA-MRRA</a:t>
            </a:r>
            <a:endParaRPr lang="en-US" sz="3800" b="1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Improve Regional Infrastructure with an Advanced Manufacturing and Technology </a:t>
            </a: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Accelerator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called TechPlace</a:t>
            </a: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, targeting four sectors with growth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potential.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rgbClr val="FF0000"/>
                </a:solidFill>
                <a:latin typeface="Arial Rounded MT Bold" pitchFamily="34" charset="0"/>
              </a:rPr>
              <a:t>    </a:t>
            </a: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NIST-MEP</a:t>
            </a: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Strengthen Small and Medium Sized Enterprises in the four sectors by undertaking supply chain initiatives that better position regional manufacturers for growth opportunities.</a:t>
            </a:r>
          </a:p>
          <a:p>
            <a:pPr marL="0" indent="0">
              <a:buNone/>
            </a:pPr>
            <a:r>
              <a:rPr lang="en-US" sz="3800" dirty="0" smtClean="0">
                <a:latin typeface="Arial Rounded MT Bold" pitchFamily="34" charset="0"/>
              </a:rPr>
              <a:t>     </a:t>
            </a:r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ETA-CCWI</a:t>
            </a:r>
            <a:endParaRPr lang="en-US" sz="3800" b="1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Institute training programs to build a highly-skilled and diverse workforce capable of meeting employer demand in the four targeted industry sectors.</a:t>
            </a: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1283960" lvl="1" indent="0">
              <a:buNone/>
            </a:pPr>
            <a:endParaRPr lang="en-US" sz="25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1283960" lvl="1" indent="0">
              <a:buNone/>
            </a:pPr>
            <a:endParaRPr lang="en-US" sz="25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25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79629" y="7982640"/>
            <a:ext cx="10056813" cy="659787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A Tri-Agency Collaborative focusing on: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 Integrated Unemployed Worker Training (IUWT) and Paid Internships.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Targeted Incumbent Worker Training (TIWT).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Industry recognized credentials.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Supply chain database and Industry Certification Programs.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11703" y="66968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11703" y="7320488"/>
            <a:ext cx="9998068" cy="1210169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endParaRPr lang="en-US" sz="3800" u="sng" dirty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3800" b="1" u="sng" dirty="0" smtClean="0">
                <a:solidFill>
                  <a:schemeClr val="tx2"/>
                </a:solidFill>
                <a:latin typeface="Arial Rounded MT Bold" pitchFamily="34" charset="0"/>
              </a:rPr>
              <a:t>Year 1 </a:t>
            </a:r>
          </a:p>
          <a:p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EDA-MRRA</a:t>
            </a:r>
            <a:endParaRPr lang="en-US" sz="3800" b="1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Complete renovations  of TechPlace and develop start-up companies support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networks. 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NIST-MEP</a:t>
            </a:r>
            <a:endParaRPr lang="en-US" sz="3800" b="1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Develop inventory  and database of supply chain capacities, identify supply chain companies in EU export cohort, deliver training for CE marking and ISO certification. 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r>
              <a:rPr lang="en-US" sz="3800" b="1" dirty="0" smtClean="0">
                <a:solidFill>
                  <a:schemeClr val="tx2"/>
                </a:solidFill>
                <a:latin typeface="Arial Rounded MT Bold" pitchFamily="34" charset="0"/>
              </a:rPr>
              <a:t>ETA-CCWI</a:t>
            </a:r>
            <a:endParaRPr lang="en-US" sz="3800" b="1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</a:rPr>
              <a:t>Development of Internships and participant cohorts in the four sectors, while building business 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relationships.</a:t>
            </a:r>
            <a:endParaRPr lang="en-US" sz="3800" dirty="0">
              <a:solidFill>
                <a:schemeClr val="accent1"/>
              </a:solidFill>
              <a:latin typeface="Arial Rounded MT Bold" pitchFamily="34" charset="0"/>
            </a:endParaRPr>
          </a:p>
          <a:p>
            <a:r>
              <a:rPr lang="en-US" sz="3800" b="1" u="sng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Years 2 and 3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</a:rPr>
              <a:t>Will continue providing value to the Maine Workforce and Business Community.</a:t>
            </a: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4685" y="23029162"/>
            <a:ext cx="985490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Midcoast Regional Redevelopment Authority (MRRA) creating an Advanced </a:t>
            </a:r>
            <a:r>
              <a:rPr lang="en-US" sz="3800" dirty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M</a:t>
            </a: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anufacturing and Technology accelerator – TechPlace.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Maine Manufacturing Extension Partnership (MaineMEP) delivering technical services and collaboration on Workforce Training Activities.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  <a:cs typeface="Times New Roman" pitchFamily="18" charset="0"/>
              </a:rPr>
              <a:t>Coastal Counties Workforce, Inc. (CCWI) overseeing Paid Internships, Employed and Unemployed worker training and Job Placements.</a:t>
            </a:r>
            <a:endParaRPr lang="en-US" sz="4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058252" y="21266302"/>
            <a:ext cx="9668036" cy="1183497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chemeClr val="accent1"/>
                </a:solidFill>
                <a:latin typeface="Arial Rounded MT Bold" pitchFamily="34" charset="0"/>
                <a:cs typeface="Arial" pitchFamily="34" charset="0"/>
              </a:rPr>
              <a:t>Expanding job opportunities at TechPlace and the Brunswick Landing region ensures long term success with a skilled, trained and diverse workforce!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4400" b="1" dirty="0" smtClean="0">
                <a:solidFill>
                  <a:srgbClr val="1F497D"/>
                </a:solidFill>
                <a:latin typeface="Arial Rounded MT Bold" pitchFamily="34" charset="0"/>
              </a:rPr>
              <a:t>  </a:t>
            </a:r>
            <a:r>
              <a:rPr lang="en-US" sz="4400" b="1" u="sng" dirty="0" smtClean="0">
                <a:solidFill>
                  <a:srgbClr val="1F497D"/>
                </a:solidFill>
                <a:latin typeface="Arial Rounded MT Bold" pitchFamily="34" charset="0"/>
              </a:rPr>
              <a:t>Team </a:t>
            </a:r>
            <a:r>
              <a:rPr lang="en-US" sz="4400" b="1" u="sng" dirty="0">
                <a:solidFill>
                  <a:srgbClr val="1F497D"/>
                </a:solidFill>
                <a:latin typeface="Arial Rounded MT Bold" pitchFamily="34" charset="0"/>
              </a:rPr>
              <a:t>Contact </a:t>
            </a:r>
            <a:r>
              <a:rPr lang="en-US" sz="4400" b="1" u="sng" dirty="0" smtClean="0">
                <a:solidFill>
                  <a:srgbClr val="1F497D"/>
                </a:solidFill>
                <a:latin typeface="Arial Rounded MT Bold" pitchFamily="34" charset="0"/>
              </a:rPr>
              <a:t>Information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400" b="1" dirty="0" smtClean="0">
                <a:solidFill>
                  <a:srgbClr val="1F497D"/>
                </a:solidFill>
                <a:latin typeface="Arial Rounded MT Bold" pitchFamily="34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400" b="1" dirty="0" smtClean="0">
                <a:solidFill>
                  <a:srgbClr val="1F497D"/>
                </a:solidFill>
                <a:latin typeface="Arial Rounded MT Bold" pitchFamily="34" charset="0"/>
              </a:rPr>
              <a:t>  EDA-MRRA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Kristine Schuman</a:t>
            </a:r>
            <a:endParaRPr lang="en-US" sz="3100" b="1" dirty="0">
              <a:solidFill>
                <a:srgbClr val="1F497D"/>
              </a:solidFill>
              <a:latin typeface="Arial Rounded MT Bold" pitchFamily="34" charset="0"/>
            </a:endParaRP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>
                <a:solidFill>
                  <a:srgbClr val="1F497D"/>
                </a:solidFill>
                <a:latin typeface="Arial Rounded MT Bold" pitchFamily="34" charset="0"/>
              </a:rPr>
              <a:t>Business  </a:t>
            </a: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Development Coordinator</a:t>
            </a:r>
            <a:endParaRPr lang="en-US" sz="3100" b="1" dirty="0">
              <a:solidFill>
                <a:srgbClr val="1F497D"/>
              </a:solidFill>
              <a:latin typeface="Arial Rounded MT Bold" pitchFamily="34" charset="0"/>
            </a:endParaRP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  <a:hlinkClick r:id="rId4"/>
              </a:rPr>
              <a:t>kristines@mrra.us</a:t>
            </a:r>
            <a:endParaRPr lang="en-US" sz="3100" b="1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400" b="1" dirty="0" smtClean="0">
                <a:solidFill>
                  <a:srgbClr val="1F497D"/>
                </a:solidFill>
                <a:latin typeface="Arial Rounded MT Bold" pitchFamily="34" charset="0"/>
              </a:rPr>
              <a:t>  ETA-CCWI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Donald Marino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Program Manager MIIA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  <a:hlinkClick r:id="rId5"/>
              </a:rPr>
              <a:t>dmarino@coastalcounties.org</a:t>
            </a:r>
            <a:endParaRPr lang="en-US" sz="3100" b="1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400" b="1" dirty="0" smtClean="0">
                <a:solidFill>
                  <a:srgbClr val="1F497D"/>
                </a:solidFill>
                <a:latin typeface="Arial Rounded MT Bold" pitchFamily="34" charset="0"/>
              </a:rPr>
              <a:t>  NIST-MEP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Steve Westra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dirty="0" smtClean="0">
                <a:solidFill>
                  <a:srgbClr val="1F497D"/>
                </a:solidFill>
                <a:latin typeface="Arial Rounded MT Bold" pitchFamily="34" charset="0"/>
              </a:rPr>
              <a:t>Supply Chain Project Manager MIIA</a:t>
            </a:r>
          </a:p>
          <a:p>
            <a:pPr marL="1467383" lvl="1" indent="0">
              <a:spcBef>
                <a:spcPts val="0"/>
              </a:spcBef>
              <a:buNone/>
            </a:pPr>
            <a:r>
              <a:rPr lang="en-US" sz="3100" b="1" u="sng" dirty="0" smtClean="0">
                <a:solidFill>
                  <a:srgbClr val="0000FF"/>
                </a:solidFill>
                <a:latin typeface="Arial Rounded MT Bold" pitchFamily="34" charset="0"/>
              </a:rPr>
              <a:t>stevew@mainemep.org</a:t>
            </a:r>
          </a:p>
          <a:p>
            <a:pPr marL="1467383" lvl="1" indent="0">
              <a:spcBef>
                <a:spcPts val="0"/>
              </a:spcBef>
              <a:buNone/>
            </a:pPr>
            <a:endParaRPr lang="en-US" sz="3100" b="1" u="sng" dirty="0" smtClean="0">
              <a:solidFill>
                <a:srgbClr val="1F497D"/>
              </a:solidFill>
              <a:latin typeface="Arial Rounded MT Bold" pitchFamily="34" charset="0"/>
            </a:endParaRPr>
          </a:p>
          <a:p>
            <a:pPr lvl="1">
              <a:spcBef>
                <a:spcPts val="0"/>
              </a:spcBef>
            </a:pPr>
            <a:endParaRPr lang="en-US" sz="3100" b="1" u="sng" dirty="0">
              <a:solidFill>
                <a:srgbClr val="1F497D"/>
              </a:solidFill>
              <a:latin typeface="Arial Rounded MT Bold" pitchFamily="34" charset="0"/>
            </a:endParaRPr>
          </a:p>
          <a:p>
            <a:pPr lvl="1">
              <a:spcBef>
                <a:spcPts val="0"/>
              </a:spcBef>
            </a:pPr>
            <a:endParaRPr lang="en-US" sz="3100" b="1" u="sng" dirty="0">
              <a:solidFill>
                <a:srgbClr val="1F497D"/>
              </a:solidFill>
              <a:latin typeface="Arial Rounded MT Bold" pitchFamily="34" charset="0"/>
            </a:endParaRPr>
          </a:p>
          <a:p>
            <a:pPr lvl="1"/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3114933" y="20515260"/>
            <a:ext cx="5146808" cy="2046093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1935080"/>
            <a:ext cx="10048875" cy="1029941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00" y="506934"/>
            <a:ext cx="7356941" cy="40766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401692"/>
            <a:ext cx="8534400" cy="46826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6593" y="20360214"/>
            <a:ext cx="6209682" cy="413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17071</TotalTime>
  <Words>497</Words>
  <Application>Microsoft Office PowerPoint</Application>
  <PresentationFormat>Custom</PresentationFormat>
  <Paragraphs>100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109</cp:revision>
  <cp:lastPrinted>2014-06-03T17:06:27Z</cp:lastPrinted>
  <dcterms:created xsi:type="dcterms:W3CDTF">2012-12-03T15:42:35Z</dcterms:created>
  <dcterms:modified xsi:type="dcterms:W3CDTF">2014-06-03T17:08:11Z</dcterms:modified>
</cp:coreProperties>
</file>