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2569" autoAdjust="0"/>
    <p:restoredTop sz="81567" autoAdjust="0"/>
  </p:normalViewPr>
  <p:slideViewPr>
    <p:cSldViewPr>
      <p:cViewPr varScale="1">
        <p:scale>
          <a:sx n="20" d="100"/>
          <a:sy n="20" d="100"/>
        </p:scale>
        <p:origin x="-2958" y="-156"/>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6/3/2014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6/3/2014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6/3/2014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smtClean="0"/>
              <a:t>Click icon to add picture</a:t>
            </a:r>
            <a:endParaRPr lang="en-US"/>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6/3/2014</a:t>
            </a:fld>
            <a:endParaRPr lang="en-US"/>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mailto:sklerk@skilledwork.org" TargetMode="External"/><Relationship Id="rId7" Type="http://schemas.openxmlformats.org/officeDocument/2006/relationships/image" Target="../media/image1.jpeg"/><Relationship Id="rId12"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wjharper@mmbdc.com" TargetMode="External"/><Relationship Id="rId11" Type="http://schemas.openxmlformats.org/officeDocument/2006/relationships/image" Target="../media/image5.jpeg"/><Relationship Id="rId5" Type="http://schemas.openxmlformats.org/officeDocument/2006/relationships/hyperlink" Target="mailto:john@macomb-stclairworks.org" TargetMode="External"/><Relationship Id="rId10" Type="http://schemas.openxmlformats.org/officeDocument/2006/relationships/image" Target="../media/image4.jpeg"/><Relationship Id="rId4" Type="http://schemas.openxmlformats.org/officeDocument/2006/relationships/hyperlink" Target="mailto:kellyj@nextenergy.org" TargetMode="External"/><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0" y="-124113"/>
            <a:ext cx="43891200" cy="5120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a:p>
        </p:txBody>
      </p:sp>
      <p:sp>
        <p:nvSpPr>
          <p:cNvPr id="5" name="Rounded Rectangle 4"/>
          <p:cNvSpPr/>
          <p:nvPr/>
        </p:nvSpPr>
        <p:spPr>
          <a:xfrm>
            <a:off x="346347" y="5523739"/>
            <a:ext cx="10235006"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lvl="0"/>
            <a:endParaRPr lang="en-US" sz="3800" dirty="0">
              <a:solidFill>
                <a:srgbClr val="1F497D"/>
              </a:solidFill>
              <a:latin typeface="Arial Rounded MT Bold" pitchFamily="34" charset="0"/>
            </a:endParaRPr>
          </a:p>
        </p:txBody>
      </p:sp>
      <p:sp>
        <p:nvSpPr>
          <p:cNvPr id="9" name="Rounded Rectangle 8"/>
          <p:cNvSpPr/>
          <p:nvPr/>
        </p:nvSpPr>
        <p:spPr>
          <a:xfrm>
            <a:off x="11004575" y="5627575"/>
            <a:ext cx="10219765"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1927740" y="5841707"/>
            <a:ext cx="1030224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3189530" y="5615393"/>
            <a:ext cx="10165080"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714636" y="506934"/>
            <a:ext cx="35480364" cy="1527448"/>
          </a:xfrm>
          <a:prstGeom prst="rect">
            <a:avLst/>
          </a:prstGeom>
          <a:noFill/>
        </p:spPr>
        <p:txBody>
          <a:bodyPr wrap="square" lIns="293477" tIns="146738" rIns="293477" bIns="146738" rtlCol="0">
            <a:spAutoFit/>
          </a:bodyPr>
          <a:lstStyle/>
          <a:p>
            <a:r>
              <a:rPr lang="en-US" sz="8000" dirty="0" smtClean="0">
                <a:solidFill>
                  <a:schemeClr val="bg1"/>
                </a:solidFill>
                <a:latin typeface="Rockwell Extra Bold" pitchFamily="18" charset="0"/>
              </a:rPr>
              <a:t>JIAC: Advanced Energy Storage Systems Initiative AESSI</a:t>
            </a:r>
          </a:p>
        </p:txBody>
      </p:sp>
      <p:sp>
        <p:nvSpPr>
          <p:cNvPr id="25" name="TextBox 24"/>
          <p:cNvSpPr txBox="1"/>
          <p:nvPr/>
        </p:nvSpPr>
        <p:spPr>
          <a:xfrm>
            <a:off x="703750" y="1876453"/>
            <a:ext cx="20896629" cy="3066331"/>
          </a:xfrm>
          <a:prstGeom prst="rect">
            <a:avLst/>
          </a:prstGeom>
          <a:noFill/>
        </p:spPr>
        <p:txBody>
          <a:bodyPr wrap="square" lIns="293477" tIns="146738" rIns="293477" bIns="146738" rtlCol="0">
            <a:spAutoFit/>
          </a:bodyPr>
          <a:lstStyle/>
          <a:p>
            <a:r>
              <a:rPr lang="en-US" sz="6000" dirty="0" smtClean="0">
                <a:solidFill>
                  <a:srgbClr val="FFC000"/>
                </a:solidFill>
                <a:latin typeface="Rockwell" pitchFamily="18" charset="0"/>
              </a:rPr>
              <a:t>ETA: Macomb/St</a:t>
            </a:r>
            <a:r>
              <a:rPr lang="en-US" sz="6000" dirty="0">
                <a:solidFill>
                  <a:srgbClr val="FFC000"/>
                </a:solidFill>
                <a:latin typeface="Rockwell" pitchFamily="18" charset="0"/>
              </a:rPr>
              <a:t>. Clair Workforce </a:t>
            </a:r>
            <a:r>
              <a:rPr lang="en-US" sz="6000">
                <a:solidFill>
                  <a:srgbClr val="FFC000"/>
                </a:solidFill>
                <a:latin typeface="Rockwell" pitchFamily="18" charset="0"/>
              </a:rPr>
              <a:t>Development </a:t>
            </a:r>
            <a:r>
              <a:rPr lang="en-US" sz="6000" smtClean="0">
                <a:solidFill>
                  <a:srgbClr val="FFC000"/>
                </a:solidFill>
                <a:latin typeface="Rockwell" pitchFamily="18" charset="0"/>
              </a:rPr>
              <a:t>Board</a:t>
            </a:r>
            <a:endParaRPr lang="en-US" sz="6000" dirty="0" smtClean="0">
              <a:solidFill>
                <a:srgbClr val="FFC000"/>
              </a:solidFill>
              <a:latin typeface="Rockwell" pitchFamily="18" charset="0"/>
            </a:endParaRPr>
          </a:p>
          <a:p>
            <a:r>
              <a:rPr lang="en-US" sz="6000" dirty="0" smtClean="0">
                <a:solidFill>
                  <a:srgbClr val="FFC000"/>
                </a:solidFill>
                <a:latin typeface="Rockwell" pitchFamily="18" charset="0"/>
              </a:rPr>
              <a:t>EDA: NextEnergy</a:t>
            </a:r>
          </a:p>
          <a:p>
            <a:r>
              <a:rPr lang="en-US" sz="6000" dirty="0" smtClean="0">
                <a:solidFill>
                  <a:srgbClr val="FFC000"/>
                </a:solidFill>
                <a:latin typeface="Rockwell" pitchFamily="18" charset="0"/>
              </a:rPr>
              <a:t>SBA: Michigan Minority Supplier Development Council </a:t>
            </a:r>
            <a:endParaRPr lang="en-US" sz="6000" dirty="0">
              <a:solidFill>
                <a:srgbClr val="FFC000"/>
              </a:solidFill>
              <a:latin typeface="Rockwell" pitchFamily="18" charset="0"/>
            </a:endParaRPr>
          </a:p>
        </p:txBody>
      </p:sp>
      <p:sp>
        <p:nvSpPr>
          <p:cNvPr id="26" name="TextBox 25"/>
          <p:cNvSpPr txBox="1"/>
          <p:nvPr/>
        </p:nvSpPr>
        <p:spPr>
          <a:xfrm>
            <a:off x="24442563" y="2445832"/>
            <a:ext cx="9906000" cy="1527448"/>
          </a:xfrm>
          <a:prstGeom prst="rect">
            <a:avLst/>
          </a:prstGeom>
          <a:noFill/>
        </p:spPr>
        <p:txBody>
          <a:bodyPr wrap="square" lIns="293477" tIns="146738" rIns="293477" bIns="146738" rtlCol="0">
            <a:spAutoFit/>
          </a:bodyPr>
          <a:lstStyle/>
          <a:p>
            <a:pPr algn="ctr"/>
            <a:r>
              <a:rPr lang="en-US" sz="8000" dirty="0" smtClean="0">
                <a:solidFill>
                  <a:srgbClr val="FFC000"/>
                </a:solidFill>
                <a:latin typeface="Rockwell" pitchFamily="18" charset="0"/>
              </a:rPr>
              <a:t>Southeast Michigan </a:t>
            </a:r>
          </a:p>
        </p:txBody>
      </p:sp>
      <p:sp>
        <p:nvSpPr>
          <p:cNvPr id="27" name="Text Placeholder 2"/>
          <p:cNvSpPr txBox="1">
            <a:spLocks/>
          </p:cNvSpPr>
          <p:nvPr/>
        </p:nvSpPr>
        <p:spPr>
          <a:xfrm>
            <a:off x="-29871" y="21092213"/>
            <a:ext cx="10048875" cy="10057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AESSI Collaboration</a:t>
            </a:r>
            <a:endParaRPr lang="en-US" sz="4400" b="1" u="sng" dirty="0">
              <a:solidFill>
                <a:schemeClr val="tx2"/>
              </a:solidFill>
              <a:latin typeface="Arial Rounded MT Bold" pitchFamily="34" charset="0"/>
            </a:endParaRPr>
          </a:p>
        </p:txBody>
      </p:sp>
      <p:sp>
        <p:nvSpPr>
          <p:cNvPr id="29" name="Text Placeholder 2"/>
          <p:cNvSpPr txBox="1">
            <a:spLocks/>
          </p:cNvSpPr>
          <p:nvPr/>
        </p:nvSpPr>
        <p:spPr>
          <a:xfrm>
            <a:off x="11264666" y="5537155"/>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AESSI Objectives</a:t>
            </a:r>
          </a:p>
        </p:txBody>
      </p:sp>
      <p:sp>
        <p:nvSpPr>
          <p:cNvPr id="30" name="Text Placeholder 2"/>
          <p:cNvSpPr txBox="1">
            <a:spLocks/>
          </p:cNvSpPr>
          <p:nvPr/>
        </p:nvSpPr>
        <p:spPr>
          <a:xfrm>
            <a:off x="11012213" y="17101263"/>
            <a:ext cx="10212127" cy="1140492"/>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Snap Shot</a:t>
            </a:r>
            <a:endParaRPr lang="en-US" sz="4400" b="1" u="sng" dirty="0">
              <a:solidFill>
                <a:schemeClr val="tx2"/>
              </a:solidFill>
              <a:latin typeface="Arial Rounded MT Bold" pitchFamily="34" charset="0"/>
            </a:endParaRPr>
          </a:p>
        </p:txBody>
      </p:sp>
      <p:sp>
        <p:nvSpPr>
          <p:cNvPr id="31" name="Text Placeholder 2"/>
          <p:cNvSpPr txBox="1">
            <a:spLocks/>
          </p:cNvSpPr>
          <p:nvPr/>
        </p:nvSpPr>
        <p:spPr>
          <a:xfrm>
            <a:off x="364517" y="5956790"/>
            <a:ext cx="10048875" cy="1161853"/>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Advanced Energy Storage in Michigan </a:t>
            </a:r>
            <a:endParaRPr lang="en-US" sz="4400" b="1" u="sng" dirty="0">
              <a:solidFill>
                <a:schemeClr val="tx2"/>
              </a:solidFill>
              <a:latin typeface="Arial Rounded MT Bold" pitchFamily="34" charset="0"/>
            </a:endParaRPr>
          </a:p>
        </p:txBody>
      </p:sp>
      <p:sp>
        <p:nvSpPr>
          <p:cNvPr id="32" name="Text Placeholder 2"/>
          <p:cNvSpPr txBox="1">
            <a:spLocks/>
          </p:cNvSpPr>
          <p:nvPr/>
        </p:nvSpPr>
        <p:spPr>
          <a:xfrm>
            <a:off x="33559014" y="5960877"/>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Partnership Highlights</a:t>
            </a:r>
            <a:endParaRPr lang="en-US" sz="4400" b="1" u="sng" dirty="0">
              <a:solidFill>
                <a:schemeClr val="tx2"/>
              </a:solidFill>
              <a:latin typeface="Arial Rounded MT Bold" pitchFamily="34" charset="0"/>
            </a:endParaRPr>
          </a:p>
        </p:txBody>
      </p:sp>
      <p:sp>
        <p:nvSpPr>
          <p:cNvPr id="33" name="Text Placeholder 2"/>
          <p:cNvSpPr txBox="1">
            <a:spLocks/>
          </p:cNvSpPr>
          <p:nvPr/>
        </p:nvSpPr>
        <p:spPr>
          <a:xfrm>
            <a:off x="21947559" y="24384000"/>
            <a:ext cx="10258132" cy="10668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a:solidFill>
                  <a:schemeClr val="tx2"/>
                </a:solidFill>
                <a:latin typeface="Arial Rounded MT Bold" pitchFamily="34" charset="0"/>
              </a:rPr>
              <a:t>Lessons </a:t>
            </a:r>
            <a:r>
              <a:rPr lang="en-US" sz="4400" b="1" u="sng" dirty="0" smtClean="0">
                <a:solidFill>
                  <a:schemeClr val="tx2"/>
                </a:solidFill>
                <a:latin typeface="Arial Rounded MT Bold" pitchFamily="34" charset="0"/>
              </a:rPr>
              <a:t>Learned</a:t>
            </a:r>
            <a:endParaRPr lang="en-US" sz="4400" b="1" u="sng" dirty="0">
              <a:solidFill>
                <a:schemeClr val="tx2"/>
              </a:solidFill>
              <a:latin typeface="Arial Rounded MT Bold" pitchFamily="34" charset="0"/>
            </a:endParaRPr>
          </a:p>
        </p:txBody>
      </p:sp>
      <p:sp>
        <p:nvSpPr>
          <p:cNvPr id="36" name="Text Placeholder 15"/>
          <p:cNvSpPr txBox="1">
            <a:spLocks/>
          </p:cNvSpPr>
          <p:nvPr/>
        </p:nvSpPr>
        <p:spPr>
          <a:xfrm>
            <a:off x="33433243" y="26982137"/>
            <a:ext cx="9659059" cy="3658505"/>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marR="0" indent="0">
              <a:spcBef>
                <a:spcPts val="0"/>
              </a:spcBef>
              <a:spcAft>
                <a:spcPts val="0"/>
              </a:spcAft>
              <a:buNone/>
            </a:pPr>
            <a:r>
              <a:rPr lang="en-US" sz="2400" b="1"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rPr>
              <a:t>AESSI Cluster Coordinator: </a:t>
            </a:r>
          </a:p>
          <a:p>
            <a:pPr marL="0" marR="0" indent="0">
              <a:spcBef>
                <a:spcPts val="0"/>
              </a:spcBef>
              <a:spcAft>
                <a:spcPts val="0"/>
              </a:spcAft>
              <a:buNone/>
            </a:pPr>
            <a:r>
              <a:rPr lang="en-US" sz="2400"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rPr>
              <a:t>Sarah Klerk, Policy Associate, </a:t>
            </a:r>
            <a:r>
              <a:rPr lang="en-US" sz="2400"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hlinkClick r:id="rId3"/>
              </a:rPr>
              <a:t>sklerk@skilledwork.org</a:t>
            </a:r>
            <a:r>
              <a:rPr lang="en-US" sz="2400"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rPr>
              <a:t> </a:t>
            </a:r>
            <a:r>
              <a:rPr lang="en-US" sz="24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	</a:t>
            </a:r>
            <a:endParaRPr lang="en-US" sz="2400" b="1"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2400" b="1"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rPr>
              <a:t>EDA Contact</a:t>
            </a:r>
            <a:r>
              <a:rPr lang="en-US" sz="24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 </a:t>
            </a:r>
            <a:endParaRPr lang="en-US" sz="2400" b="1"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2400" i="1" dirty="0" smtClean="0">
                <a:solidFill>
                  <a:schemeClr val="tx2"/>
                </a:solidFill>
                <a:latin typeface="Calibri" panose="020F0502020204030204" pitchFamily="34" charset="0"/>
                <a:ea typeface="Calibri" panose="020F0502020204030204" pitchFamily="34" charset="0"/>
                <a:cs typeface="Calibri" panose="020F0502020204030204" pitchFamily="34" charset="0"/>
              </a:rPr>
              <a:t>Kelly</a:t>
            </a:r>
            <a:r>
              <a:rPr lang="en-US" sz="2400" dirty="0" smtClean="0">
                <a:solidFill>
                  <a:schemeClr val="tx2"/>
                </a:solidFill>
                <a:latin typeface="Calibri" panose="020F0502020204030204" pitchFamily="34" charset="0"/>
                <a:ea typeface="Calibri" panose="020F0502020204030204" pitchFamily="34" charset="0"/>
                <a:cs typeface="Calibri" panose="020F0502020204030204" pitchFamily="34" charset="0"/>
              </a:rPr>
              <a:t> </a:t>
            </a:r>
            <a:r>
              <a:rPr lang="en-US" sz="2400" i="1" dirty="0">
                <a:solidFill>
                  <a:schemeClr val="tx2"/>
                </a:solidFill>
                <a:latin typeface="Calibri" panose="020F0502020204030204" pitchFamily="34" charset="0"/>
                <a:ea typeface="Times New Roman" panose="02020603050405020304" pitchFamily="18" charset="0"/>
                <a:cs typeface="Times New Roman" panose="02020603050405020304" pitchFamily="18" charset="0"/>
              </a:rPr>
              <a:t>Jezierski, Energy Storage </a:t>
            </a:r>
            <a:r>
              <a:rPr lang="en-US" sz="2400" i="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Manager, </a:t>
            </a:r>
            <a:r>
              <a:rPr lang="en-US" sz="2400" i="1" u="sng"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hlinkClick r:id="rId4"/>
              </a:rPr>
              <a:t>kellyj@nextenergy.org</a:t>
            </a:r>
            <a:endParaRPr lang="en-US" sz="2400" b="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endParaRPr>
          </a:p>
          <a:p>
            <a:pPr marL="0" marR="0" indent="0">
              <a:spcBef>
                <a:spcPts val="0"/>
              </a:spcBef>
              <a:spcAft>
                <a:spcPts val="0"/>
              </a:spcAft>
              <a:buNone/>
            </a:pPr>
            <a:r>
              <a:rPr lang="en-US" sz="2400" b="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ETA Contact: </a:t>
            </a:r>
          </a:p>
          <a:p>
            <a:pPr marL="0" marR="0" indent="0">
              <a:spcBef>
                <a:spcPts val="0"/>
              </a:spcBef>
              <a:spcAft>
                <a:spcPts val="0"/>
              </a:spcAft>
              <a:buNone/>
            </a:pPr>
            <a:r>
              <a:rPr lang="en-US" sz="2400" i="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John </a:t>
            </a:r>
            <a:r>
              <a:rPr lang="en-US" sz="2400" i="1" dirty="0">
                <a:solidFill>
                  <a:schemeClr val="tx2"/>
                </a:solidFill>
                <a:latin typeface="Calibri" panose="020F0502020204030204" pitchFamily="34" charset="0"/>
                <a:ea typeface="Times New Roman" panose="02020603050405020304" pitchFamily="18" charset="0"/>
                <a:cs typeface="Times New Roman" panose="02020603050405020304" pitchFamily="18" charset="0"/>
              </a:rPr>
              <a:t>H. Bierbusse, Executive </a:t>
            </a:r>
            <a:r>
              <a:rPr lang="en-US" sz="2400" i="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Director, </a:t>
            </a:r>
            <a:r>
              <a:rPr lang="en-US" sz="2400" i="1" u="sng"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hlinkClick r:id="rId5"/>
              </a:rPr>
              <a:t>john@macomb-stclairworks.org</a:t>
            </a:r>
            <a:r>
              <a:rPr lang="en-US" sz="2400" i="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 </a:t>
            </a:r>
            <a:r>
              <a:rPr lang="en-US" sz="2400" i="1" dirty="0">
                <a:solidFill>
                  <a:schemeClr val="tx2"/>
                </a:solidFill>
                <a:latin typeface="Calibri" panose="020F0502020204030204" pitchFamily="34" charset="0"/>
                <a:ea typeface="Times New Roman" panose="02020603050405020304" pitchFamily="18" charset="0"/>
                <a:cs typeface="Times New Roman" panose="02020603050405020304" pitchFamily="18" charset="0"/>
              </a:rPr>
              <a:t>	</a:t>
            </a:r>
            <a:endParaRPr lang="en-US" sz="2400" dirty="0">
              <a:solidFill>
                <a:schemeClr val="tx2"/>
              </a:solidFill>
              <a:latin typeface="Calibri" panose="020F0502020204030204" pitchFamily="34" charset="0"/>
              <a:ea typeface="Times New Roman" panose="02020603050405020304" pitchFamily="18" charset="0"/>
              <a:cs typeface="Times New Roman" panose="02020603050405020304" pitchFamily="18" charset="0"/>
            </a:endParaRPr>
          </a:p>
          <a:p>
            <a:pPr marL="0" marR="0" indent="0">
              <a:spcBef>
                <a:spcPts val="0"/>
              </a:spcBef>
              <a:buNone/>
            </a:pPr>
            <a:r>
              <a:rPr lang="en-US" sz="2400" b="1" dirty="0">
                <a:solidFill>
                  <a:schemeClr val="tx2"/>
                </a:solidFill>
                <a:latin typeface="Calibri" panose="020F0502020204030204" pitchFamily="34" charset="0"/>
                <a:ea typeface="Times New Roman" panose="02020603050405020304" pitchFamily="18" charset="0"/>
                <a:cs typeface="Times New Roman" panose="02020603050405020304" pitchFamily="18" charset="0"/>
              </a:rPr>
              <a:t>SBA </a:t>
            </a:r>
            <a:r>
              <a:rPr lang="en-US" sz="2400" b="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Contact:</a:t>
            </a:r>
          </a:p>
          <a:p>
            <a:pPr marL="0" marR="0" indent="0">
              <a:spcBef>
                <a:spcPts val="0"/>
              </a:spcBef>
              <a:buNone/>
            </a:pPr>
            <a:r>
              <a:rPr lang="en-US" sz="2400" i="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Wanda </a:t>
            </a:r>
            <a:r>
              <a:rPr lang="en-US" sz="2400" i="1" dirty="0">
                <a:solidFill>
                  <a:schemeClr val="tx2"/>
                </a:solidFill>
                <a:latin typeface="Calibri" panose="020F0502020204030204" pitchFamily="34" charset="0"/>
                <a:ea typeface="Times New Roman" panose="02020603050405020304" pitchFamily="18" charset="0"/>
                <a:cs typeface="Times New Roman" panose="02020603050405020304" pitchFamily="18" charset="0"/>
              </a:rPr>
              <a:t>Harper, Director Professional </a:t>
            </a:r>
            <a:r>
              <a:rPr lang="en-US" sz="2400" i="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Development, </a:t>
            </a:r>
            <a:r>
              <a:rPr lang="en-US" sz="2400" i="1" u="sng"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hlinkClick r:id="rId6"/>
              </a:rPr>
              <a:t>wjharper@mmbdc.com</a:t>
            </a:r>
            <a:r>
              <a:rPr lang="en-US" sz="2400" i="1" dirty="0" smtClean="0">
                <a:solidFill>
                  <a:schemeClr val="tx2"/>
                </a:solidFill>
                <a:latin typeface="Calibri" panose="020F0502020204030204" pitchFamily="34" charset="0"/>
                <a:ea typeface="Times New Roman" panose="02020603050405020304" pitchFamily="18" charset="0"/>
                <a:cs typeface="Times New Roman" panose="02020603050405020304" pitchFamily="18" charset="0"/>
              </a:rPr>
              <a:t>  </a:t>
            </a:r>
            <a:endParaRPr lang="en-US" sz="2400" dirty="0">
              <a:solidFill>
                <a:schemeClr val="tx2"/>
              </a:solidFill>
              <a:latin typeface="Calibri" panose="020F0502020204030204" pitchFamily="34" charset="0"/>
              <a:ea typeface="Times New Roman" panose="02020603050405020304" pitchFamily="18" charset="0"/>
              <a:cs typeface="Times New Roman" panose="02020603050405020304" pitchFamily="18" charset="0"/>
            </a:endParaRPr>
          </a:p>
          <a:p>
            <a:pPr marL="0" indent="0" algn="ctr">
              <a:buNone/>
            </a:pPr>
            <a:endParaRPr lang="en-US" sz="2800" dirty="0">
              <a:solidFill>
                <a:schemeClr val="tx2"/>
              </a:solidFill>
              <a:latin typeface="Arial Rounded MT Bold" pitchFamily="34" charset="0"/>
              <a:cs typeface="Arial" pitchFamily="34" charset="0"/>
            </a:endParaRPr>
          </a:p>
          <a:p>
            <a:endParaRPr lang="en-US" sz="4400" dirty="0" smtClean="0"/>
          </a:p>
          <a:p>
            <a:endParaRPr lang="en-US" sz="4400" dirty="0"/>
          </a:p>
        </p:txBody>
      </p:sp>
      <p:sp>
        <p:nvSpPr>
          <p:cNvPr id="37" name="Text Placeholder 11"/>
          <p:cNvSpPr txBox="1">
            <a:spLocks/>
          </p:cNvSpPr>
          <p:nvPr/>
        </p:nvSpPr>
        <p:spPr>
          <a:xfrm>
            <a:off x="22151233" y="25298400"/>
            <a:ext cx="9581756" cy="624840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342900" lvl="1" indent="-342900">
              <a:buFont typeface="Arial" pitchFamily="34" charset="0"/>
              <a:buChar char="•"/>
            </a:pPr>
            <a:r>
              <a:rPr lang="en-US" sz="2400" dirty="0" smtClean="0">
                <a:solidFill>
                  <a:schemeClr val="tx2"/>
                </a:solidFill>
                <a:latin typeface="Arial Rounded MT Bold" pitchFamily="34" charset="0"/>
              </a:rPr>
              <a:t>Forecasting </a:t>
            </a:r>
            <a:r>
              <a:rPr lang="en-US" sz="2400" dirty="0">
                <a:solidFill>
                  <a:schemeClr val="tx2"/>
                </a:solidFill>
                <a:latin typeface="Arial Rounded MT Bold" pitchFamily="34" charset="0"/>
              </a:rPr>
              <a:t>an emerging market’s growth and talent needs is difficult. For example, </a:t>
            </a:r>
            <a:r>
              <a:rPr lang="en-US" sz="2400" dirty="0" smtClean="0">
                <a:solidFill>
                  <a:schemeClr val="tx2"/>
                </a:solidFill>
                <a:latin typeface="Arial Rounded MT Bold" pitchFamily="34" charset="0"/>
              </a:rPr>
              <a:t>at the beginning of the grant period, there </a:t>
            </a:r>
            <a:r>
              <a:rPr lang="en-US" sz="2400" dirty="0">
                <a:solidFill>
                  <a:schemeClr val="tx2"/>
                </a:solidFill>
                <a:latin typeface="Arial Rounded MT Bold" pitchFamily="34" charset="0"/>
              </a:rPr>
              <a:t>was a stall in the sale of electric and hybrid vehicles, or more accurately, lower than anticipated sales, delayed actual business, and hence employment and training opportunities. Partners have worked together and the training partners have been agile, changing training curriculum to meet the needs of employers. (The market seems to be picking up</a:t>
            </a:r>
            <a:r>
              <a:rPr lang="en-US" sz="2400" dirty="0" smtClean="0">
                <a:solidFill>
                  <a:schemeClr val="tx2"/>
                </a:solidFill>
                <a:latin typeface="Arial Rounded MT Bold" pitchFamily="34" charset="0"/>
              </a:rPr>
              <a:t>.)</a:t>
            </a:r>
          </a:p>
          <a:p>
            <a:pPr marL="0" lvl="1" indent="0">
              <a:buNone/>
            </a:pPr>
            <a:endParaRPr lang="en-US" sz="800" dirty="0">
              <a:solidFill>
                <a:schemeClr val="tx2"/>
              </a:solidFill>
              <a:latin typeface="Arial Rounded MT Bold" pitchFamily="34" charset="0"/>
            </a:endParaRPr>
          </a:p>
          <a:p>
            <a:pPr marL="342900" lvl="1" indent="-342900">
              <a:buFont typeface="Arial" pitchFamily="34" charset="0"/>
              <a:buChar char="•"/>
            </a:pPr>
            <a:r>
              <a:rPr lang="en-US" sz="2400" dirty="0">
                <a:solidFill>
                  <a:schemeClr val="tx2"/>
                </a:solidFill>
                <a:latin typeface="Arial Rounded MT Bold" pitchFamily="34" charset="0"/>
              </a:rPr>
              <a:t>Employers must be involved </a:t>
            </a:r>
            <a:r>
              <a:rPr lang="en-US" sz="2400" dirty="0" smtClean="0">
                <a:solidFill>
                  <a:schemeClr val="tx2"/>
                </a:solidFill>
                <a:latin typeface="Arial Rounded MT Bold" pitchFamily="34" charset="0"/>
              </a:rPr>
              <a:t>in developing curriculum and </a:t>
            </a:r>
            <a:r>
              <a:rPr lang="en-US" sz="2400" dirty="0">
                <a:solidFill>
                  <a:schemeClr val="tx2"/>
                </a:solidFill>
                <a:latin typeface="Arial Rounded MT Bold" pitchFamily="34" charset="0"/>
              </a:rPr>
              <a:t>training partners must be flexible in meeting </a:t>
            </a:r>
            <a:r>
              <a:rPr lang="en-US" sz="2400" dirty="0" smtClean="0">
                <a:solidFill>
                  <a:schemeClr val="tx2"/>
                </a:solidFill>
                <a:latin typeface="Arial Rounded MT Bold" pitchFamily="34" charset="0"/>
              </a:rPr>
              <a:t>employers’ </a:t>
            </a:r>
            <a:r>
              <a:rPr lang="en-US" sz="2400" dirty="0">
                <a:solidFill>
                  <a:schemeClr val="tx2"/>
                </a:solidFill>
                <a:latin typeface="Arial Rounded MT Bold" pitchFamily="34" charset="0"/>
              </a:rPr>
              <a:t>needs</a:t>
            </a:r>
            <a:r>
              <a:rPr lang="en-US" sz="2400" dirty="0" smtClean="0">
                <a:solidFill>
                  <a:schemeClr val="tx2"/>
                </a:solidFill>
                <a:latin typeface="Arial Rounded MT Bold" pitchFamily="34" charset="0"/>
              </a:rPr>
              <a:t>.</a:t>
            </a:r>
          </a:p>
          <a:p>
            <a:pPr marL="0" lvl="1" indent="0">
              <a:buNone/>
            </a:pPr>
            <a:endParaRPr lang="en-US" sz="800" dirty="0">
              <a:solidFill>
                <a:schemeClr val="tx2"/>
              </a:solidFill>
              <a:latin typeface="Arial Rounded MT Bold" pitchFamily="34" charset="0"/>
            </a:endParaRPr>
          </a:p>
          <a:p>
            <a:pPr marL="342900" lvl="1" indent="-342900">
              <a:buFont typeface="Arial" pitchFamily="34" charset="0"/>
              <a:buChar char="•"/>
            </a:pPr>
            <a:r>
              <a:rPr lang="en-US" sz="2400" dirty="0" smtClean="0">
                <a:solidFill>
                  <a:schemeClr val="tx2"/>
                </a:solidFill>
                <a:latin typeface="Arial Rounded MT Bold" pitchFamily="34" charset="0"/>
              </a:rPr>
              <a:t>Partners need </a:t>
            </a:r>
            <a:r>
              <a:rPr lang="en-US" sz="2400" dirty="0">
                <a:solidFill>
                  <a:schemeClr val="tx2"/>
                </a:solidFill>
                <a:latin typeface="Arial Rounded MT Bold" pitchFamily="34" charset="0"/>
              </a:rPr>
              <a:t>to understand what one another bring to the </a:t>
            </a:r>
            <a:r>
              <a:rPr lang="en-US" sz="2400" dirty="0" smtClean="0">
                <a:solidFill>
                  <a:schemeClr val="tx2"/>
                </a:solidFill>
                <a:latin typeface="Arial Rounded MT Bold" pitchFamily="34" charset="0"/>
              </a:rPr>
              <a:t>table </a:t>
            </a:r>
            <a:r>
              <a:rPr lang="en-US" sz="2400" dirty="0">
                <a:solidFill>
                  <a:schemeClr val="tx2"/>
                </a:solidFill>
                <a:latin typeface="Arial Rounded MT Bold" pitchFamily="34" charset="0"/>
              </a:rPr>
              <a:t>and how to leverage one another's assets. </a:t>
            </a:r>
            <a:r>
              <a:rPr lang="en-US" sz="2400" dirty="0" smtClean="0">
                <a:solidFill>
                  <a:schemeClr val="tx2"/>
                </a:solidFill>
                <a:latin typeface="Arial Rounded MT Bold" pitchFamily="34" charset="0"/>
              </a:rPr>
              <a:t>Developing strong partnerships, trust and understanding can take time.</a:t>
            </a:r>
          </a:p>
          <a:p>
            <a:pPr marL="0" lvl="1" indent="0">
              <a:buNone/>
            </a:pPr>
            <a:endParaRPr lang="en-US" sz="800" dirty="0">
              <a:solidFill>
                <a:schemeClr val="tx2"/>
              </a:solidFill>
              <a:latin typeface="Arial Rounded MT Bold" pitchFamily="34" charset="0"/>
            </a:endParaRPr>
          </a:p>
          <a:p>
            <a:pPr marL="342900" lvl="1" indent="-342900">
              <a:buFont typeface="Arial" pitchFamily="34" charset="0"/>
              <a:buChar char="•"/>
            </a:pPr>
            <a:r>
              <a:rPr lang="en-US" sz="2400" dirty="0" smtClean="0">
                <a:solidFill>
                  <a:schemeClr val="tx2"/>
                </a:solidFill>
                <a:latin typeface="Arial Rounded MT Bold" pitchFamily="34" charset="0"/>
              </a:rPr>
              <a:t>A </a:t>
            </a:r>
            <a:r>
              <a:rPr lang="en-US" sz="2400" dirty="0">
                <a:solidFill>
                  <a:schemeClr val="tx2"/>
                </a:solidFill>
                <a:latin typeface="Arial Rounded MT Bold" pitchFamily="34" charset="0"/>
              </a:rPr>
              <a:t>cluster convener is </a:t>
            </a:r>
            <a:r>
              <a:rPr lang="en-US" sz="2400" dirty="0" smtClean="0">
                <a:solidFill>
                  <a:schemeClr val="tx2"/>
                </a:solidFill>
                <a:latin typeface="Arial Rounded MT Bold" pitchFamily="34" charset="0"/>
              </a:rPr>
              <a:t>essential to cluster development.</a:t>
            </a:r>
            <a:endParaRPr lang="en-US" sz="2400" dirty="0">
              <a:solidFill>
                <a:schemeClr val="tx2"/>
              </a:solidFill>
              <a:latin typeface="Arial Rounded MT Bold" pitchFamily="34" charset="0"/>
            </a:endParaRPr>
          </a:p>
          <a:p>
            <a:pPr marL="480060" lvl="1" indent="0">
              <a:buNone/>
            </a:pPr>
            <a:r>
              <a:rPr lang="en-US" sz="2000" dirty="0" smtClean="0">
                <a:solidFill>
                  <a:srgbClr val="FF0000"/>
                </a:solidFill>
                <a:latin typeface="Arial Rounded MT Bold" pitchFamily="34" charset="0"/>
              </a:rPr>
              <a:t> </a:t>
            </a:r>
          </a:p>
          <a:p>
            <a:pPr marL="822960" lvl="1" indent="-342900">
              <a:buFont typeface="Arial" panose="020B0604020202020204" pitchFamily="34" charset="0"/>
              <a:buChar char="•"/>
            </a:pPr>
            <a:endParaRPr lang="en-US" sz="2000" dirty="0" smtClean="0">
              <a:solidFill>
                <a:schemeClr val="tx2"/>
              </a:solidFill>
              <a:latin typeface="Arial Rounded MT Bold" pitchFamily="34" charset="0"/>
            </a:endParaRPr>
          </a:p>
          <a:p>
            <a:pPr marL="822960" lvl="1" indent="-342900">
              <a:buFont typeface="Arial" panose="020B0604020202020204" pitchFamily="34" charset="0"/>
              <a:buChar char="•"/>
            </a:pPr>
            <a:endParaRPr lang="en-US" sz="2000" dirty="0">
              <a:solidFill>
                <a:schemeClr val="tx2"/>
              </a:solidFill>
              <a:latin typeface="Arial Rounded MT Bold" pitchFamily="34" charset="0"/>
            </a:endParaRPr>
          </a:p>
          <a:p>
            <a:pPr marL="0" indent="0">
              <a:buNone/>
            </a:pPr>
            <a:endParaRPr lang="en-US" sz="4400" dirty="0" smtClean="0"/>
          </a:p>
        </p:txBody>
      </p:sp>
      <p:sp>
        <p:nvSpPr>
          <p:cNvPr id="38" name="Text Placeholder 8"/>
          <p:cNvSpPr txBox="1">
            <a:spLocks/>
          </p:cNvSpPr>
          <p:nvPr/>
        </p:nvSpPr>
        <p:spPr>
          <a:xfrm>
            <a:off x="33507923" y="7384051"/>
            <a:ext cx="9846687" cy="6036729"/>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342900" indent="-342900"/>
            <a:r>
              <a:rPr lang="en-US" sz="2400" dirty="0" smtClean="0">
                <a:solidFill>
                  <a:schemeClr val="tx2"/>
                </a:solidFill>
                <a:latin typeface="Arial Rounded MT Bold" pitchFamily="34" charset="0"/>
              </a:rPr>
              <a:t>Presented </a:t>
            </a:r>
            <a:r>
              <a:rPr lang="en-US" sz="2400" dirty="0">
                <a:solidFill>
                  <a:schemeClr val="tx2"/>
                </a:solidFill>
                <a:latin typeface="Arial Rounded MT Bold" pitchFamily="34" charset="0"/>
              </a:rPr>
              <a:t>in over 30 energy storage events in </a:t>
            </a:r>
            <a:r>
              <a:rPr lang="en-US" sz="2400" dirty="0" smtClean="0">
                <a:solidFill>
                  <a:schemeClr val="tx2"/>
                </a:solidFill>
                <a:latin typeface="Arial Rounded MT Bold" pitchFamily="34" charset="0"/>
              </a:rPr>
              <a:t>FY13-14 </a:t>
            </a:r>
            <a:r>
              <a:rPr lang="en-US" sz="2400" dirty="0">
                <a:solidFill>
                  <a:schemeClr val="tx2"/>
                </a:solidFill>
                <a:latin typeface="Arial Rounded MT Bold" pitchFamily="34" charset="0"/>
              </a:rPr>
              <a:t>(nationally and internationally)</a:t>
            </a:r>
          </a:p>
          <a:p>
            <a:pPr marL="342900" indent="-342900"/>
            <a:r>
              <a:rPr lang="en-US" sz="2400" dirty="0" smtClean="0">
                <a:solidFill>
                  <a:schemeClr val="tx2"/>
                </a:solidFill>
                <a:latin typeface="Arial Rounded MT Bold" pitchFamily="34" charset="0"/>
              </a:rPr>
              <a:t>Hosted </a:t>
            </a:r>
            <a:r>
              <a:rPr lang="en-US" sz="2400" dirty="0">
                <a:solidFill>
                  <a:schemeClr val="tx2"/>
                </a:solidFill>
                <a:latin typeface="Arial Rounded MT Bold" pitchFamily="34" charset="0"/>
              </a:rPr>
              <a:t>more than 15 events (e.g. conferences, networking, market demand presentations</a:t>
            </a:r>
            <a:r>
              <a:rPr lang="en-US" sz="2400" dirty="0" smtClean="0">
                <a:solidFill>
                  <a:schemeClr val="tx2"/>
                </a:solidFill>
                <a:latin typeface="Arial Rounded MT Bold" pitchFamily="34" charset="0"/>
              </a:rPr>
              <a:t>, lab tours, etc.)</a:t>
            </a:r>
          </a:p>
          <a:p>
            <a:pPr marL="342900" indent="-342900"/>
            <a:r>
              <a:rPr lang="en-US" sz="2400" dirty="0" smtClean="0">
                <a:solidFill>
                  <a:schemeClr val="tx2"/>
                </a:solidFill>
                <a:latin typeface="Arial Rounded MT Bold" pitchFamily="34" charset="0"/>
              </a:rPr>
              <a:t>Developed an AESSI website </a:t>
            </a:r>
            <a:r>
              <a:rPr lang="en-US" sz="2400" dirty="0">
                <a:solidFill>
                  <a:schemeClr val="tx2"/>
                </a:solidFill>
                <a:latin typeface="Arial Rounded MT Bold" pitchFamily="34" charset="0"/>
              </a:rPr>
              <a:t>(</a:t>
            </a:r>
            <a:r>
              <a:rPr lang="en-US" sz="2400" dirty="0" smtClean="0">
                <a:solidFill>
                  <a:schemeClr val="tx2"/>
                </a:solidFill>
                <a:latin typeface="Arial Rounded MT Bold" pitchFamily="34" charset="0"/>
              </a:rPr>
              <a:t>ChargeUpMI.Org), video, and brochure</a:t>
            </a:r>
            <a:endParaRPr lang="en-US" sz="2400" dirty="0">
              <a:solidFill>
                <a:schemeClr val="tx2"/>
              </a:solidFill>
              <a:latin typeface="Arial Rounded MT Bold" pitchFamily="34" charset="0"/>
            </a:endParaRPr>
          </a:p>
          <a:p>
            <a:pPr marL="342900" indent="-342900"/>
            <a:r>
              <a:rPr lang="en-US" sz="2400" dirty="0">
                <a:solidFill>
                  <a:schemeClr val="tx2"/>
                </a:solidFill>
                <a:latin typeface="Arial Rounded MT Bold" pitchFamily="34" charset="0"/>
              </a:rPr>
              <a:t>Developed a regional asset map</a:t>
            </a:r>
          </a:p>
          <a:p>
            <a:pPr marL="342900" indent="-342900"/>
            <a:r>
              <a:rPr lang="en-US" sz="2400" dirty="0">
                <a:solidFill>
                  <a:schemeClr val="tx2"/>
                </a:solidFill>
                <a:latin typeface="Arial Rounded MT Bold" pitchFamily="34" charset="0"/>
              </a:rPr>
              <a:t>Created an AES educational/career pathway </a:t>
            </a:r>
            <a:endParaRPr lang="en-US" sz="2400" dirty="0" smtClean="0">
              <a:solidFill>
                <a:schemeClr val="tx2"/>
              </a:solidFill>
              <a:latin typeface="Arial Rounded MT Bold" pitchFamily="34" charset="0"/>
            </a:endParaRPr>
          </a:p>
          <a:p>
            <a:pPr marL="342900" indent="-342900"/>
            <a:r>
              <a:rPr lang="en-US" sz="2400" dirty="0" smtClean="0">
                <a:solidFill>
                  <a:schemeClr val="tx2"/>
                </a:solidFill>
                <a:latin typeface="Arial Rounded MT Bold" pitchFamily="34" charset="0"/>
              </a:rPr>
              <a:t>Increased </a:t>
            </a:r>
            <a:r>
              <a:rPr lang="en-US" sz="2400" dirty="0">
                <a:solidFill>
                  <a:schemeClr val="tx2"/>
                </a:solidFill>
                <a:latin typeface="Arial Rounded MT Bold" pitchFamily="34" charset="0"/>
              </a:rPr>
              <a:t>collaboration amongst agency partners/ team </a:t>
            </a:r>
            <a:r>
              <a:rPr lang="en-US" sz="2400" dirty="0" smtClean="0">
                <a:solidFill>
                  <a:schemeClr val="tx2"/>
                </a:solidFill>
                <a:latin typeface="Arial Rounded MT Bold" pitchFamily="34" charset="0"/>
              </a:rPr>
              <a:t>members </a:t>
            </a:r>
          </a:p>
          <a:p>
            <a:pPr marL="342900" indent="-342900"/>
            <a:r>
              <a:rPr lang="en-US" sz="2400" dirty="0" smtClean="0">
                <a:solidFill>
                  <a:schemeClr val="tx2"/>
                </a:solidFill>
                <a:latin typeface="Arial Rounded MT Bold" pitchFamily="34" charset="0"/>
              </a:rPr>
              <a:t>Partners leveraged one another’s assets and filled in gaps </a:t>
            </a:r>
          </a:p>
          <a:p>
            <a:pPr marL="342900" indent="-342900"/>
            <a:r>
              <a:rPr lang="en-US" sz="2400" dirty="0" smtClean="0">
                <a:solidFill>
                  <a:schemeClr val="tx2"/>
                </a:solidFill>
                <a:latin typeface="Arial Rounded MT Bold" pitchFamily="34" charset="0"/>
              </a:rPr>
              <a:t>Conducted quarterly meetings</a:t>
            </a:r>
            <a:endParaRPr lang="en-US" sz="2400" dirty="0">
              <a:solidFill>
                <a:schemeClr val="tx2"/>
              </a:solidFill>
              <a:latin typeface="Arial Rounded MT Bold" pitchFamily="34" charset="0"/>
            </a:endParaRPr>
          </a:p>
          <a:p>
            <a:pPr marL="342900" indent="-342900"/>
            <a:r>
              <a:rPr lang="en-US" sz="2400" dirty="0" smtClean="0">
                <a:solidFill>
                  <a:schemeClr val="tx2"/>
                </a:solidFill>
                <a:latin typeface="Arial Rounded MT Bold" pitchFamily="34" charset="0"/>
              </a:rPr>
              <a:t>Participated in MAGMA</a:t>
            </a:r>
          </a:p>
          <a:p>
            <a:pPr marL="342900" indent="-342900"/>
            <a:endParaRPr lang="en-US" sz="2400" dirty="0">
              <a:solidFill>
                <a:schemeClr val="tx2"/>
              </a:solidFill>
              <a:latin typeface="Arial Rounded MT Bold" pitchFamily="34" charset="0"/>
            </a:endParaRPr>
          </a:p>
          <a:p>
            <a:pPr marL="0" indent="0">
              <a:buNone/>
            </a:pPr>
            <a:endParaRPr lang="en-US" sz="3800" dirty="0"/>
          </a:p>
        </p:txBody>
      </p:sp>
      <p:sp>
        <p:nvSpPr>
          <p:cNvPr id="40" name="Text Placeholder 6"/>
          <p:cNvSpPr txBox="1">
            <a:spLocks/>
          </p:cNvSpPr>
          <p:nvPr/>
        </p:nvSpPr>
        <p:spPr>
          <a:xfrm>
            <a:off x="11587675" y="21203901"/>
            <a:ext cx="10056813" cy="10689225"/>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lvl="0" indent="0">
              <a:spcBef>
                <a:spcPts val="0"/>
              </a:spcBef>
              <a:buNone/>
            </a:pPr>
            <a:endParaRPr lang="en-US" sz="3800" dirty="0" smtClean="0">
              <a:solidFill>
                <a:schemeClr val="tx2"/>
              </a:solidFill>
              <a:latin typeface="Arial Rounded MT Bold" pitchFamily="34" charset="0"/>
            </a:endParaRPr>
          </a:p>
        </p:txBody>
      </p:sp>
      <p:sp>
        <p:nvSpPr>
          <p:cNvPr id="43" name="Text Placeholder 1"/>
          <p:cNvSpPr txBox="1">
            <a:spLocks/>
          </p:cNvSpPr>
          <p:nvPr/>
        </p:nvSpPr>
        <p:spPr>
          <a:xfrm>
            <a:off x="779629" y="7982640"/>
            <a:ext cx="10056813" cy="6597876"/>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3800" dirty="0" smtClean="0">
              <a:solidFill>
                <a:schemeClr val="tx2"/>
              </a:solidFill>
              <a:latin typeface="Arial Rounded MT Bold" pitchFamily="34" charset="0"/>
            </a:endParaRPr>
          </a:p>
        </p:txBody>
      </p:sp>
      <p:sp>
        <p:nvSpPr>
          <p:cNvPr id="44" name="Text Placeholder 1"/>
          <p:cNvSpPr txBox="1">
            <a:spLocks/>
          </p:cNvSpPr>
          <p:nvPr/>
        </p:nvSpPr>
        <p:spPr>
          <a:xfrm>
            <a:off x="21967898" y="8083161"/>
            <a:ext cx="10173344" cy="6422339"/>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3800" u="sng" dirty="0" smtClean="0">
              <a:solidFill>
                <a:srgbClr val="FF0000"/>
              </a:solidFill>
              <a:latin typeface="Arial Rounded MT Bold" pitchFamily="34" charset="0"/>
            </a:endParaRPr>
          </a:p>
          <a:p>
            <a:endParaRPr lang="en-US" sz="3800" dirty="0" smtClean="0">
              <a:solidFill>
                <a:srgbClr val="FF0000"/>
              </a:solidFill>
              <a:latin typeface="Arial Rounded MT Bold" pitchFamily="34" charset="0"/>
            </a:endParaRPr>
          </a:p>
          <a:p>
            <a:pPr algn="ctr"/>
            <a:endParaRPr lang="en-US" sz="4400" b="1" u="sng" dirty="0" smtClean="0">
              <a:solidFill>
                <a:schemeClr val="tx2"/>
              </a:solidFill>
              <a:latin typeface="Arial Rounded MT Bold" pitchFamily="34" charset="0"/>
            </a:endParaRPr>
          </a:p>
          <a:p>
            <a:pPr algn="ctr"/>
            <a:endParaRPr lang="en-US" sz="4400" b="1" u="sng" dirty="0" smtClean="0">
              <a:solidFill>
                <a:schemeClr val="tx2"/>
              </a:solidFill>
              <a:latin typeface="Arial Rounded MT Bold" pitchFamily="34" charset="0"/>
            </a:endParaRPr>
          </a:p>
          <a:p>
            <a:endParaRPr lang="en-US" sz="2400" b="1" dirty="0" smtClean="0">
              <a:solidFill>
                <a:schemeClr val="tx2"/>
              </a:solidFill>
              <a:latin typeface="Arial Rounded MT Bold" pitchFamily="34" charset="0"/>
            </a:endParaRPr>
          </a:p>
          <a:p>
            <a:endParaRPr lang="en-US" sz="2400" b="1" dirty="0">
              <a:solidFill>
                <a:schemeClr val="tx2"/>
              </a:solidFill>
              <a:latin typeface="Arial Rounded MT Bold" pitchFamily="34" charset="0"/>
            </a:endParaRPr>
          </a:p>
          <a:p>
            <a:r>
              <a:rPr lang="en-US" sz="2400" b="1" dirty="0" smtClean="0">
                <a:solidFill>
                  <a:srgbClr val="FF0000"/>
                </a:solidFill>
                <a:latin typeface="Arial Rounded MT Bold" pitchFamily="34" charset="0"/>
              </a:rPr>
              <a:t>AES Employer Support </a:t>
            </a:r>
          </a:p>
          <a:p>
            <a:pPr marL="342900" indent="-342900">
              <a:buFont typeface="Arial" panose="020B0604020202020204" pitchFamily="34" charset="0"/>
              <a:buChar char="•"/>
            </a:pPr>
            <a:r>
              <a:rPr lang="en-US" sz="2400" dirty="0">
                <a:solidFill>
                  <a:schemeClr val="tx2"/>
                </a:solidFill>
                <a:latin typeface="Arial Rounded MT Bold" pitchFamily="34" charset="0"/>
              </a:rPr>
              <a:t>Almost $20 million awarded to energy </a:t>
            </a:r>
            <a:r>
              <a:rPr lang="en-US" sz="2400" dirty="0" smtClean="0">
                <a:solidFill>
                  <a:schemeClr val="tx2"/>
                </a:solidFill>
                <a:latin typeface="Arial Rounded MT Bold" pitchFamily="34" charset="0"/>
              </a:rPr>
              <a:t>storage companies by government grants and other investors (FY13-14)</a:t>
            </a:r>
            <a:endParaRPr lang="en-US" sz="2400" dirty="0">
              <a:solidFill>
                <a:srgbClr val="FF0000"/>
              </a:solidFill>
              <a:latin typeface="Arial Rounded MT Bold" pitchFamily="34" charset="0"/>
            </a:endParaRPr>
          </a:p>
          <a:p>
            <a:pPr marL="342900" indent="-342900">
              <a:buFont typeface="Arial" panose="020B0604020202020204" pitchFamily="34" charset="0"/>
              <a:buChar char="•"/>
            </a:pPr>
            <a:r>
              <a:rPr lang="en-US" sz="2400" dirty="0">
                <a:solidFill>
                  <a:schemeClr val="tx2"/>
                </a:solidFill>
                <a:latin typeface="Arial Rounded MT Bold" pitchFamily="34" charset="0"/>
              </a:rPr>
              <a:t>Interfaced with almost 1,000 energy storage firms </a:t>
            </a:r>
          </a:p>
          <a:p>
            <a:pPr marL="342900" indent="-342900">
              <a:buFont typeface="Arial" panose="020B0604020202020204" pitchFamily="34" charset="0"/>
              <a:buChar char="•"/>
            </a:pPr>
            <a:r>
              <a:rPr lang="en-US" sz="2400" dirty="0" smtClean="0">
                <a:solidFill>
                  <a:schemeClr val="tx2"/>
                </a:solidFill>
                <a:latin typeface="Arial Rounded MT Bold" pitchFamily="34" charset="0"/>
              </a:rPr>
              <a:t>Developed </a:t>
            </a:r>
            <a:r>
              <a:rPr lang="en-US" sz="2400" dirty="0">
                <a:solidFill>
                  <a:schemeClr val="tx2"/>
                </a:solidFill>
                <a:latin typeface="Arial Rounded MT Bold" pitchFamily="34" charset="0"/>
              </a:rPr>
              <a:t>and maintain a value chain map for Michigan companies </a:t>
            </a:r>
          </a:p>
          <a:p>
            <a:pPr marL="342900" indent="-342900">
              <a:buFont typeface="Arial" panose="020B0604020202020204" pitchFamily="34" charset="0"/>
              <a:buChar char="•"/>
            </a:pPr>
            <a:r>
              <a:rPr lang="en-US" sz="2400" dirty="0">
                <a:solidFill>
                  <a:schemeClr val="tx2"/>
                </a:solidFill>
                <a:latin typeface="Arial Rounded MT Bold" pitchFamily="34" charset="0"/>
              </a:rPr>
              <a:t>Assess companies in the energy storage space and help them identify their strengths and weaknesses, as well as ameliorate </a:t>
            </a:r>
            <a:r>
              <a:rPr lang="en-US" sz="2400" dirty="0" smtClean="0">
                <a:solidFill>
                  <a:schemeClr val="tx2"/>
                </a:solidFill>
                <a:latin typeface="Arial Rounded MT Bold" pitchFamily="34" charset="0"/>
              </a:rPr>
              <a:t>barriers </a:t>
            </a:r>
            <a:r>
              <a:rPr lang="en-US" sz="2400" dirty="0">
                <a:solidFill>
                  <a:schemeClr val="tx2"/>
                </a:solidFill>
                <a:latin typeface="Arial Rounded MT Bold" pitchFamily="34" charset="0"/>
              </a:rPr>
              <a:t>to </a:t>
            </a:r>
            <a:r>
              <a:rPr lang="en-US" sz="2400" dirty="0" smtClean="0">
                <a:solidFill>
                  <a:schemeClr val="tx2"/>
                </a:solidFill>
                <a:latin typeface="Arial Rounded MT Bold" pitchFamily="34" charset="0"/>
              </a:rPr>
              <a:t>success</a:t>
            </a:r>
          </a:p>
          <a:p>
            <a:pPr marL="342900" indent="-342900">
              <a:buFont typeface="Arial" panose="020B0604020202020204" pitchFamily="34" charset="0"/>
              <a:buChar char="•"/>
            </a:pPr>
            <a:r>
              <a:rPr lang="en-US" sz="2400" dirty="0">
                <a:solidFill>
                  <a:schemeClr val="tx2"/>
                </a:solidFill>
                <a:latin typeface="Arial Rounded MT Bold" pitchFamily="34" charset="0"/>
              </a:rPr>
              <a:t>6 AES </a:t>
            </a:r>
            <a:r>
              <a:rPr lang="en-US" sz="2400" dirty="0" smtClean="0">
                <a:solidFill>
                  <a:schemeClr val="tx2"/>
                </a:solidFill>
                <a:latin typeface="Arial Rounded MT Bold" pitchFamily="34" charset="0"/>
              </a:rPr>
              <a:t>companies </a:t>
            </a:r>
            <a:r>
              <a:rPr lang="en-US" sz="2400" dirty="0">
                <a:solidFill>
                  <a:schemeClr val="tx2"/>
                </a:solidFill>
                <a:latin typeface="Arial Rounded MT Bold" pitchFamily="34" charset="0"/>
              </a:rPr>
              <a:t>participate in </a:t>
            </a:r>
            <a:r>
              <a:rPr lang="en-US" sz="2400" dirty="0" smtClean="0">
                <a:solidFill>
                  <a:schemeClr val="tx2"/>
                </a:solidFill>
                <a:latin typeface="Arial Rounded MT Bold" pitchFamily="34" charset="0"/>
              </a:rPr>
              <a:t>MAGMA </a:t>
            </a:r>
            <a:endParaRPr lang="en-US" sz="2400" dirty="0">
              <a:solidFill>
                <a:schemeClr val="tx2"/>
              </a:solidFill>
              <a:latin typeface="Arial Rounded MT Bold" pitchFamily="34" charset="0"/>
            </a:endParaRPr>
          </a:p>
          <a:p>
            <a:endParaRPr lang="en-US" sz="1200" dirty="0">
              <a:solidFill>
                <a:schemeClr val="tx2"/>
              </a:solidFill>
              <a:latin typeface="Arial Rounded MT Bold" pitchFamily="34" charset="0"/>
            </a:endParaRPr>
          </a:p>
          <a:p>
            <a:r>
              <a:rPr lang="en-US" sz="2400" b="1" dirty="0">
                <a:solidFill>
                  <a:srgbClr val="FF0000"/>
                </a:solidFill>
                <a:latin typeface="Arial Rounded MT Bold" pitchFamily="34" charset="0"/>
              </a:rPr>
              <a:t>Develop underserved firms for the Energy Industry</a:t>
            </a:r>
          </a:p>
          <a:p>
            <a:pPr marL="342900" indent="-342900">
              <a:buFont typeface="Arial" panose="020B0604020202020204" pitchFamily="34" charset="0"/>
              <a:buChar char="•"/>
            </a:pPr>
            <a:r>
              <a:rPr lang="en-US" sz="2400" dirty="0" err="1">
                <a:solidFill>
                  <a:schemeClr val="tx2"/>
                </a:solidFill>
                <a:latin typeface="Arial Rounded MT Bold" pitchFamily="34" charset="0"/>
              </a:rPr>
              <a:t>Hubzone</a:t>
            </a:r>
            <a:r>
              <a:rPr lang="en-US" sz="2400" dirty="0">
                <a:solidFill>
                  <a:schemeClr val="tx2"/>
                </a:solidFill>
                <a:latin typeface="Arial Rounded MT Bold" pitchFamily="34" charset="0"/>
              </a:rPr>
              <a:t> </a:t>
            </a:r>
            <a:r>
              <a:rPr lang="en-US" sz="2400" dirty="0" smtClean="0">
                <a:solidFill>
                  <a:schemeClr val="tx2"/>
                </a:solidFill>
                <a:latin typeface="Arial Rounded MT Bold" pitchFamily="34" charset="0"/>
              </a:rPr>
              <a:t>certification training </a:t>
            </a:r>
            <a:r>
              <a:rPr lang="en-US" sz="2400" dirty="0">
                <a:solidFill>
                  <a:schemeClr val="tx2"/>
                </a:solidFill>
                <a:latin typeface="Arial Rounded MT Bold" pitchFamily="34" charset="0"/>
              </a:rPr>
              <a:t>offered to 50 firms</a:t>
            </a:r>
          </a:p>
          <a:p>
            <a:pPr marL="342900" lvl="0" indent="-342900">
              <a:buFont typeface="Arial" panose="020B0604020202020204" pitchFamily="34" charset="0"/>
              <a:buChar char="•"/>
            </a:pPr>
            <a:r>
              <a:rPr lang="en-US" sz="2400" dirty="0" err="1">
                <a:solidFill>
                  <a:schemeClr val="tx2"/>
                </a:solidFill>
                <a:latin typeface="Arial Rounded MT Bold" pitchFamily="34" charset="0"/>
              </a:rPr>
              <a:t>Hubzone</a:t>
            </a:r>
            <a:r>
              <a:rPr lang="en-US" sz="2400" dirty="0">
                <a:solidFill>
                  <a:schemeClr val="tx2"/>
                </a:solidFill>
                <a:latin typeface="Arial Rounded MT Bold" pitchFamily="34" charset="0"/>
              </a:rPr>
              <a:t> </a:t>
            </a:r>
            <a:r>
              <a:rPr lang="en-US" sz="2400" dirty="0" smtClean="0">
                <a:solidFill>
                  <a:schemeClr val="tx2"/>
                </a:solidFill>
                <a:latin typeface="Arial Rounded MT Bold" pitchFamily="34" charset="0"/>
              </a:rPr>
              <a:t>application process completed </a:t>
            </a:r>
            <a:r>
              <a:rPr lang="en-US" sz="2400" dirty="0">
                <a:solidFill>
                  <a:schemeClr val="tx2"/>
                </a:solidFill>
                <a:latin typeface="Arial Rounded MT Bold" pitchFamily="34" charset="0"/>
              </a:rPr>
              <a:t>by 15 firms</a:t>
            </a:r>
          </a:p>
          <a:p>
            <a:pPr marL="342900" lvl="0" indent="-342900">
              <a:buFont typeface="Arial" panose="020B0604020202020204" pitchFamily="34" charset="0"/>
              <a:buChar char="•"/>
            </a:pPr>
            <a:r>
              <a:rPr lang="en-US" sz="2400" dirty="0">
                <a:solidFill>
                  <a:schemeClr val="tx2"/>
                </a:solidFill>
                <a:latin typeface="Arial Rounded MT Bold" pitchFamily="34" charset="0"/>
              </a:rPr>
              <a:t>Training </a:t>
            </a:r>
            <a:r>
              <a:rPr lang="en-US" sz="2400" dirty="0" smtClean="0">
                <a:solidFill>
                  <a:schemeClr val="tx2"/>
                </a:solidFill>
                <a:latin typeface="Arial Rounded MT Bold" pitchFamily="34" charset="0"/>
              </a:rPr>
              <a:t>to </a:t>
            </a:r>
            <a:r>
              <a:rPr lang="en-US" sz="2400" dirty="0">
                <a:solidFill>
                  <a:schemeClr val="tx2"/>
                </a:solidFill>
                <a:latin typeface="Arial Rounded MT Bold" pitchFamily="34" charset="0"/>
              </a:rPr>
              <a:t>25 </a:t>
            </a:r>
            <a:r>
              <a:rPr lang="en-US" sz="2400" dirty="0" smtClean="0">
                <a:solidFill>
                  <a:schemeClr val="tx2"/>
                </a:solidFill>
                <a:latin typeface="Arial Rounded MT Bold" pitchFamily="34" charset="0"/>
              </a:rPr>
              <a:t>firms on </a:t>
            </a:r>
            <a:r>
              <a:rPr lang="en-US" sz="2400" dirty="0">
                <a:solidFill>
                  <a:schemeClr val="tx2"/>
                </a:solidFill>
                <a:latin typeface="Arial Rounded MT Bold" pitchFamily="34" charset="0"/>
              </a:rPr>
              <a:t>“How to gain access to Government Contracting for </a:t>
            </a:r>
            <a:r>
              <a:rPr lang="en-US" sz="2400" dirty="0" err="1">
                <a:solidFill>
                  <a:schemeClr val="tx2"/>
                </a:solidFill>
                <a:latin typeface="Arial Rounded MT Bold" pitchFamily="34" charset="0"/>
              </a:rPr>
              <a:t>Hubzone</a:t>
            </a:r>
            <a:r>
              <a:rPr lang="en-US" sz="2400" dirty="0">
                <a:solidFill>
                  <a:schemeClr val="tx2"/>
                </a:solidFill>
                <a:latin typeface="Arial Rounded MT Bold" pitchFamily="34" charset="0"/>
              </a:rPr>
              <a:t> eligible firms”</a:t>
            </a:r>
          </a:p>
          <a:p>
            <a:pPr marL="342900" lvl="0" indent="-342900">
              <a:buFont typeface="Arial" panose="020B0604020202020204" pitchFamily="34" charset="0"/>
              <a:buChar char="•"/>
            </a:pPr>
            <a:r>
              <a:rPr lang="en-US" sz="2400" dirty="0">
                <a:solidFill>
                  <a:schemeClr val="tx2"/>
                </a:solidFill>
                <a:latin typeface="Arial Rounded MT Bold" pitchFamily="34" charset="0"/>
              </a:rPr>
              <a:t>Offered forums on </a:t>
            </a:r>
            <a:r>
              <a:rPr lang="en-US" sz="2400" dirty="0" smtClean="0">
                <a:solidFill>
                  <a:schemeClr val="tx2"/>
                </a:solidFill>
                <a:latin typeface="Arial Rounded MT Bold" pitchFamily="34" charset="0"/>
              </a:rPr>
              <a:t>opportunities </a:t>
            </a:r>
            <a:r>
              <a:rPr lang="en-US" sz="2400" dirty="0">
                <a:solidFill>
                  <a:schemeClr val="tx2"/>
                </a:solidFill>
                <a:latin typeface="Arial Rounded MT Bold" pitchFamily="34" charset="0"/>
              </a:rPr>
              <a:t>and </a:t>
            </a:r>
            <a:r>
              <a:rPr lang="en-US" sz="2400" dirty="0" smtClean="0">
                <a:solidFill>
                  <a:schemeClr val="tx2"/>
                </a:solidFill>
                <a:latin typeface="Arial Rounded MT Bold" pitchFamily="34" charset="0"/>
              </a:rPr>
              <a:t>challenges </a:t>
            </a:r>
            <a:r>
              <a:rPr lang="en-US" sz="2400" dirty="0">
                <a:solidFill>
                  <a:schemeClr val="tx2"/>
                </a:solidFill>
                <a:latin typeface="Arial Rounded MT Bold" pitchFamily="34" charset="0"/>
              </a:rPr>
              <a:t>in the </a:t>
            </a:r>
            <a:r>
              <a:rPr lang="en-US" sz="2400" dirty="0" smtClean="0">
                <a:solidFill>
                  <a:schemeClr val="tx2"/>
                </a:solidFill>
                <a:latin typeface="Arial Rounded MT Bold" pitchFamily="34" charset="0"/>
              </a:rPr>
              <a:t>energy </a:t>
            </a:r>
            <a:r>
              <a:rPr lang="en-US" sz="2400" dirty="0">
                <a:solidFill>
                  <a:schemeClr val="tx2"/>
                </a:solidFill>
                <a:latin typeface="Arial Rounded MT Bold" pitchFamily="34" charset="0"/>
              </a:rPr>
              <a:t>i</a:t>
            </a:r>
            <a:r>
              <a:rPr lang="en-US" sz="2400" dirty="0" smtClean="0">
                <a:solidFill>
                  <a:schemeClr val="tx2"/>
                </a:solidFill>
                <a:latin typeface="Arial Rounded MT Bold" pitchFamily="34" charset="0"/>
              </a:rPr>
              <a:t>ndustry</a:t>
            </a:r>
          </a:p>
          <a:p>
            <a:pPr lvl="0"/>
            <a:endParaRPr lang="en-US" sz="1200" dirty="0">
              <a:solidFill>
                <a:schemeClr val="tx2"/>
              </a:solidFill>
              <a:latin typeface="Arial Rounded MT Bold" pitchFamily="34" charset="0"/>
            </a:endParaRPr>
          </a:p>
          <a:p>
            <a:r>
              <a:rPr lang="en-US" sz="2400" b="1" dirty="0" smtClean="0">
                <a:solidFill>
                  <a:srgbClr val="FF0000"/>
                </a:solidFill>
                <a:latin typeface="Arial Rounded MT Bold" pitchFamily="34" charset="0"/>
              </a:rPr>
              <a:t>Training </a:t>
            </a:r>
            <a:r>
              <a:rPr lang="en-US" sz="2400" b="1" dirty="0">
                <a:solidFill>
                  <a:srgbClr val="FF0000"/>
                </a:solidFill>
                <a:latin typeface="Arial Rounded MT Bold" pitchFamily="34" charset="0"/>
              </a:rPr>
              <a:t>and </a:t>
            </a:r>
            <a:r>
              <a:rPr lang="en-US" sz="2400" b="1" dirty="0" smtClean="0">
                <a:solidFill>
                  <a:srgbClr val="FF0000"/>
                </a:solidFill>
                <a:latin typeface="Arial Rounded MT Bold" pitchFamily="34" charset="0"/>
              </a:rPr>
              <a:t>Employment </a:t>
            </a:r>
          </a:p>
          <a:p>
            <a:pPr marL="342900" lvl="1" indent="-342900">
              <a:buFont typeface="Arial" panose="020B0604020202020204" pitchFamily="34" charset="0"/>
              <a:buChar char="•"/>
            </a:pPr>
            <a:r>
              <a:rPr lang="en-US" sz="2400" dirty="0">
                <a:solidFill>
                  <a:schemeClr val="tx2"/>
                </a:solidFill>
                <a:latin typeface="Arial Rounded MT Bold" pitchFamily="34" charset="0"/>
              </a:rPr>
              <a:t>Macomb Community College offers 13 training </a:t>
            </a:r>
            <a:r>
              <a:rPr lang="en-US" sz="2400" dirty="0" smtClean="0">
                <a:solidFill>
                  <a:schemeClr val="tx2"/>
                </a:solidFill>
                <a:latin typeface="Arial Rounded MT Bold" pitchFamily="34" charset="0"/>
              </a:rPr>
              <a:t>programs for AESSI</a:t>
            </a:r>
            <a:endParaRPr lang="en-US" sz="2400" dirty="0">
              <a:solidFill>
                <a:schemeClr val="tx2"/>
              </a:solidFill>
              <a:latin typeface="Arial Rounded MT Bold" pitchFamily="34" charset="0"/>
            </a:endParaRPr>
          </a:p>
          <a:p>
            <a:pPr marL="822960" lvl="1" indent="-342900">
              <a:buFont typeface="Arial" panose="020B0604020202020204" pitchFamily="34" charset="0"/>
              <a:buChar char="•"/>
            </a:pPr>
            <a:r>
              <a:rPr lang="en-US" sz="2400" dirty="0" smtClean="0">
                <a:solidFill>
                  <a:schemeClr val="tx2"/>
                </a:solidFill>
                <a:latin typeface="Arial Rounded MT Bold" pitchFamily="34" charset="0"/>
              </a:rPr>
              <a:t>34 </a:t>
            </a:r>
            <a:r>
              <a:rPr lang="en-US" sz="2400" dirty="0">
                <a:solidFill>
                  <a:schemeClr val="tx2"/>
                </a:solidFill>
                <a:latin typeface="Arial Rounded MT Bold" pitchFamily="34" charset="0"/>
              </a:rPr>
              <a:t>Veterans participated in Production Operator </a:t>
            </a:r>
            <a:r>
              <a:rPr lang="en-US" sz="2400" dirty="0" smtClean="0">
                <a:solidFill>
                  <a:schemeClr val="tx2"/>
                </a:solidFill>
                <a:latin typeface="Arial Rounded MT Bold" pitchFamily="34" charset="0"/>
              </a:rPr>
              <a:t>training</a:t>
            </a:r>
            <a:endParaRPr lang="en-US" sz="2400" dirty="0">
              <a:solidFill>
                <a:schemeClr val="tx2"/>
              </a:solidFill>
              <a:latin typeface="Arial Rounded MT Bold" pitchFamily="34" charset="0"/>
            </a:endParaRPr>
          </a:p>
          <a:p>
            <a:pPr marL="342900" lvl="1" indent="-342900">
              <a:buFont typeface="Arial" panose="020B0604020202020204" pitchFamily="34" charset="0"/>
              <a:buChar char="•"/>
            </a:pPr>
            <a:r>
              <a:rPr lang="en-US" sz="2400" dirty="0" smtClean="0">
                <a:solidFill>
                  <a:schemeClr val="tx2"/>
                </a:solidFill>
                <a:latin typeface="Arial Rounded MT Bold" pitchFamily="34" charset="0"/>
              </a:rPr>
              <a:t>Wayne </a:t>
            </a:r>
            <a:r>
              <a:rPr lang="en-US" sz="2400" dirty="0">
                <a:solidFill>
                  <a:schemeClr val="tx2"/>
                </a:solidFill>
                <a:latin typeface="Arial Rounded MT Bold" pitchFamily="34" charset="0"/>
              </a:rPr>
              <a:t>State University </a:t>
            </a:r>
            <a:r>
              <a:rPr lang="en-US" sz="2400" dirty="0" smtClean="0">
                <a:solidFill>
                  <a:schemeClr val="tx2"/>
                </a:solidFill>
                <a:latin typeface="Arial Rounded MT Bold" pitchFamily="34" charset="0"/>
              </a:rPr>
              <a:t>offers 8 engineering level courses for AESSI </a:t>
            </a:r>
          </a:p>
          <a:p>
            <a:pPr marL="342900" lvl="1" indent="-342900">
              <a:buFont typeface="Arial" panose="020B0604020202020204" pitchFamily="34" charset="0"/>
              <a:buChar char="•"/>
            </a:pPr>
            <a:r>
              <a:rPr lang="en-US" sz="2400" dirty="0" smtClean="0">
                <a:solidFill>
                  <a:schemeClr val="tx2"/>
                </a:solidFill>
                <a:latin typeface="Arial Rounded MT Bold" pitchFamily="34" charset="0"/>
              </a:rPr>
              <a:t>More </a:t>
            </a:r>
            <a:r>
              <a:rPr lang="en-US" sz="2400" dirty="0">
                <a:solidFill>
                  <a:schemeClr val="tx2"/>
                </a:solidFill>
                <a:latin typeface="Arial Rounded MT Bold" pitchFamily="34" charset="0"/>
              </a:rPr>
              <a:t>than 25 companies have participated in training</a:t>
            </a:r>
          </a:p>
          <a:p>
            <a:pPr marL="342900" indent="-342900">
              <a:buFont typeface="Arial" panose="020B0604020202020204" pitchFamily="34" charset="0"/>
              <a:buChar char="•"/>
            </a:pPr>
            <a:r>
              <a:rPr lang="en-US" sz="2400" dirty="0" smtClean="0">
                <a:solidFill>
                  <a:schemeClr val="tx2"/>
                </a:solidFill>
                <a:latin typeface="Arial Rounded MT Bold" pitchFamily="34" charset="0"/>
              </a:rPr>
              <a:t>373 </a:t>
            </a:r>
            <a:r>
              <a:rPr lang="en-US" sz="2400" dirty="0">
                <a:solidFill>
                  <a:schemeClr val="tx2"/>
                </a:solidFill>
                <a:latin typeface="Arial Rounded MT Bold" pitchFamily="34" charset="0"/>
              </a:rPr>
              <a:t>Incumbent workers trained </a:t>
            </a:r>
          </a:p>
          <a:p>
            <a:pPr marL="822960" lvl="1" indent="-342900">
              <a:buFont typeface="Arial" panose="020B0604020202020204" pitchFamily="34" charset="0"/>
              <a:buChar char="•"/>
            </a:pPr>
            <a:r>
              <a:rPr lang="en-US" sz="2400" dirty="0">
                <a:solidFill>
                  <a:schemeClr val="tx2"/>
                </a:solidFill>
                <a:latin typeface="Arial Rounded MT Bold" pitchFamily="34" charset="0"/>
              </a:rPr>
              <a:t>213 Macomb Community </a:t>
            </a:r>
            <a:r>
              <a:rPr lang="en-US" sz="2400" dirty="0" smtClean="0">
                <a:solidFill>
                  <a:schemeClr val="tx2"/>
                </a:solidFill>
                <a:latin typeface="Arial Rounded MT Bold" pitchFamily="34" charset="0"/>
              </a:rPr>
              <a:t>College</a:t>
            </a:r>
          </a:p>
          <a:p>
            <a:pPr marL="822960" lvl="1" indent="-342900">
              <a:buFont typeface="Arial" panose="020B0604020202020204" pitchFamily="34" charset="0"/>
              <a:buChar char="•"/>
            </a:pPr>
            <a:r>
              <a:rPr lang="en-US" sz="2400" dirty="0" smtClean="0">
                <a:solidFill>
                  <a:schemeClr val="tx2"/>
                </a:solidFill>
                <a:latin typeface="Arial Rounded MT Bold" pitchFamily="34" charset="0"/>
              </a:rPr>
              <a:t>160 </a:t>
            </a:r>
            <a:r>
              <a:rPr lang="en-US" sz="2400" dirty="0">
                <a:solidFill>
                  <a:schemeClr val="tx2"/>
                </a:solidFill>
                <a:latin typeface="Arial Rounded MT Bold" pitchFamily="34" charset="0"/>
              </a:rPr>
              <a:t>Wayne State </a:t>
            </a:r>
            <a:r>
              <a:rPr lang="en-US" sz="2400" dirty="0" smtClean="0">
                <a:solidFill>
                  <a:schemeClr val="tx2"/>
                </a:solidFill>
                <a:latin typeface="Arial Rounded MT Bold" pitchFamily="34" charset="0"/>
              </a:rPr>
              <a:t>University</a:t>
            </a:r>
          </a:p>
          <a:p>
            <a:pPr marL="342900" indent="-342900">
              <a:buFont typeface="Arial" panose="020B0604020202020204" pitchFamily="34" charset="0"/>
              <a:buChar char="•"/>
            </a:pPr>
            <a:r>
              <a:rPr lang="en-US" sz="2400" dirty="0">
                <a:solidFill>
                  <a:schemeClr val="tx2"/>
                </a:solidFill>
                <a:latin typeface="Arial Rounded MT Bold" pitchFamily="34" charset="0"/>
              </a:rPr>
              <a:t>123 Dislocated </a:t>
            </a:r>
            <a:r>
              <a:rPr lang="en-US" sz="2400" dirty="0" smtClean="0">
                <a:solidFill>
                  <a:schemeClr val="tx2"/>
                </a:solidFill>
                <a:latin typeface="Arial Rounded MT Bold" pitchFamily="34" charset="0"/>
              </a:rPr>
              <a:t>workers trained (Macomb Community College)</a:t>
            </a:r>
          </a:p>
          <a:p>
            <a:endParaRPr lang="en-US" sz="1000" dirty="0" smtClean="0">
              <a:solidFill>
                <a:schemeClr val="tx2"/>
              </a:solidFill>
              <a:latin typeface="Arial Rounded MT Bold" pitchFamily="34" charset="0"/>
            </a:endParaRPr>
          </a:p>
          <a:p>
            <a:pPr marL="342900" lvl="0" indent="-342900">
              <a:buFont typeface="Arial" panose="020B0604020202020204" pitchFamily="34" charset="0"/>
              <a:buChar char="•"/>
            </a:pPr>
            <a:endParaRPr lang="en-US" sz="2400" dirty="0">
              <a:solidFill>
                <a:schemeClr val="tx2"/>
              </a:solidFill>
              <a:latin typeface="Arial Rounded MT Bold" pitchFamily="34" charset="0"/>
            </a:endParaRPr>
          </a:p>
        </p:txBody>
      </p:sp>
      <p:sp>
        <p:nvSpPr>
          <p:cNvPr id="45" name="Text Placeholder 15"/>
          <p:cNvSpPr txBox="1">
            <a:spLocks/>
          </p:cNvSpPr>
          <p:nvPr/>
        </p:nvSpPr>
        <p:spPr>
          <a:xfrm>
            <a:off x="33507923" y="17177984"/>
            <a:ext cx="9340413" cy="7614645"/>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342900" indent="-342900"/>
            <a:r>
              <a:rPr lang="en-US" sz="2400" dirty="0" smtClean="0">
                <a:solidFill>
                  <a:schemeClr val="tx2"/>
                </a:solidFill>
                <a:latin typeface="Arial Rounded MT Bold" pitchFamily="34" charset="0"/>
              </a:rPr>
              <a:t>AESSI </a:t>
            </a:r>
            <a:r>
              <a:rPr lang="en-US" sz="2400" dirty="0">
                <a:solidFill>
                  <a:schemeClr val="tx2"/>
                </a:solidFill>
                <a:latin typeface="Arial Rounded MT Bold" pitchFamily="34" charset="0"/>
              </a:rPr>
              <a:t>partners will continue participating in </a:t>
            </a:r>
            <a:r>
              <a:rPr lang="en-US" sz="2400" dirty="0" smtClean="0">
                <a:solidFill>
                  <a:schemeClr val="tx2"/>
                </a:solidFill>
                <a:latin typeface="Arial Rounded MT Bold" pitchFamily="34" charset="0"/>
              </a:rPr>
              <a:t>MAGMA </a:t>
            </a:r>
          </a:p>
          <a:p>
            <a:pPr marL="342900" indent="-342900"/>
            <a:r>
              <a:rPr lang="en-US" sz="2400" dirty="0" smtClean="0">
                <a:solidFill>
                  <a:schemeClr val="tx2"/>
                </a:solidFill>
                <a:latin typeface="Arial Rounded MT Bold" pitchFamily="34" charset="0"/>
              </a:rPr>
              <a:t>AESSI partners are committed to maintaining the ChargeUpMI.org website </a:t>
            </a:r>
            <a:endParaRPr lang="en-US" sz="2400" dirty="0">
              <a:solidFill>
                <a:schemeClr val="tx2"/>
              </a:solidFill>
              <a:latin typeface="Arial Rounded MT Bold" pitchFamily="34" charset="0"/>
            </a:endParaRPr>
          </a:p>
          <a:p>
            <a:pPr marL="342900" indent="-342900"/>
            <a:r>
              <a:rPr lang="en-US" sz="2400" dirty="0" smtClean="0">
                <a:solidFill>
                  <a:schemeClr val="tx2"/>
                </a:solidFill>
                <a:latin typeface="Arial Rounded MT Bold" pitchFamily="34" charset="0"/>
              </a:rPr>
              <a:t>AESSI partners are planning for expansion/sustainability</a:t>
            </a:r>
          </a:p>
          <a:p>
            <a:pPr marL="342900" indent="-342900"/>
            <a:r>
              <a:rPr lang="en-US" sz="2400" dirty="0" smtClean="0">
                <a:solidFill>
                  <a:schemeClr val="tx2"/>
                </a:solidFill>
                <a:latin typeface="Arial Rounded MT Bold" pitchFamily="34" charset="0"/>
              </a:rPr>
              <a:t>AESSI training partners will continue to develop and offer training </a:t>
            </a:r>
          </a:p>
          <a:p>
            <a:pPr marL="342900" indent="-342900"/>
            <a:r>
              <a:rPr lang="en-US" sz="2400" dirty="0">
                <a:solidFill>
                  <a:schemeClr val="tx2"/>
                </a:solidFill>
                <a:latin typeface="Arial Rounded MT Bold" pitchFamily="34" charset="0"/>
              </a:rPr>
              <a:t>AESSI partners will continue to leverage the network that has grown over the grant </a:t>
            </a:r>
            <a:r>
              <a:rPr lang="en-US" sz="2400" dirty="0" smtClean="0">
                <a:solidFill>
                  <a:schemeClr val="tx2"/>
                </a:solidFill>
                <a:latin typeface="Arial Rounded MT Bold" pitchFamily="34" charset="0"/>
              </a:rPr>
              <a:t>period </a:t>
            </a:r>
            <a:endParaRPr lang="en-US" sz="2400" dirty="0">
              <a:solidFill>
                <a:schemeClr val="tx2"/>
              </a:solidFill>
              <a:latin typeface="Arial Rounded MT Bold" pitchFamily="34" charset="0"/>
            </a:endParaRPr>
          </a:p>
        </p:txBody>
      </p:sp>
      <p:sp>
        <p:nvSpPr>
          <p:cNvPr id="41" name="Text Placeholder 2"/>
          <p:cNvSpPr txBox="1">
            <a:spLocks/>
          </p:cNvSpPr>
          <p:nvPr/>
        </p:nvSpPr>
        <p:spPr>
          <a:xfrm>
            <a:off x="33237043" y="15887129"/>
            <a:ext cx="5146808" cy="167628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Continuity Plans</a:t>
            </a:r>
            <a:endParaRPr lang="en-US" sz="4400" b="1" u="sng" dirty="0">
              <a:solidFill>
                <a:schemeClr val="tx2"/>
              </a:solidFill>
              <a:latin typeface="Arial Rounded MT Bold" pitchFamily="34" charset="0"/>
            </a:endParaRPr>
          </a:p>
        </p:txBody>
      </p:sp>
      <p:sp>
        <p:nvSpPr>
          <p:cNvPr id="35" name="Text Placeholder 2"/>
          <p:cNvSpPr txBox="1">
            <a:spLocks/>
          </p:cNvSpPr>
          <p:nvPr/>
        </p:nvSpPr>
        <p:spPr>
          <a:xfrm>
            <a:off x="33030504" y="25627843"/>
            <a:ext cx="10048875" cy="1271611"/>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Team Contact Information</a:t>
            </a:r>
            <a:endParaRPr lang="en-US" sz="4400" b="1" u="sng" dirty="0">
              <a:solidFill>
                <a:schemeClr val="tx2"/>
              </a:solidFill>
              <a:latin typeface="Arial Rounded MT Bold" pitchFamily="34" charset="0"/>
            </a:endParaRPr>
          </a:p>
        </p:txBody>
      </p:sp>
      <p:pic>
        <p:nvPicPr>
          <p:cNvPr id="46" name="Picture 6" descr="C:\Users\ejfleury\AppData\Local\Microsoft\Windows\Temporary Internet Files\Content.Outlook\3SDJWVC2\miaes_logo_horizontal.jpg"/>
          <p:cNvPicPr>
            <a:picLocks noChangeAspect="1" noChangeArrowheads="1"/>
          </p:cNvPicPr>
          <p:nvPr/>
        </p:nvPicPr>
        <p:blipFill>
          <a:blip r:embed="rId7" cstate="print"/>
          <a:srcRect/>
          <a:stretch>
            <a:fillRect/>
          </a:stretch>
        </p:blipFill>
        <p:spPr bwMode="auto">
          <a:xfrm>
            <a:off x="35051999" y="506934"/>
            <a:ext cx="8114983" cy="4024682"/>
          </a:xfrm>
          <a:prstGeom prst="rect">
            <a:avLst/>
          </a:prstGeom>
          <a:noFill/>
          <a:ln w="9525">
            <a:noFill/>
            <a:miter lim="800000"/>
            <a:headEnd/>
            <a:tailEnd/>
          </a:ln>
        </p:spPr>
      </p:pic>
      <p:sp>
        <p:nvSpPr>
          <p:cNvPr id="3" name="Rectangle 2"/>
          <p:cNvSpPr/>
          <p:nvPr/>
        </p:nvSpPr>
        <p:spPr>
          <a:xfrm>
            <a:off x="339117" y="7569453"/>
            <a:ext cx="10019634" cy="10310515"/>
          </a:xfrm>
          <a:prstGeom prst="rect">
            <a:avLst/>
          </a:prstGeom>
        </p:spPr>
        <p:txBody>
          <a:bodyPr wrap="square">
            <a:spAutoFit/>
          </a:bodyPr>
          <a:lstStyle/>
          <a:p>
            <a:r>
              <a:rPr lang="en-US" sz="2800" dirty="0">
                <a:solidFill>
                  <a:schemeClr val="tx2"/>
                </a:solidFill>
                <a:latin typeface="Arial Rounded MT Bold" pitchFamily="34" charset="0"/>
              </a:rPr>
              <a:t>As home to over 370 vehicle-related R&amp;D and technical centers, more than 87,000 engineers and world-class engineering schools, combined with its rich history as a leader in innovative manufacturing, Michigan offers a unique cluster positioned to be at the forefront of Advanced Energy Storage </a:t>
            </a:r>
            <a:r>
              <a:rPr lang="en-US" sz="2800" dirty="0" smtClean="0">
                <a:solidFill>
                  <a:schemeClr val="tx2"/>
                </a:solidFill>
                <a:latin typeface="Arial Rounded MT Bold" pitchFamily="34" charset="0"/>
              </a:rPr>
              <a:t>in </a:t>
            </a:r>
            <a:r>
              <a:rPr lang="en-US" sz="2800" dirty="0">
                <a:solidFill>
                  <a:schemeClr val="tx2"/>
                </a:solidFill>
                <a:latin typeface="Arial Rounded MT Bold" pitchFamily="34" charset="0"/>
              </a:rPr>
              <a:t>North America. </a:t>
            </a:r>
            <a:endParaRPr lang="en-US" sz="2800" dirty="0" smtClean="0">
              <a:solidFill>
                <a:schemeClr val="tx2"/>
              </a:solidFill>
              <a:latin typeface="Arial Rounded MT Bold" pitchFamily="34" charset="0"/>
            </a:endParaRPr>
          </a:p>
          <a:p>
            <a:endParaRPr lang="en-US" sz="1000" dirty="0">
              <a:solidFill>
                <a:schemeClr val="tx2"/>
              </a:solidFill>
              <a:latin typeface="Arial Rounded MT Bold" pitchFamily="34" charset="0"/>
            </a:endParaRPr>
          </a:p>
          <a:p>
            <a:r>
              <a:rPr lang="en-US" sz="2800" dirty="0" smtClean="0">
                <a:solidFill>
                  <a:schemeClr val="tx2"/>
                </a:solidFill>
                <a:latin typeface="Arial Rounded MT Bold" pitchFamily="34" charset="0"/>
              </a:rPr>
              <a:t>Advanced Energy Storage Systems Initiative (AESSI) is </a:t>
            </a:r>
            <a:r>
              <a:rPr lang="en-US" sz="2800" dirty="0">
                <a:solidFill>
                  <a:schemeClr val="tx2"/>
                </a:solidFill>
                <a:latin typeface="Arial Rounded MT Bold" pitchFamily="34" charset="0"/>
              </a:rPr>
              <a:t>a collaboration of regional partners coordinated by the </a:t>
            </a:r>
            <a:r>
              <a:rPr lang="en-US" sz="2800" b="1" u="sng" dirty="0">
                <a:solidFill>
                  <a:schemeClr val="tx2"/>
                </a:solidFill>
                <a:latin typeface="Arial Rounded MT Bold" pitchFamily="34" charset="0"/>
              </a:rPr>
              <a:t>Corporation for a Skilled Workforce </a:t>
            </a:r>
            <a:r>
              <a:rPr lang="en-US" sz="2800" dirty="0">
                <a:solidFill>
                  <a:schemeClr val="tx2"/>
                </a:solidFill>
                <a:latin typeface="Arial Rounded MT Bold" pitchFamily="34" charset="0"/>
              </a:rPr>
              <a:t>and led </a:t>
            </a:r>
            <a:r>
              <a:rPr lang="en-US" sz="2800" b="1" dirty="0">
                <a:solidFill>
                  <a:schemeClr val="tx2"/>
                </a:solidFill>
                <a:latin typeface="Arial Rounded MT Bold" pitchFamily="34" charset="0"/>
              </a:rPr>
              <a:t>by </a:t>
            </a:r>
            <a:r>
              <a:rPr lang="en-US" sz="2800" b="1" u="sng" dirty="0">
                <a:solidFill>
                  <a:schemeClr val="tx2"/>
                </a:solidFill>
                <a:latin typeface="Arial Rounded MT Bold" pitchFamily="34" charset="0"/>
              </a:rPr>
              <a:t>NextEnergy</a:t>
            </a:r>
            <a:r>
              <a:rPr lang="en-US" sz="2800" dirty="0">
                <a:solidFill>
                  <a:schemeClr val="tx2"/>
                </a:solidFill>
                <a:latin typeface="Arial Rounded MT Bold" pitchFamily="34" charset="0"/>
              </a:rPr>
              <a:t>, the </a:t>
            </a:r>
            <a:r>
              <a:rPr lang="en-US" sz="2800" b="1" u="sng" dirty="0">
                <a:solidFill>
                  <a:schemeClr val="tx2"/>
                </a:solidFill>
                <a:latin typeface="Arial Rounded MT Bold" pitchFamily="34" charset="0"/>
              </a:rPr>
              <a:t>Macomb-St. Clair Workforce Development </a:t>
            </a:r>
            <a:r>
              <a:rPr lang="en-US" sz="2800" b="1" u="sng" dirty="0" smtClean="0">
                <a:solidFill>
                  <a:schemeClr val="tx2"/>
                </a:solidFill>
                <a:latin typeface="Arial Rounded MT Bold" pitchFamily="34" charset="0"/>
              </a:rPr>
              <a:t>Board</a:t>
            </a:r>
            <a:r>
              <a:rPr lang="en-US" sz="2800" b="1" dirty="0" smtClean="0">
                <a:solidFill>
                  <a:schemeClr val="tx2"/>
                </a:solidFill>
                <a:latin typeface="Arial Rounded MT Bold" pitchFamily="34" charset="0"/>
              </a:rPr>
              <a:t> </a:t>
            </a:r>
            <a:r>
              <a:rPr lang="en-US" sz="2800" dirty="0" smtClean="0">
                <a:solidFill>
                  <a:schemeClr val="tx2"/>
                </a:solidFill>
                <a:latin typeface="Arial Rounded MT Bold" pitchFamily="34" charset="0"/>
              </a:rPr>
              <a:t>and </a:t>
            </a:r>
            <a:r>
              <a:rPr lang="en-US" sz="2800" dirty="0">
                <a:solidFill>
                  <a:schemeClr val="tx2"/>
                </a:solidFill>
                <a:latin typeface="Arial Rounded MT Bold" pitchFamily="34" charset="0"/>
              </a:rPr>
              <a:t>the </a:t>
            </a:r>
            <a:r>
              <a:rPr lang="en-US" sz="2800" b="1" u="sng" dirty="0">
                <a:solidFill>
                  <a:schemeClr val="tx2"/>
                </a:solidFill>
                <a:latin typeface="Arial Rounded MT Bold" pitchFamily="34" charset="0"/>
              </a:rPr>
              <a:t>Michigan Minority Supplier Development Council</a:t>
            </a:r>
            <a:r>
              <a:rPr lang="en-US" sz="2800" dirty="0">
                <a:solidFill>
                  <a:schemeClr val="tx2"/>
                </a:solidFill>
                <a:latin typeface="Arial Rounded MT Bold" pitchFamily="34" charset="0"/>
              </a:rPr>
              <a:t>.</a:t>
            </a:r>
          </a:p>
          <a:p>
            <a:endParaRPr lang="en-US" sz="1000" dirty="0">
              <a:solidFill>
                <a:schemeClr val="tx2"/>
              </a:solidFill>
              <a:latin typeface="Arial Rounded MT Bold" pitchFamily="34" charset="0"/>
            </a:endParaRPr>
          </a:p>
          <a:p>
            <a:r>
              <a:rPr lang="en-US" sz="2800" dirty="0" smtClean="0">
                <a:solidFill>
                  <a:schemeClr val="tx2"/>
                </a:solidFill>
                <a:latin typeface="Arial Rounded MT Bold" pitchFamily="34" charset="0"/>
              </a:rPr>
              <a:t>AESSI </a:t>
            </a:r>
            <a:r>
              <a:rPr lang="en-US" sz="2800" dirty="0">
                <a:solidFill>
                  <a:schemeClr val="tx2"/>
                </a:solidFill>
                <a:latin typeface="Arial Rounded MT Bold" pitchFamily="34" charset="0"/>
              </a:rPr>
              <a:t>partners </a:t>
            </a:r>
            <a:r>
              <a:rPr lang="en-US" sz="2800" dirty="0" smtClean="0">
                <a:solidFill>
                  <a:schemeClr val="tx2"/>
                </a:solidFill>
                <a:latin typeface="Arial Rounded MT Bold" pitchFamily="34" charset="0"/>
              </a:rPr>
              <a:t>work to leverage Southeast </a:t>
            </a:r>
            <a:r>
              <a:rPr lang="en-US" sz="2800" dirty="0">
                <a:solidFill>
                  <a:schemeClr val="tx2"/>
                </a:solidFill>
                <a:latin typeface="Arial Rounded MT Bold" pitchFamily="34" charset="0"/>
              </a:rPr>
              <a:t>MI’s strengths in talent, engineering, manufacturing, logistics, universities, tech transfer, and racially diverse </a:t>
            </a:r>
            <a:r>
              <a:rPr lang="en-US" sz="2800" dirty="0" smtClean="0">
                <a:solidFill>
                  <a:schemeClr val="tx2"/>
                </a:solidFill>
                <a:latin typeface="Arial Rounded MT Bold" pitchFamily="34" charset="0"/>
              </a:rPr>
              <a:t>communities. They help </a:t>
            </a:r>
            <a:r>
              <a:rPr lang="en-US" sz="2800" dirty="0">
                <a:solidFill>
                  <a:schemeClr val="tx2"/>
                </a:solidFill>
                <a:latin typeface="Arial Rounded MT Bold" pitchFamily="34" charset="0"/>
              </a:rPr>
              <a:t>industry grow the supply chain around advanced energy storage systems, with a </a:t>
            </a:r>
            <a:r>
              <a:rPr lang="en-US" sz="2800" dirty="0" smtClean="0">
                <a:solidFill>
                  <a:schemeClr val="tx2"/>
                </a:solidFill>
                <a:latin typeface="Arial Rounded MT Bold" pitchFamily="34" charset="0"/>
              </a:rPr>
              <a:t>focus on </a:t>
            </a:r>
            <a:r>
              <a:rPr lang="en-US" sz="2800" dirty="0">
                <a:solidFill>
                  <a:schemeClr val="tx2"/>
                </a:solidFill>
                <a:latin typeface="Arial Rounded MT Bold" pitchFamily="34" charset="0"/>
              </a:rPr>
              <a:t>diversifying existing firms and helping grow new ones to meet the needs of the rapidly shifting </a:t>
            </a:r>
            <a:r>
              <a:rPr lang="en-US" sz="2800" dirty="0" smtClean="0">
                <a:solidFill>
                  <a:schemeClr val="tx2"/>
                </a:solidFill>
                <a:latin typeface="Arial Rounded MT Bold" pitchFamily="34" charset="0"/>
              </a:rPr>
              <a:t>automotive industry</a:t>
            </a:r>
            <a:r>
              <a:rPr lang="en-US" sz="2800" dirty="0">
                <a:solidFill>
                  <a:schemeClr val="tx2"/>
                </a:solidFill>
                <a:latin typeface="Arial Rounded MT Bold" pitchFamily="34" charset="0"/>
              </a:rPr>
              <a:t>, as well as defense, alternative energy and electric utilities. Partners </a:t>
            </a:r>
            <a:r>
              <a:rPr lang="en-US" sz="2800" dirty="0" smtClean="0">
                <a:solidFill>
                  <a:schemeClr val="tx2"/>
                </a:solidFill>
                <a:latin typeface="Arial Rounded MT Bold" pitchFamily="34" charset="0"/>
              </a:rPr>
              <a:t>train </a:t>
            </a:r>
            <a:r>
              <a:rPr lang="en-US" sz="2800" dirty="0">
                <a:solidFill>
                  <a:schemeClr val="tx2"/>
                </a:solidFill>
                <a:latin typeface="Arial Rounded MT Bold" pitchFamily="34" charset="0"/>
              </a:rPr>
              <a:t>engineers </a:t>
            </a:r>
            <a:r>
              <a:rPr lang="en-US" sz="2800" dirty="0" smtClean="0">
                <a:solidFill>
                  <a:schemeClr val="tx2"/>
                </a:solidFill>
                <a:latin typeface="Arial Rounded MT Bold" pitchFamily="34" charset="0"/>
              </a:rPr>
              <a:t>and technicians so that they are </a:t>
            </a:r>
            <a:r>
              <a:rPr lang="en-US" sz="2800" dirty="0">
                <a:solidFill>
                  <a:schemeClr val="tx2"/>
                </a:solidFill>
                <a:latin typeface="Arial Rounded MT Bold" pitchFamily="34" charset="0"/>
              </a:rPr>
              <a:t>prepared to help drive </a:t>
            </a:r>
            <a:r>
              <a:rPr lang="en-US" sz="2800" dirty="0" smtClean="0">
                <a:solidFill>
                  <a:schemeClr val="tx2"/>
                </a:solidFill>
                <a:latin typeface="Arial Rounded MT Bold" pitchFamily="34" charset="0"/>
              </a:rPr>
              <a:t>innovation</a:t>
            </a:r>
            <a:r>
              <a:rPr lang="en-US" sz="2800" dirty="0">
                <a:solidFill>
                  <a:schemeClr val="tx2"/>
                </a:solidFill>
                <a:latin typeface="Arial Rounded MT Bold" pitchFamily="34" charset="0"/>
              </a:rPr>
              <a:t>, development, </a:t>
            </a:r>
            <a:r>
              <a:rPr lang="en-US" sz="2800" dirty="0" smtClean="0">
                <a:solidFill>
                  <a:schemeClr val="tx2"/>
                </a:solidFill>
                <a:latin typeface="Arial Rounded MT Bold" pitchFamily="34" charset="0"/>
              </a:rPr>
              <a:t>and </a:t>
            </a:r>
            <a:r>
              <a:rPr lang="en-US" sz="2800" dirty="0">
                <a:solidFill>
                  <a:schemeClr val="tx2"/>
                </a:solidFill>
                <a:latin typeface="Arial Rounded MT Bold" pitchFamily="34" charset="0"/>
              </a:rPr>
              <a:t>production in this </a:t>
            </a:r>
            <a:r>
              <a:rPr lang="en-US" sz="2800" dirty="0" smtClean="0">
                <a:solidFill>
                  <a:schemeClr val="tx2"/>
                </a:solidFill>
                <a:latin typeface="Arial Rounded MT Bold" pitchFamily="34" charset="0"/>
              </a:rPr>
              <a:t>field</a:t>
            </a:r>
            <a:r>
              <a:rPr lang="en-US" sz="2800" dirty="0">
                <a:solidFill>
                  <a:schemeClr val="tx2"/>
                </a:solidFill>
                <a:latin typeface="Arial Rounded MT Bold" pitchFamily="34" charset="0"/>
              </a:rPr>
              <a:t>. </a:t>
            </a:r>
          </a:p>
        </p:txBody>
      </p:sp>
      <p:sp>
        <p:nvSpPr>
          <p:cNvPr id="8" name="TextBox 7"/>
          <p:cNvSpPr txBox="1"/>
          <p:nvPr/>
        </p:nvSpPr>
        <p:spPr>
          <a:xfrm>
            <a:off x="714636" y="18689515"/>
            <a:ext cx="5366941" cy="2246769"/>
          </a:xfrm>
          <a:prstGeom prst="rect">
            <a:avLst/>
          </a:prstGeom>
          <a:noFill/>
        </p:spPr>
        <p:txBody>
          <a:bodyPr wrap="square" rtlCol="0">
            <a:spAutoFit/>
          </a:bodyPr>
          <a:lstStyle/>
          <a:p>
            <a:r>
              <a:rPr lang="en-US" sz="2800" dirty="0">
                <a:solidFill>
                  <a:srgbClr val="FF0000"/>
                </a:solidFill>
                <a:latin typeface="Arial Rounded MT Bold" pitchFamily="34" charset="0"/>
              </a:rPr>
              <a:t>AESSI </a:t>
            </a:r>
            <a:r>
              <a:rPr lang="en-US" sz="2800" dirty="0" smtClean="0">
                <a:solidFill>
                  <a:srgbClr val="FF0000"/>
                </a:solidFill>
                <a:latin typeface="Arial Rounded MT Bold" pitchFamily="34" charset="0"/>
              </a:rPr>
              <a:t>Region</a:t>
            </a:r>
            <a:r>
              <a:rPr lang="en-US" sz="2800" dirty="0">
                <a:solidFill>
                  <a:srgbClr val="FF0000"/>
                </a:solidFill>
                <a:latin typeface="Arial Rounded MT Bold" pitchFamily="34" charset="0"/>
              </a:rPr>
              <a:t>: </a:t>
            </a:r>
            <a:r>
              <a:rPr lang="en-US" sz="2800" dirty="0" smtClean="0">
                <a:solidFill>
                  <a:schemeClr val="tx2"/>
                </a:solidFill>
                <a:latin typeface="Arial Rounded MT Bold" pitchFamily="34" charset="0"/>
              </a:rPr>
              <a:t>Wayne </a:t>
            </a:r>
            <a:r>
              <a:rPr lang="en-US" sz="2800" dirty="0">
                <a:solidFill>
                  <a:schemeClr val="tx2"/>
                </a:solidFill>
                <a:latin typeface="Arial Rounded MT Bold" pitchFamily="34" charset="0"/>
              </a:rPr>
              <a:t>County + Oakland County + Macomb County + Washtenaw County + Livingston </a:t>
            </a:r>
            <a:r>
              <a:rPr lang="en-US" sz="2800" dirty="0" smtClean="0">
                <a:solidFill>
                  <a:schemeClr val="tx2"/>
                </a:solidFill>
                <a:latin typeface="Arial Rounded MT Bold" pitchFamily="34" charset="0"/>
              </a:rPr>
              <a:t>County + St. </a:t>
            </a:r>
            <a:r>
              <a:rPr lang="en-US" sz="2800" smtClean="0">
                <a:solidFill>
                  <a:schemeClr val="tx2"/>
                </a:solidFill>
                <a:latin typeface="Arial Rounded MT Bold" pitchFamily="34" charset="0"/>
              </a:rPr>
              <a:t>Clair County</a:t>
            </a:r>
            <a:endParaRPr lang="en-US" sz="2800" dirty="0">
              <a:solidFill>
                <a:schemeClr val="tx2"/>
              </a:solidFill>
              <a:latin typeface="Arial Rounded MT Bold" pitchFamily="34" charset="0"/>
            </a:endParaRPr>
          </a:p>
        </p:txBody>
      </p:sp>
      <p:pic>
        <p:nvPicPr>
          <p:cNvPr id="12" name="Picture 11"/>
          <p:cNvPicPr>
            <a:picLocks noChangeAspect="1"/>
          </p:cNvPicPr>
          <p:nvPr/>
        </p:nvPicPr>
        <p:blipFill>
          <a:blip r:embed="rId8"/>
          <a:stretch>
            <a:fillRect/>
          </a:stretch>
        </p:blipFill>
        <p:spPr>
          <a:xfrm>
            <a:off x="13532622" y="18241755"/>
            <a:ext cx="5322269" cy="6742760"/>
          </a:xfrm>
          <a:prstGeom prst="rect">
            <a:avLst/>
          </a:prstGeom>
        </p:spPr>
      </p:pic>
      <p:sp>
        <p:nvSpPr>
          <p:cNvPr id="13" name="TextBox 12"/>
          <p:cNvSpPr txBox="1"/>
          <p:nvPr/>
        </p:nvSpPr>
        <p:spPr>
          <a:xfrm>
            <a:off x="578619" y="21945600"/>
            <a:ext cx="9986522" cy="9787295"/>
          </a:xfrm>
          <a:prstGeom prst="rect">
            <a:avLst/>
          </a:prstGeom>
          <a:noFill/>
        </p:spPr>
        <p:txBody>
          <a:bodyPr wrap="square" rtlCol="0">
            <a:spAutoFit/>
          </a:bodyPr>
          <a:lstStyle/>
          <a:p>
            <a:pPr lvl="0"/>
            <a:r>
              <a:rPr lang="en-US" sz="2000" dirty="0" smtClean="0">
                <a:solidFill>
                  <a:srgbClr val="FF0000"/>
                </a:solidFill>
                <a:latin typeface="Arial Rounded MT Bold" pitchFamily="34" charset="0"/>
              </a:rPr>
              <a:t>AESSI partners </a:t>
            </a:r>
            <a:r>
              <a:rPr lang="en-US" sz="2000" dirty="0">
                <a:solidFill>
                  <a:srgbClr val="FF0000"/>
                </a:solidFill>
                <a:latin typeface="Arial Rounded MT Bold" pitchFamily="34" charset="0"/>
              </a:rPr>
              <a:t>nurture growth in the domestic </a:t>
            </a:r>
            <a:r>
              <a:rPr lang="en-US" sz="2000" dirty="0" smtClean="0">
                <a:solidFill>
                  <a:srgbClr val="FF0000"/>
                </a:solidFill>
                <a:latin typeface="Arial Rounded MT Bold" pitchFamily="34" charset="0"/>
              </a:rPr>
              <a:t>AES systems </a:t>
            </a:r>
            <a:r>
              <a:rPr lang="en-US" sz="2000" dirty="0">
                <a:solidFill>
                  <a:srgbClr val="FF0000"/>
                </a:solidFill>
                <a:latin typeface="Arial Rounded MT Bold" pitchFamily="34" charset="0"/>
              </a:rPr>
              <a:t>sector through:</a:t>
            </a:r>
          </a:p>
          <a:p>
            <a:pPr lvl="0"/>
            <a:endParaRPr lang="en-US" sz="800" dirty="0">
              <a:solidFill>
                <a:srgbClr val="FF0000"/>
              </a:solidFill>
              <a:latin typeface="Arial Rounded MT Bold" pitchFamily="34" charset="0"/>
            </a:endParaRPr>
          </a:p>
          <a:p>
            <a:pPr lvl="0"/>
            <a:r>
              <a:rPr lang="en-US" sz="2000" dirty="0" smtClean="0">
                <a:solidFill>
                  <a:srgbClr val="FF0000"/>
                </a:solidFill>
                <a:latin typeface="Arial Rounded MT Bold" pitchFamily="34" charset="0"/>
              </a:rPr>
              <a:t>Matchmaking: </a:t>
            </a:r>
            <a:r>
              <a:rPr lang="en-US" sz="2000" b="1" u="sng" dirty="0">
                <a:solidFill>
                  <a:srgbClr val="1F497D"/>
                </a:solidFill>
                <a:latin typeface="Arial Rounded MT Bold" pitchFamily="34" charset="0"/>
              </a:rPr>
              <a:t>NextEnergy</a:t>
            </a:r>
            <a:r>
              <a:rPr lang="en-US" sz="2000" dirty="0">
                <a:solidFill>
                  <a:srgbClr val="1F497D"/>
                </a:solidFill>
                <a:latin typeface="Arial Rounded MT Bold" pitchFamily="34" charset="0"/>
              </a:rPr>
              <a:t> has developed a value chain analysis identifying gaps in the energy storage supply chain. These gaps represent supplier opportunities in MI for global energy storage businesses. Through their industry transition program and venture and technology development program, they offer business development support, matchmaking, and connection to financing opportunities.</a:t>
            </a:r>
          </a:p>
          <a:p>
            <a:pPr lvl="0"/>
            <a:endParaRPr lang="en-US" sz="800" dirty="0">
              <a:solidFill>
                <a:srgbClr val="FF0000"/>
              </a:solidFill>
              <a:latin typeface="Arial Rounded MT Bold" pitchFamily="34" charset="0"/>
            </a:endParaRPr>
          </a:p>
          <a:p>
            <a:pPr lvl="0"/>
            <a:r>
              <a:rPr lang="en-US" sz="2000" dirty="0" smtClean="0">
                <a:solidFill>
                  <a:srgbClr val="FF0000"/>
                </a:solidFill>
                <a:latin typeface="Arial Rounded MT Bold" pitchFamily="34" charset="0"/>
              </a:rPr>
              <a:t>Networking: </a:t>
            </a:r>
            <a:r>
              <a:rPr lang="en-US" sz="2000" b="1" u="sng" dirty="0">
                <a:solidFill>
                  <a:srgbClr val="1F497D"/>
                </a:solidFill>
                <a:latin typeface="Arial Rounded MT Bold" pitchFamily="34" charset="0"/>
              </a:rPr>
              <a:t>Pure Michigan Business Connect </a:t>
            </a:r>
            <a:r>
              <a:rPr lang="en-US" sz="2000" dirty="0">
                <a:solidFill>
                  <a:srgbClr val="1F497D"/>
                </a:solidFill>
                <a:latin typeface="Arial Rounded MT Bold" pitchFamily="34" charset="0"/>
              </a:rPr>
              <a:t>connects Michigan companies with procurement resources to expand their supply chain, new business opportunities, and access to a new business-to-business network. B2B links companies with collaborators and private sector procurement opportunities. </a:t>
            </a:r>
          </a:p>
          <a:p>
            <a:pPr lvl="0"/>
            <a:endParaRPr lang="en-US" sz="800" dirty="0">
              <a:solidFill>
                <a:srgbClr val="1F497D"/>
              </a:solidFill>
              <a:latin typeface="Arial Rounded MT Bold" pitchFamily="34" charset="0"/>
            </a:endParaRPr>
          </a:p>
          <a:p>
            <a:pPr lvl="0"/>
            <a:r>
              <a:rPr lang="en-US" sz="2000" dirty="0" smtClean="0">
                <a:solidFill>
                  <a:srgbClr val="FF0000"/>
                </a:solidFill>
                <a:latin typeface="Arial Rounded MT Bold" pitchFamily="34" charset="0"/>
              </a:rPr>
              <a:t>Commercialization: </a:t>
            </a:r>
            <a:r>
              <a:rPr lang="en-US" sz="2000" b="1" u="sng" dirty="0">
                <a:solidFill>
                  <a:srgbClr val="1F497D"/>
                </a:solidFill>
                <a:latin typeface="Arial Rounded MT Bold" pitchFamily="34" charset="0"/>
              </a:rPr>
              <a:t>The Michigan Minority Supplier Development Council </a:t>
            </a:r>
            <a:r>
              <a:rPr lang="en-US" sz="2000" dirty="0">
                <a:solidFill>
                  <a:srgbClr val="1F497D"/>
                </a:solidFill>
                <a:latin typeface="Arial Rounded MT Bold" pitchFamily="34" charset="0"/>
              </a:rPr>
              <a:t>works with the region’s underserved populations, including minorities and </a:t>
            </a:r>
            <a:r>
              <a:rPr lang="en-US" sz="2000" dirty="0" smtClean="0">
                <a:solidFill>
                  <a:srgbClr val="1F497D"/>
                </a:solidFill>
                <a:latin typeface="Arial Rounded MT Bold" pitchFamily="34" charset="0"/>
              </a:rPr>
              <a:t>individuals </a:t>
            </a:r>
            <a:r>
              <a:rPr lang="en-US" sz="2000" dirty="0">
                <a:solidFill>
                  <a:srgbClr val="1F497D"/>
                </a:solidFill>
                <a:latin typeface="Arial Rounded MT Bold" pitchFamily="34" charset="0"/>
              </a:rPr>
              <a:t>from low-income areas, to support supplier </a:t>
            </a:r>
            <a:r>
              <a:rPr lang="en-US" sz="2000" dirty="0" smtClean="0">
                <a:solidFill>
                  <a:srgbClr val="1F497D"/>
                </a:solidFill>
                <a:latin typeface="Arial Rounded MT Bold" pitchFamily="34" charset="0"/>
              </a:rPr>
              <a:t>diversification </a:t>
            </a:r>
            <a:r>
              <a:rPr lang="en-US" sz="2000" dirty="0">
                <a:solidFill>
                  <a:srgbClr val="1F497D"/>
                </a:solidFill>
                <a:latin typeface="Arial Rounded MT Bold" pitchFamily="34" charset="0"/>
              </a:rPr>
              <a:t>and training opportunities</a:t>
            </a:r>
            <a:r>
              <a:rPr lang="en-US" sz="2000" dirty="0" smtClean="0">
                <a:solidFill>
                  <a:srgbClr val="1F497D"/>
                </a:solidFill>
                <a:latin typeface="Arial Rounded MT Bold" pitchFamily="34" charset="0"/>
              </a:rPr>
              <a:t>. MMSDC identifies, develops and connects minority </a:t>
            </a:r>
            <a:r>
              <a:rPr lang="en-US" sz="2000" dirty="0">
                <a:solidFill>
                  <a:srgbClr val="1F497D"/>
                </a:solidFill>
                <a:latin typeface="Arial Rounded MT Bold" pitchFamily="34" charset="0"/>
              </a:rPr>
              <a:t>and underserved members </a:t>
            </a:r>
            <a:r>
              <a:rPr lang="en-US" sz="2000" dirty="0" smtClean="0">
                <a:solidFill>
                  <a:srgbClr val="1F497D"/>
                </a:solidFill>
                <a:latin typeface="Arial Rounded MT Bold" pitchFamily="34" charset="0"/>
              </a:rPr>
              <a:t>to AESSI. MMSDC </a:t>
            </a:r>
            <a:r>
              <a:rPr lang="en-US" sz="2000" dirty="0">
                <a:solidFill>
                  <a:srgbClr val="1F497D"/>
                </a:solidFill>
                <a:latin typeface="Arial Rounded MT Bold" pitchFamily="34" charset="0"/>
              </a:rPr>
              <a:t>partners with the Procurement Technical Assistance </a:t>
            </a:r>
            <a:r>
              <a:rPr lang="en-US" sz="2000" dirty="0" smtClean="0">
                <a:solidFill>
                  <a:srgbClr val="1F497D"/>
                </a:solidFill>
                <a:latin typeface="Arial Rounded MT Bold" pitchFamily="34" charset="0"/>
              </a:rPr>
              <a:t>Center (PTAC</a:t>
            </a:r>
            <a:r>
              <a:rPr lang="en-US" sz="2000" dirty="0">
                <a:solidFill>
                  <a:srgbClr val="1F497D"/>
                </a:solidFill>
                <a:latin typeface="Arial Rounded MT Bold" pitchFamily="34" charset="0"/>
              </a:rPr>
              <a:t>) and Michigan Small Business Technical Development Center </a:t>
            </a:r>
            <a:r>
              <a:rPr lang="en-US" sz="2000" dirty="0" smtClean="0">
                <a:solidFill>
                  <a:srgbClr val="1F497D"/>
                </a:solidFill>
                <a:latin typeface="Arial Rounded MT Bold" pitchFamily="34" charset="0"/>
              </a:rPr>
              <a:t>(MI-SBTDC</a:t>
            </a:r>
            <a:r>
              <a:rPr lang="en-US" sz="2000" dirty="0">
                <a:solidFill>
                  <a:srgbClr val="1F497D"/>
                </a:solidFill>
                <a:latin typeface="Arial Rounded MT Bold" pitchFamily="34" charset="0"/>
              </a:rPr>
              <a:t>) to identify firms for procurement and matchmaking opportunities.</a:t>
            </a:r>
          </a:p>
          <a:p>
            <a:pPr lvl="0"/>
            <a:endParaRPr lang="en-US" sz="800" dirty="0">
              <a:solidFill>
                <a:srgbClr val="1F497D"/>
              </a:solidFill>
              <a:latin typeface="Arial Rounded MT Bold" pitchFamily="34" charset="0"/>
            </a:endParaRPr>
          </a:p>
          <a:p>
            <a:pPr lvl="0"/>
            <a:r>
              <a:rPr lang="en-US" sz="2000" dirty="0">
                <a:solidFill>
                  <a:srgbClr val="FF0000"/>
                </a:solidFill>
                <a:latin typeface="Arial Rounded MT Bold" pitchFamily="34" charset="0"/>
              </a:rPr>
              <a:t>Talent and </a:t>
            </a:r>
            <a:r>
              <a:rPr lang="en-US" sz="2000" dirty="0" smtClean="0">
                <a:solidFill>
                  <a:srgbClr val="FF0000"/>
                </a:solidFill>
                <a:latin typeface="Arial Rounded MT Bold" pitchFamily="34" charset="0"/>
              </a:rPr>
              <a:t>Training: </a:t>
            </a:r>
            <a:r>
              <a:rPr lang="en-US" sz="2000" b="1" u="sng" dirty="0">
                <a:solidFill>
                  <a:srgbClr val="1F497D"/>
                </a:solidFill>
                <a:latin typeface="Arial Rounded MT Bold" pitchFamily="34" charset="0"/>
              </a:rPr>
              <a:t>Macomb Community College</a:t>
            </a:r>
            <a:r>
              <a:rPr lang="en-US" sz="2000" dirty="0">
                <a:solidFill>
                  <a:srgbClr val="1F497D"/>
                </a:solidFill>
                <a:latin typeface="Arial Rounded MT Bold" pitchFamily="34" charset="0"/>
              </a:rPr>
              <a:t> and </a:t>
            </a:r>
            <a:r>
              <a:rPr lang="en-US" sz="2000" b="1" u="sng" dirty="0">
                <a:solidFill>
                  <a:srgbClr val="1F497D"/>
                </a:solidFill>
                <a:latin typeface="Arial Rounded MT Bold" pitchFamily="34" charset="0"/>
              </a:rPr>
              <a:t>Wayne State University </a:t>
            </a:r>
            <a:r>
              <a:rPr lang="en-US" sz="2000" dirty="0">
                <a:solidFill>
                  <a:srgbClr val="1F497D"/>
                </a:solidFill>
                <a:latin typeface="Arial Rounded MT Bold" pitchFamily="34" charset="0"/>
              </a:rPr>
              <a:t> offer engineering and technician training at no cost to incumbent and unemployed workers in Southeast Michigan. </a:t>
            </a:r>
            <a:r>
              <a:rPr lang="en-US" sz="2000" b="1" u="sng" dirty="0">
                <a:solidFill>
                  <a:srgbClr val="1F497D"/>
                </a:solidFill>
                <a:latin typeface="Arial Rounded MT Bold" pitchFamily="34" charset="0"/>
              </a:rPr>
              <a:t>Macomb-St. Clair Workforce Development Board </a:t>
            </a:r>
            <a:r>
              <a:rPr lang="en-US" sz="2000" dirty="0">
                <a:solidFill>
                  <a:srgbClr val="1F497D"/>
                </a:solidFill>
                <a:latin typeface="Arial Rounded MT Bold" pitchFamily="34" charset="0"/>
              </a:rPr>
              <a:t> manages eligibility and data collection </a:t>
            </a:r>
            <a:r>
              <a:rPr lang="en-US" sz="2000" dirty="0" smtClean="0">
                <a:solidFill>
                  <a:srgbClr val="1F497D"/>
                </a:solidFill>
                <a:latin typeface="Arial Rounded MT Bold" pitchFamily="34" charset="0"/>
              </a:rPr>
              <a:t>for training </a:t>
            </a:r>
            <a:r>
              <a:rPr lang="en-US" sz="2000" dirty="0">
                <a:solidFill>
                  <a:srgbClr val="1F497D"/>
                </a:solidFill>
                <a:latin typeface="Arial Rounded MT Bold" pitchFamily="34" charset="0"/>
              </a:rPr>
              <a:t>participants.  </a:t>
            </a:r>
          </a:p>
          <a:p>
            <a:pPr lvl="0"/>
            <a:endParaRPr lang="en-US" sz="800" dirty="0">
              <a:solidFill>
                <a:srgbClr val="1F497D"/>
              </a:solidFill>
              <a:latin typeface="Arial Rounded MT Bold" pitchFamily="34" charset="0"/>
            </a:endParaRPr>
          </a:p>
          <a:p>
            <a:pPr lvl="0"/>
            <a:r>
              <a:rPr lang="en-US" sz="2000" dirty="0">
                <a:solidFill>
                  <a:srgbClr val="FF0000"/>
                </a:solidFill>
                <a:latin typeface="Arial Rounded MT Bold" pitchFamily="34" charset="0"/>
              </a:rPr>
              <a:t>Preparing for </a:t>
            </a:r>
            <a:r>
              <a:rPr lang="en-US" sz="2000" dirty="0" smtClean="0">
                <a:solidFill>
                  <a:srgbClr val="FF0000"/>
                </a:solidFill>
                <a:latin typeface="Arial Rounded MT Bold" pitchFamily="34" charset="0"/>
              </a:rPr>
              <a:t>Growth: </a:t>
            </a:r>
            <a:r>
              <a:rPr lang="en-US" sz="2000" dirty="0">
                <a:solidFill>
                  <a:srgbClr val="1F497D"/>
                </a:solidFill>
                <a:latin typeface="Arial Rounded MT Bold" pitchFamily="34" charset="0"/>
              </a:rPr>
              <a:t>Automotive manufacturing companies, educational institutions, and the workforce system work together through </a:t>
            </a:r>
            <a:r>
              <a:rPr lang="en-US" sz="2000" dirty="0" smtClean="0">
                <a:solidFill>
                  <a:srgbClr val="1F497D"/>
                </a:solidFill>
                <a:latin typeface="Arial Rounded MT Bold" pitchFamily="34" charset="0"/>
              </a:rPr>
              <a:t>the </a:t>
            </a:r>
            <a:r>
              <a:rPr lang="en-US" sz="2000" b="1" u="sng" dirty="0" smtClean="0">
                <a:solidFill>
                  <a:srgbClr val="1F497D"/>
                </a:solidFill>
                <a:latin typeface="Arial Rounded MT Bold" pitchFamily="34" charset="0"/>
              </a:rPr>
              <a:t>Michigan Academy for Green Mobility Alliance </a:t>
            </a:r>
            <a:r>
              <a:rPr lang="en-US" sz="2000" dirty="0" smtClean="0">
                <a:solidFill>
                  <a:srgbClr val="1F497D"/>
                </a:solidFill>
                <a:latin typeface="Arial Rounded MT Bold" pitchFamily="34" charset="0"/>
              </a:rPr>
              <a:t>(MAGMA) to </a:t>
            </a:r>
            <a:r>
              <a:rPr lang="en-US" sz="2000" dirty="0">
                <a:solidFill>
                  <a:srgbClr val="1F497D"/>
                </a:solidFill>
                <a:latin typeface="Arial Rounded MT Bold" pitchFamily="34" charset="0"/>
              </a:rPr>
              <a:t>ensure the automotive industry has the engineering and talent needed to support hybrid, electric, and other advanced vehicle technologies. </a:t>
            </a:r>
            <a:endParaRPr lang="en-US" sz="3800" dirty="0">
              <a:solidFill>
                <a:srgbClr val="1F497D"/>
              </a:solidFill>
              <a:latin typeface="Arial Rounded MT Bold" pitchFamily="34" charset="0"/>
            </a:endParaRPr>
          </a:p>
        </p:txBody>
      </p:sp>
      <p:sp>
        <p:nvSpPr>
          <p:cNvPr id="14" name="TextBox 13"/>
          <p:cNvSpPr txBox="1"/>
          <p:nvPr/>
        </p:nvSpPr>
        <p:spPr>
          <a:xfrm>
            <a:off x="11811000" y="25627843"/>
            <a:ext cx="9316106" cy="707886"/>
          </a:xfrm>
          <a:prstGeom prst="rect">
            <a:avLst/>
          </a:prstGeom>
          <a:noFill/>
        </p:spPr>
        <p:txBody>
          <a:bodyPr wrap="square" rtlCol="0">
            <a:spAutoFit/>
          </a:bodyPr>
          <a:lstStyle/>
          <a:p>
            <a:pPr lvl="0"/>
            <a:endParaRPr lang="en-US" sz="2000" dirty="0">
              <a:solidFill>
                <a:srgbClr val="1F497D"/>
              </a:solidFill>
              <a:latin typeface="Arial Rounded MT Bold" pitchFamily="34" charset="0"/>
            </a:endParaRPr>
          </a:p>
          <a:p>
            <a:pPr lvl="0"/>
            <a:endParaRPr lang="en-US" sz="2000" dirty="0">
              <a:solidFill>
                <a:srgbClr val="1F497D"/>
              </a:solidFill>
              <a:latin typeface="Arial Rounded MT Bold" pitchFamily="34" charset="0"/>
            </a:endParaRPr>
          </a:p>
        </p:txBody>
      </p:sp>
      <p:sp>
        <p:nvSpPr>
          <p:cNvPr id="16" name="TextBox 15"/>
          <p:cNvSpPr txBox="1"/>
          <p:nvPr/>
        </p:nvSpPr>
        <p:spPr>
          <a:xfrm>
            <a:off x="11004396" y="7471190"/>
            <a:ext cx="10245592" cy="9202519"/>
          </a:xfrm>
          <a:prstGeom prst="rect">
            <a:avLst/>
          </a:prstGeom>
          <a:noFill/>
        </p:spPr>
        <p:txBody>
          <a:bodyPr wrap="square" rtlCol="0">
            <a:spAutoFit/>
          </a:bodyPr>
          <a:lstStyle/>
          <a:p>
            <a:pPr lvl="0"/>
            <a:r>
              <a:rPr lang="en-US" sz="2400" dirty="0" smtClean="0">
                <a:solidFill>
                  <a:srgbClr val="1F497D"/>
                </a:solidFill>
                <a:latin typeface="Arial Rounded MT Bold" pitchFamily="34" charset="0"/>
              </a:rPr>
              <a:t>AESSI began with </a:t>
            </a:r>
            <a:r>
              <a:rPr lang="en-US" sz="2400" dirty="0">
                <a:solidFill>
                  <a:srgbClr val="1F497D"/>
                </a:solidFill>
                <a:latin typeface="Arial Rounded MT Bold" pitchFamily="34" charset="0"/>
              </a:rPr>
              <a:t>the following </a:t>
            </a:r>
            <a:r>
              <a:rPr lang="en-US" sz="2400" dirty="0" smtClean="0">
                <a:solidFill>
                  <a:srgbClr val="1F497D"/>
                </a:solidFill>
                <a:latin typeface="Arial Rounded MT Bold" pitchFamily="34" charset="0"/>
              </a:rPr>
              <a:t>objectives </a:t>
            </a:r>
            <a:r>
              <a:rPr lang="en-US" sz="2400" dirty="0">
                <a:solidFill>
                  <a:srgbClr val="1F497D"/>
                </a:solidFill>
                <a:latin typeface="Arial Rounded MT Bold" pitchFamily="34" charset="0"/>
              </a:rPr>
              <a:t>and </a:t>
            </a:r>
            <a:r>
              <a:rPr lang="en-US" sz="2400" dirty="0" smtClean="0">
                <a:solidFill>
                  <a:srgbClr val="1F497D"/>
                </a:solidFill>
                <a:latin typeface="Arial Rounded MT Bold" pitchFamily="34" charset="0"/>
              </a:rPr>
              <a:t>expected outcomes</a:t>
            </a:r>
            <a:r>
              <a:rPr lang="en-US" sz="2400" dirty="0">
                <a:solidFill>
                  <a:srgbClr val="1F497D"/>
                </a:solidFill>
                <a:latin typeface="Arial Rounded MT Bold" pitchFamily="34" charset="0"/>
              </a:rPr>
              <a:t>.</a:t>
            </a:r>
            <a:r>
              <a:rPr lang="en-US" sz="2400" dirty="0" smtClean="0">
                <a:solidFill>
                  <a:srgbClr val="1F497D"/>
                </a:solidFill>
                <a:latin typeface="Arial Rounded MT Bold" pitchFamily="34" charset="0"/>
              </a:rPr>
              <a:t> </a:t>
            </a:r>
            <a:endParaRPr lang="en-US" sz="2400" dirty="0">
              <a:solidFill>
                <a:srgbClr val="1F497D"/>
              </a:solidFill>
              <a:latin typeface="Arial Rounded MT Bold" pitchFamily="34" charset="0"/>
            </a:endParaRPr>
          </a:p>
          <a:p>
            <a:pPr lvl="0"/>
            <a:endParaRPr lang="en-US" sz="1000" dirty="0" smtClean="0">
              <a:solidFill>
                <a:srgbClr val="1F497D"/>
              </a:solidFill>
              <a:latin typeface="Arial Rounded MT Bold" pitchFamily="34" charset="0"/>
            </a:endParaRPr>
          </a:p>
          <a:p>
            <a:pPr lvl="0"/>
            <a:r>
              <a:rPr lang="en-US" sz="2400" dirty="0" smtClean="0">
                <a:solidFill>
                  <a:srgbClr val="FF0000"/>
                </a:solidFill>
                <a:latin typeface="Arial Rounded MT Bold" pitchFamily="34" charset="0"/>
              </a:rPr>
              <a:t>EDA: </a:t>
            </a:r>
            <a:r>
              <a:rPr lang="en-US" sz="2400" b="1" dirty="0" smtClean="0">
                <a:solidFill>
                  <a:srgbClr val="1F497D"/>
                </a:solidFill>
                <a:latin typeface="Arial Rounded MT Bold" pitchFamily="34" charset="0"/>
              </a:rPr>
              <a:t>Support </a:t>
            </a:r>
            <a:r>
              <a:rPr lang="en-US" sz="2400" b="1" dirty="0">
                <a:solidFill>
                  <a:srgbClr val="1F497D"/>
                </a:solidFill>
                <a:latin typeface="Arial Rounded MT Bold" pitchFamily="34" charset="0"/>
              </a:rPr>
              <a:t>AESS Cluster </a:t>
            </a:r>
            <a:r>
              <a:rPr lang="en-US" sz="2400" b="1" dirty="0" smtClean="0">
                <a:solidFill>
                  <a:srgbClr val="1F497D"/>
                </a:solidFill>
                <a:latin typeface="Arial Rounded MT Bold" pitchFamily="34" charset="0"/>
              </a:rPr>
              <a:t>Capacity </a:t>
            </a:r>
          </a:p>
          <a:p>
            <a:pPr marL="457200" indent="-457200">
              <a:buFont typeface="Arial" panose="020B0604020202020204" pitchFamily="34" charset="0"/>
              <a:buChar char="•"/>
            </a:pPr>
            <a:r>
              <a:rPr lang="en-US" sz="2400" dirty="0" smtClean="0">
                <a:solidFill>
                  <a:srgbClr val="1F497D"/>
                </a:solidFill>
                <a:latin typeface="Arial Rounded MT Bold" pitchFamily="34" charset="0"/>
              </a:rPr>
              <a:t>Value chain analysis, industry transition program, new venture technology program</a:t>
            </a:r>
            <a:endParaRPr lang="en-US" sz="2400" dirty="0">
              <a:solidFill>
                <a:srgbClr val="1F497D"/>
              </a:solidFill>
              <a:latin typeface="Arial Rounded MT Bold" pitchFamily="34" charset="0"/>
            </a:endParaRPr>
          </a:p>
          <a:p>
            <a:pPr marL="457200" indent="-457200">
              <a:buFont typeface="Arial" panose="020B0604020202020204" pitchFamily="34" charset="0"/>
              <a:buChar char="•"/>
            </a:pPr>
            <a:r>
              <a:rPr lang="en-US" sz="2400" dirty="0">
                <a:solidFill>
                  <a:srgbClr val="1F497D"/>
                </a:solidFill>
                <a:latin typeface="Arial Rounded MT Bold" pitchFamily="34" charset="0"/>
              </a:rPr>
              <a:t>Accelerate </a:t>
            </a:r>
            <a:r>
              <a:rPr lang="en-US" sz="2400" dirty="0" smtClean="0">
                <a:solidFill>
                  <a:srgbClr val="1F497D"/>
                </a:solidFill>
                <a:latin typeface="Arial Rounded MT Bold" pitchFamily="34" charset="0"/>
              </a:rPr>
              <a:t>innovation </a:t>
            </a:r>
            <a:r>
              <a:rPr lang="en-US" sz="2400" dirty="0">
                <a:solidFill>
                  <a:srgbClr val="1F497D"/>
                </a:solidFill>
                <a:latin typeface="Arial Rounded MT Bold" pitchFamily="34" charset="0"/>
              </a:rPr>
              <a:t>t</a:t>
            </a:r>
            <a:r>
              <a:rPr lang="en-US" sz="2400" dirty="0" smtClean="0">
                <a:solidFill>
                  <a:srgbClr val="1F497D"/>
                </a:solidFill>
                <a:latin typeface="Arial Rounded MT Bold" pitchFamily="34" charset="0"/>
              </a:rPr>
              <a:t>hrough </a:t>
            </a:r>
            <a:r>
              <a:rPr lang="en-US" sz="2400" dirty="0">
                <a:solidFill>
                  <a:srgbClr val="1F497D"/>
                </a:solidFill>
                <a:latin typeface="Arial Rounded MT Bold" pitchFamily="34" charset="0"/>
              </a:rPr>
              <a:t>a </a:t>
            </a:r>
            <a:r>
              <a:rPr lang="en-US" sz="2400" dirty="0" smtClean="0">
                <a:solidFill>
                  <a:srgbClr val="1F497D"/>
                </a:solidFill>
                <a:latin typeface="Arial Rounded MT Bold" pitchFamily="34" charset="0"/>
              </a:rPr>
              <a:t>network </a:t>
            </a:r>
            <a:r>
              <a:rPr lang="en-US" sz="2400" dirty="0">
                <a:solidFill>
                  <a:srgbClr val="1F497D"/>
                </a:solidFill>
                <a:latin typeface="Arial Rounded MT Bold" pitchFamily="34" charset="0"/>
              </a:rPr>
              <a:t>of </a:t>
            </a:r>
            <a:r>
              <a:rPr lang="en-US" sz="2400" dirty="0" smtClean="0">
                <a:solidFill>
                  <a:srgbClr val="1F497D"/>
                </a:solidFill>
                <a:latin typeface="Arial Rounded MT Bold" pitchFamily="34" charset="0"/>
              </a:rPr>
              <a:t>academic institutions </a:t>
            </a:r>
            <a:r>
              <a:rPr lang="en-US" sz="2400" dirty="0">
                <a:solidFill>
                  <a:srgbClr val="1F497D"/>
                </a:solidFill>
                <a:latin typeface="Arial Rounded MT Bold" pitchFamily="34" charset="0"/>
              </a:rPr>
              <a:t>and </a:t>
            </a:r>
            <a:r>
              <a:rPr lang="en-US" sz="2400" dirty="0" smtClean="0">
                <a:solidFill>
                  <a:srgbClr val="1F497D"/>
                </a:solidFill>
                <a:latin typeface="Arial Rounded MT Bold" pitchFamily="34" charset="0"/>
              </a:rPr>
              <a:t>industry R&amp;D</a:t>
            </a:r>
          </a:p>
          <a:p>
            <a:pPr marL="457200" indent="-457200">
              <a:buFont typeface="Arial" panose="020B0604020202020204" pitchFamily="34" charset="0"/>
              <a:buChar char="•"/>
            </a:pPr>
            <a:r>
              <a:rPr lang="en-US" sz="2400" dirty="0" smtClean="0">
                <a:solidFill>
                  <a:srgbClr val="1F497D"/>
                </a:solidFill>
                <a:latin typeface="Arial Rounded MT Bold" pitchFamily="34" charset="0"/>
              </a:rPr>
              <a:t>Partner integration/capacity building</a:t>
            </a:r>
          </a:p>
          <a:p>
            <a:pPr marL="457200" indent="-457200">
              <a:buFont typeface="Arial" panose="020B0604020202020204" pitchFamily="34" charset="0"/>
              <a:buChar char="•"/>
            </a:pPr>
            <a:r>
              <a:rPr lang="en-US" sz="2400" dirty="0" smtClean="0">
                <a:solidFill>
                  <a:srgbClr val="1F497D"/>
                </a:solidFill>
                <a:latin typeface="Arial Rounded MT Bold" pitchFamily="34" charset="0"/>
              </a:rPr>
              <a:t>Career pathway development</a:t>
            </a:r>
          </a:p>
          <a:p>
            <a:pPr lvl="0"/>
            <a:endParaRPr lang="en-US" sz="1000" dirty="0" smtClean="0">
              <a:solidFill>
                <a:srgbClr val="1F497D"/>
              </a:solidFill>
              <a:latin typeface="Arial Rounded MT Bold" pitchFamily="34" charset="0"/>
            </a:endParaRPr>
          </a:p>
          <a:p>
            <a:pPr lvl="0"/>
            <a:r>
              <a:rPr lang="en-US" sz="2400" b="1" dirty="0">
                <a:solidFill>
                  <a:srgbClr val="FF0000"/>
                </a:solidFill>
                <a:latin typeface="Arial Rounded MT Bold" pitchFamily="34" charset="0"/>
              </a:rPr>
              <a:t>SBA: </a:t>
            </a:r>
            <a:r>
              <a:rPr lang="en-US" sz="2400" b="1" dirty="0" smtClean="0">
                <a:solidFill>
                  <a:srgbClr val="1F497D"/>
                </a:solidFill>
                <a:latin typeface="Arial Rounded MT Bold" pitchFamily="34" charset="0"/>
              </a:rPr>
              <a:t>Connect Minority &amp; Underserved </a:t>
            </a:r>
            <a:r>
              <a:rPr lang="en-US" sz="2400" b="1" dirty="0">
                <a:solidFill>
                  <a:srgbClr val="1F497D"/>
                </a:solidFill>
                <a:latin typeface="Arial Rounded MT Bold" pitchFamily="34" charset="0"/>
              </a:rPr>
              <a:t>F</a:t>
            </a:r>
            <a:r>
              <a:rPr lang="en-US" sz="2400" b="1" dirty="0" smtClean="0">
                <a:solidFill>
                  <a:srgbClr val="1F497D"/>
                </a:solidFill>
                <a:latin typeface="Arial Rounded MT Bold" pitchFamily="34" charset="0"/>
              </a:rPr>
              <a:t>irms to the Energy Industry</a:t>
            </a:r>
            <a:endParaRPr lang="en-US" sz="2400" b="1" dirty="0">
              <a:solidFill>
                <a:srgbClr val="1F497D"/>
              </a:solidFill>
              <a:latin typeface="Arial Rounded MT Bold" pitchFamily="34" charset="0"/>
            </a:endParaRPr>
          </a:p>
          <a:p>
            <a:pPr marL="457200" lvl="0" indent="-457200">
              <a:buFont typeface="Arial" panose="020B0604020202020204" pitchFamily="34" charset="0"/>
              <a:buChar char="•"/>
            </a:pPr>
            <a:r>
              <a:rPr lang="en-US" sz="2400" dirty="0" smtClean="0">
                <a:solidFill>
                  <a:srgbClr val="1F497D"/>
                </a:solidFill>
                <a:latin typeface="Arial Rounded MT Bold" pitchFamily="34" charset="0"/>
              </a:rPr>
              <a:t>Provide </a:t>
            </a:r>
            <a:r>
              <a:rPr lang="en-US" sz="2400" dirty="0">
                <a:solidFill>
                  <a:srgbClr val="1F497D"/>
                </a:solidFill>
                <a:latin typeface="Arial Rounded MT Bold" pitchFamily="34" charset="0"/>
              </a:rPr>
              <a:t>opportunities for </a:t>
            </a:r>
            <a:r>
              <a:rPr lang="en-US" sz="2400" dirty="0" smtClean="0">
                <a:solidFill>
                  <a:srgbClr val="1F497D"/>
                </a:solidFill>
                <a:latin typeface="Arial Rounded MT Bold" pitchFamily="34" charset="0"/>
              </a:rPr>
              <a:t>corporate membership </a:t>
            </a:r>
            <a:r>
              <a:rPr lang="en-US" sz="2400" dirty="0">
                <a:solidFill>
                  <a:srgbClr val="1F497D"/>
                </a:solidFill>
                <a:latin typeface="Arial Rounded MT Bold" pitchFamily="34" charset="0"/>
              </a:rPr>
              <a:t>and MBEs to interface on Advanced Energy Storage</a:t>
            </a:r>
          </a:p>
          <a:p>
            <a:pPr marL="457200" lvl="0" indent="-457200">
              <a:buFont typeface="Arial" panose="020B0604020202020204" pitchFamily="34" charset="0"/>
              <a:buChar char="•"/>
            </a:pPr>
            <a:r>
              <a:rPr lang="en-US" sz="2400" dirty="0">
                <a:solidFill>
                  <a:srgbClr val="1F497D"/>
                </a:solidFill>
                <a:latin typeface="Arial Rounded MT Bold" pitchFamily="34" charset="0"/>
              </a:rPr>
              <a:t>Expand supplier capabilities through training collaborations </a:t>
            </a:r>
          </a:p>
          <a:p>
            <a:pPr marL="457200" lvl="0" indent="-457200">
              <a:buFont typeface="Arial" panose="020B0604020202020204" pitchFamily="34" charset="0"/>
              <a:buChar char="•"/>
            </a:pPr>
            <a:r>
              <a:rPr lang="en-US" sz="2400" dirty="0">
                <a:solidFill>
                  <a:srgbClr val="1F497D"/>
                </a:solidFill>
                <a:latin typeface="Arial Rounded MT Bold" pitchFamily="34" charset="0"/>
              </a:rPr>
              <a:t>Increase </a:t>
            </a:r>
            <a:r>
              <a:rPr lang="en-US" sz="2400" dirty="0" err="1">
                <a:solidFill>
                  <a:srgbClr val="1F497D"/>
                </a:solidFill>
                <a:latin typeface="Arial Rounded MT Bold" pitchFamily="34" charset="0"/>
              </a:rPr>
              <a:t>Hubzone</a:t>
            </a:r>
            <a:r>
              <a:rPr lang="en-US" sz="2400" dirty="0">
                <a:solidFill>
                  <a:srgbClr val="1F497D"/>
                </a:solidFill>
                <a:latin typeface="Arial Rounded MT Bold" pitchFamily="34" charset="0"/>
              </a:rPr>
              <a:t> certified firms in the Detroit area </a:t>
            </a:r>
          </a:p>
          <a:p>
            <a:pPr marL="457200" lvl="0" indent="-457200">
              <a:buFont typeface="Arial" panose="020B0604020202020204" pitchFamily="34" charset="0"/>
              <a:buChar char="•"/>
            </a:pPr>
            <a:r>
              <a:rPr lang="en-US" sz="2400" dirty="0">
                <a:solidFill>
                  <a:srgbClr val="1F497D"/>
                </a:solidFill>
                <a:latin typeface="Arial Rounded MT Bold" pitchFamily="34" charset="0"/>
              </a:rPr>
              <a:t>Provide </a:t>
            </a:r>
            <a:r>
              <a:rPr lang="en-US" sz="2400" dirty="0" err="1">
                <a:solidFill>
                  <a:srgbClr val="1F497D"/>
                </a:solidFill>
                <a:latin typeface="Arial Rounded MT Bold" pitchFamily="34" charset="0"/>
              </a:rPr>
              <a:t>Hubzone</a:t>
            </a:r>
            <a:r>
              <a:rPr lang="en-US" sz="2400" dirty="0">
                <a:solidFill>
                  <a:srgbClr val="1F497D"/>
                </a:solidFill>
                <a:latin typeface="Arial Rounded MT Bold" pitchFamily="34" charset="0"/>
              </a:rPr>
              <a:t> identification training and access to business owners</a:t>
            </a:r>
            <a:endParaRPr lang="en-US" sz="2400" b="1" dirty="0">
              <a:solidFill>
                <a:srgbClr val="1F497D"/>
              </a:solidFill>
              <a:latin typeface="Arial Rounded MT Bold" pitchFamily="34" charset="0"/>
            </a:endParaRPr>
          </a:p>
          <a:p>
            <a:endParaRPr lang="en-US" sz="1000" dirty="0">
              <a:solidFill>
                <a:srgbClr val="FF0000"/>
              </a:solidFill>
              <a:latin typeface="Arial Rounded MT Bold" pitchFamily="34" charset="0"/>
            </a:endParaRPr>
          </a:p>
          <a:p>
            <a:r>
              <a:rPr lang="en-US" sz="2400" b="1" dirty="0" smtClean="0">
                <a:solidFill>
                  <a:srgbClr val="FF0000"/>
                </a:solidFill>
                <a:latin typeface="Arial Rounded MT Bold" pitchFamily="34" charset="0"/>
              </a:rPr>
              <a:t>ETA</a:t>
            </a:r>
            <a:r>
              <a:rPr lang="en-US" sz="2400" b="1" dirty="0">
                <a:solidFill>
                  <a:srgbClr val="FF0000"/>
                </a:solidFill>
                <a:latin typeface="Arial Rounded MT Bold" pitchFamily="34" charset="0"/>
              </a:rPr>
              <a:t>: </a:t>
            </a:r>
            <a:r>
              <a:rPr lang="en-US" sz="2400" b="1" dirty="0">
                <a:solidFill>
                  <a:srgbClr val="1F497D"/>
                </a:solidFill>
                <a:latin typeface="Arial Rounded MT Bold" pitchFamily="34" charset="0"/>
              </a:rPr>
              <a:t>Deliver </a:t>
            </a:r>
            <a:r>
              <a:rPr lang="en-US" sz="2400" b="1" dirty="0" smtClean="0">
                <a:solidFill>
                  <a:srgbClr val="1F497D"/>
                </a:solidFill>
                <a:latin typeface="Arial Rounded MT Bold" pitchFamily="34" charset="0"/>
              </a:rPr>
              <a:t>Training </a:t>
            </a:r>
            <a:r>
              <a:rPr lang="en-US" sz="2400" b="1" dirty="0">
                <a:solidFill>
                  <a:srgbClr val="1F497D"/>
                </a:solidFill>
                <a:latin typeface="Arial Rounded MT Bold" pitchFamily="34" charset="0"/>
              </a:rPr>
              <a:t>and Employment </a:t>
            </a:r>
            <a:r>
              <a:rPr lang="en-US" sz="2400" b="1" dirty="0" smtClean="0">
                <a:solidFill>
                  <a:srgbClr val="1F497D"/>
                </a:solidFill>
                <a:latin typeface="Arial Rounded MT Bold" pitchFamily="34" charset="0"/>
              </a:rPr>
              <a:t>Courses/Services</a:t>
            </a:r>
            <a:endParaRPr lang="en-US" sz="2400" b="1" dirty="0">
              <a:solidFill>
                <a:srgbClr val="1F497D"/>
              </a:solidFill>
              <a:latin typeface="Arial Rounded MT Bold" pitchFamily="34" charset="0"/>
            </a:endParaRPr>
          </a:p>
          <a:p>
            <a:pPr marL="457200" lvl="0" indent="-457200">
              <a:buFont typeface="Arial" panose="020B0604020202020204" pitchFamily="34" charset="0"/>
              <a:buChar char="•"/>
            </a:pPr>
            <a:r>
              <a:rPr lang="en-US" sz="2400" dirty="0">
                <a:solidFill>
                  <a:srgbClr val="1F497D"/>
                </a:solidFill>
                <a:latin typeface="Arial Rounded MT Bold" pitchFamily="34" charset="0"/>
              </a:rPr>
              <a:t>Train </a:t>
            </a:r>
            <a:r>
              <a:rPr lang="en-US" sz="2400" dirty="0" smtClean="0">
                <a:solidFill>
                  <a:srgbClr val="1F497D"/>
                </a:solidFill>
                <a:latin typeface="Arial Rounded MT Bold" pitchFamily="34" charset="0"/>
              </a:rPr>
              <a:t>and place incumbent </a:t>
            </a:r>
            <a:r>
              <a:rPr lang="en-US" sz="2400" dirty="0">
                <a:solidFill>
                  <a:srgbClr val="1F497D"/>
                </a:solidFill>
                <a:latin typeface="Arial Rounded MT Bold" pitchFamily="34" charset="0"/>
              </a:rPr>
              <a:t>and dislocated workers in engineering technician fields (certificate level technicians, bachelor and graduate levels)</a:t>
            </a:r>
          </a:p>
          <a:p>
            <a:pPr marL="457200" lvl="0" indent="-457200">
              <a:buFont typeface="Arial" panose="020B0604020202020204" pitchFamily="34" charset="0"/>
              <a:buChar char="•"/>
            </a:pPr>
            <a:r>
              <a:rPr lang="en-US" sz="2400" dirty="0">
                <a:solidFill>
                  <a:srgbClr val="1F497D"/>
                </a:solidFill>
                <a:latin typeface="Arial Rounded MT Bold" pitchFamily="34" charset="0"/>
              </a:rPr>
              <a:t>Provide hands-on experience to dislocated workers through internships for dislocated workers</a:t>
            </a:r>
          </a:p>
          <a:p>
            <a:pPr marL="457200" lvl="0" indent="-457200">
              <a:buFont typeface="Arial" panose="020B0604020202020204" pitchFamily="34" charset="0"/>
              <a:buChar char="•"/>
            </a:pPr>
            <a:r>
              <a:rPr lang="en-US" sz="2400" dirty="0" smtClean="0">
                <a:solidFill>
                  <a:srgbClr val="1F497D"/>
                </a:solidFill>
                <a:latin typeface="Arial Rounded MT Bold" pitchFamily="34" charset="0"/>
              </a:rPr>
              <a:t>Develop </a:t>
            </a:r>
            <a:r>
              <a:rPr lang="en-US" sz="2400" dirty="0">
                <a:solidFill>
                  <a:srgbClr val="1F497D"/>
                </a:solidFill>
                <a:latin typeface="Arial Rounded MT Bold" pitchFamily="34" charset="0"/>
              </a:rPr>
              <a:t>digital course content for broader education/training access</a:t>
            </a:r>
          </a:p>
          <a:p>
            <a:pPr lvl="0"/>
            <a:endParaRPr lang="en-US" sz="1000" dirty="0" smtClean="0">
              <a:solidFill>
                <a:srgbClr val="1F497D"/>
              </a:solidFill>
              <a:latin typeface="Arial Rounded MT Bold" pitchFamily="34" charset="0"/>
            </a:endParaRPr>
          </a:p>
        </p:txBody>
      </p:sp>
      <p:sp>
        <p:nvSpPr>
          <p:cNvPr id="17" name="TextBox 16"/>
          <p:cNvSpPr txBox="1"/>
          <p:nvPr/>
        </p:nvSpPr>
        <p:spPr>
          <a:xfrm>
            <a:off x="17226738" y="23472616"/>
            <a:ext cx="4237888" cy="415498"/>
          </a:xfrm>
          <a:prstGeom prst="rect">
            <a:avLst/>
          </a:prstGeom>
          <a:noFill/>
        </p:spPr>
        <p:txBody>
          <a:bodyPr wrap="square" rtlCol="0">
            <a:spAutoFit/>
          </a:bodyPr>
          <a:lstStyle/>
          <a:p>
            <a:pPr marL="342900" indent="-342900">
              <a:buFont typeface="Arial" panose="020B0604020202020204" pitchFamily="34" charset="0"/>
              <a:buChar char="•"/>
            </a:pPr>
            <a:endParaRPr lang="en-US" sz="2100" dirty="0">
              <a:solidFill>
                <a:srgbClr val="1F497D"/>
              </a:solidFill>
              <a:latin typeface="Arial Rounded MT Bold" pitchFamily="34" charset="0"/>
            </a:endParaRPr>
          </a:p>
        </p:txBody>
      </p:sp>
      <p:sp>
        <p:nvSpPr>
          <p:cNvPr id="47" name="Text Placeholder 2"/>
          <p:cNvSpPr txBox="1">
            <a:spLocks/>
          </p:cNvSpPr>
          <p:nvPr/>
        </p:nvSpPr>
        <p:spPr>
          <a:xfrm>
            <a:off x="11264667" y="18412517"/>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endParaRPr lang="en-US" sz="4400" b="1" u="sng" dirty="0" smtClean="0">
              <a:solidFill>
                <a:schemeClr val="tx2"/>
              </a:solidFill>
              <a:latin typeface="Arial Rounded MT Bold" pitchFamily="34" charset="0"/>
            </a:endParaRPr>
          </a:p>
          <a:p>
            <a:pPr marL="571500" indent="-571500">
              <a:buFont typeface="Arial" panose="020B0604020202020204" pitchFamily="34" charset="0"/>
              <a:buChar char="•"/>
            </a:pPr>
            <a:endParaRPr lang="en-US" sz="4400" b="1" u="sng" dirty="0">
              <a:solidFill>
                <a:schemeClr val="tx2"/>
              </a:solidFill>
              <a:latin typeface="Arial Rounded MT Bold" pitchFamily="34" charset="0"/>
            </a:endParaRPr>
          </a:p>
        </p:txBody>
      </p:sp>
      <p:pic>
        <p:nvPicPr>
          <p:cNvPr id="19" name="Pictur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785800" y="13099409"/>
            <a:ext cx="3894752" cy="2596501"/>
          </a:xfrm>
          <a:prstGeom prst="rect">
            <a:avLst/>
          </a:prstGeom>
        </p:spPr>
      </p:pic>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732574" y="19597456"/>
            <a:ext cx="5943600" cy="3914968"/>
          </a:xfrm>
          <a:prstGeom prst="rect">
            <a:avLst/>
          </a:prstGeom>
        </p:spPr>
      </p:pic>
      <p:graphicFrame>
        <p:nvGraphicFramePr>
          <p:cNvPr id="24" name="Table 23"/>
          <p:cNvGraphicFramePr>
            <a:graphicFrameLocks noGrp="1"/>
          </p:cNvGraphicFramePr>
          <p:nvPr>
            <p:extLst>
              <p:ext uri="{D42A27DB-BD31-4B8C-83A1-F6EECF244321}">
                <p14:modId xmlns:p14="http://schemas.microsoft.com/office/powerpoint/2010/main" val="2393642568"/>
              </p:ext>
            </p:extLst>
          </p:nvPr>
        </p:nvGraphicFramePr>
        <p:xfrm>
          <a:off x="11234815" y="25534353"/>
          <a:ext cx="9751160" cy="5786848"/>
        </p:xfrm>
        <a:graphic>
          <a:graphicData uri="http://schemas.openxmlformats.org/drawingml/2006/table">
            <a:tbl>
              <a:tblPr firstRow="1" bandRow="1">
                <a:tableStyleId>{5C22544A-7EE6-4342-B048-85BDC9FD1C3A}</a:tableStyleId>
              </a:tblPr>
              <a:tblGrid>
                <a:gridCol w="4875580"/>
                <a:gridCol w="4875580"/>
              </a:tblGrid>
              <a:tr h="514821">
                <a:tc gridSpan="2">
                  <a:txBody>
                    <a:bodyPr/>
                    <a:lstStyle/>
                    <a:p>
                      <a:pPr algn="ctr"/>
                      <a:r>
                        <a:rPr lang="en-US" sz="3600" dirty="0" smtClean="0">
                          <a:latin typeface="Arial Rounded MT Bold" panose="020F0704030504030204" pitchFamily="34" charset="0"/>
                        </a:rPr>
                        <a:t>AESSI Partners 2014</a:t>
                      </a:r>
                      <a:endParaRPr lang="en-US" sz="3600" dirty="0">
                        <a:latin typeface="Arial Rounded MT Bold" panose="020F0704030504030204" pitchFamily="34" charset="0"/>
                      </a:endParaRPr>
                    </a:p>
                  </a:txBody>
                  <a:tcPr anchor="ctr"/>
                </a:tc>
                <a:tc hMerge="1">
                  <a:txBody>
                    <a:bodyPr/>
                    <a:lstStyle/>
                    <a:p>
                      <a:endParaRPr lang="en-US" sz="2000" dirty="0"/>
                    </a:p>
                  </a:txBody>
                  <a:tcPr/>
                </a:tc>
              </a:tr>
              <a:tr h="530332">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Automation Alley</a:t>
                      </a:r>
                      <a:endParaRPr lang="en-US" sz="2000" dirty="0"/>
                    </a:p>
                  </a:txBody>
                  <a:tcPr anchor="ctr"/>
                </a:tc>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Michigan Manufacturing Technology Center</a:t>
                      </a:r>
                      <a:endParaRPr lang="en-US" sz="2000" dirty="0"/>
                    </a:p>
                  </a:txBody>
                  <a:tcPr anchor="ctr"/>
                </a:tc>
              </a:tr>
              <a:tr h="760912">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Center for Automotive Research</a:t>
                      </a:r>
                      <a:endParaRPr lang="en-US" sz="2000" dirty="0"/>
                    </a:p>
                  </a:txBody>
                  <a:tcPr anchor="ctr"/>
                </a:tc>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Michigan Minority Supplier Development Council</a:t>
                      </a:r>
                      <a:endParaRPr lang="en-US" sz="2000" dirty="0"/>
                    </a:p>
                  </a:txBody>
                  <a:tcPr anchor="ctr"/>
                </a:tc>
              </a:tr>
              <a:tr h="760912">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Corporation for a Skilled Workforce</a:t>
                      </a:r>
                      <a:endParaRPr lang="en-US" sz="2000" dirty="0"/>
                    </a:p>
                  </a:txBody>
                  <a:tcPr anchor="ctr"/>
                </a:tc>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Michigan Small Business &amp; Technology Development Center</a:t>
                      </a:r>
                      <a:endParaRPr lang="en-US" sz="2000" dirty="0"/>
                    </a:p>
                  </a:txBody>
                  <a:tcPr anchor="ctr"/>
                </a:tc>
              </a:tr>
              <a:tr h="760912">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Macomb Community College</a:t>
                      </a:r>
                      <a:endParaRPr lang="en-US" sz="2000" dirty="0"/>
                    </a:p>
                  </a:txBody>
                  <a:tcPr anchor="ctr"/>
                </a:tc>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Michigan Workforce Development Agency</a:t>
                      </a:r>
                      <a:endParaRPr lang="en-US" sz="2000" dirty="0"/>
                    </a:p>
                  </a:txBody>
                  <a:tcPr anchor="ctr"/>
                </a:tc>
              </a:tr>
              <a:tr h="530332">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Macomb/St. Clair Workforce Development Board</a:t>
                      </a:r>
                      <a:endParaRPr lang="en-US" sz="2000" dirty="0"/>
                    </a:p>
                  </a:txBody>
                  <a:tcPr anchor="ctr"/>
                </a:tc>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NextEnergy</a:t>
                      </a:r>
                      <a:endParaRPr lang="en-US" sz="2000" dirty="0"/>
                    </a:p>
                  </a:txBody>
                  <a:tcPr anchor="ctr"/>
                </a:tc>
              </a:tr>
              <a:tr h="760912">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Michigan Academy for Green Mobility Alliance</a:t>
                      </a:r>
                      <a:endParaRPr lang="en-US" sz="2000" dirty="0"/>
                    </a:p>
                  </a:txBody>
                  <a:tcPr anchor="ctr"/>
                </a:tc>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Wayne State University</a:t>
                      </a:r>
                      <a:endParaRPr lang="en-US" sz="2000" dirty="0" smtClean="0"/>
                    </a:p>
                    <a:p>
                      <a:pPr marL="0" marR="0" indent="0" algn="l" defTabSz="2934767" rtl="0" eaLnBrk="1" fontAlgn="auto" latinLnBrk="0" hangingPunct="1">
                        <a:lnSpc>
                          <a:spcPct val="100000"/>
                        </a:lnSpc>
                        <a:spcBef>
                          <a:spcPts val="0"/>
                        </a:spcBef>
                        <a:spcAft>
                          <a:spcPts val="0"/>
                        </a:spcAft>
                        <a:buClrTx/>
                        <a:buSzTx/>
                        <a:buFontTx/>
                        <a:buNone/>
                        <a:tabLst/>
                        <a:defRPr/>
                      </a:pPr>
                      <a:endParaRPr lang="en-US" sz="2000" dirty="0"/>
                    </a:p>
                  </a:txBody>
                  <a:tcPr anchor="ctr"/>
                </a:tc>
              </a:tr>
              <a:tr h="530332">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r>
                        <a:rPr lang="en-US" sz="2000" dirty="0" smtClean="0">
                          <a:solidFill>
                            <a:srgbClr val="1F497D"/>
                          </a:solidFill>
                          <a:latin typeface="Arial Rounded MT Bold" pitchFamily="34" charset="0"/>
                        </a:rPr>
                        <a:t>Michigan Economic Development Corporation</a:t>
                      </a:r>
                      <a:endParaRPr lang="en-US" sz="2000" dirty="0"/>
                    </a:p>
                  </a:txBody>
                  <a:tcPr anchor="ctr"/>
                </a:tc>
                <a:tc>
                  <a:txBody>
                    <a:bodyPr/>
                    <a:lstStyle/>
                    <a:p>
                      <a:pPr marL="0" marR="0" indent="0" algn="l" defTabSz="2934767" rtl="0" eaLnBrk="1" fontAlgn="auto" latinLnBrk="0" hangingPunct="1">
                        <a:lnSpc>
                          <a:spcPct val="100000"/>
                        </a:lnSpc>
                        <a:spcBef>
                          <a:spcPts val="0"/>
                        </a:spcBef>
                        <a:spcAft>
                          <a:spcPts val="0"/>
                        </a:spcAft>
                        <a:buClrTx/>
                        <a:buSzTx/>
                        <a:buFontTx/>
                        <a:buNone/>
                        <a:tabLst/>
                        <a:defRPr/>
                      </a:pPr>
                      <a:endParaRPr lang="en-US" sz="2000" dirty="0"/>
                    </a:p>
                  </a:txBody>
                  <a:tcPr anchor="ctr"/>
                </a:tc>
              </a:tr>
            </a:tbl>
          </a:graphicData>
        </a:graphic>
      </p:graphicFrame>
      <p:pic>
        <p:nvPicPr>
          <p:cNvPr id="28" name="Picture 2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922709" y="21031201"/>
            <a:ext cx="5342810" cy="3453384"/>
          </a:xfrm>
          <a:prstGeom prst="rect">
            <a:avLst/>
          </a:prstGeom>
        </p:spPr>
      </p:pic>
      <p:pic>
        <p:nvPicPr>
          <p:cNvPr id="2" name="Picture 4" descr="http://www.healthit.gov/sites/all/themes/healthit/templates/i/michigan-290x220.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62600" y="17940979"/>
            <a:ext cx="4073473" cy="3090222"/>
          </a:xfrm>
          <a:prstGeom prst="rect">
            <a:avLst/>
          </a:prstGeom>
          <a:noFill/>
          <a:extLst>
            <a:ext uri="{909E8E84-426E-40DD-AFC4-6F175D3DCCD1}">
              <a14:hiddenFill xmlns:a14="http://schemas.microsoft.com/office/drawing/2010/main">
                <a:solidFill>
                  <a:srgbClr val="FFFFFF"/>
                </a:solidFill>
              </a14:hiddenFill>
            </a:ext>
          </a:extLst>
        </p:spPr>
      </p:pic>
      <p:sp>
        <p:nvSpPr>
          <p:cNvPr id="39" name="Text Placeholder 2"/>
          <p:cNvSpPr txBox="1">
            <a:spLocks/>
          </p:cNvSpPr>
          <p:nvPr/>
        </p:nvSpPr>
        <p:spPr>
          <a:xfrm>
            <a:off x="22030133" y="5841707"/>
            <a:ext cx="10048875" cy="1392017"/>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AESSI Impact</a:t>
            </a:r>
            <a:endParaRPr lang="en-US" sz="4400" b="1" u="sng" dirty="0">
              <a:solidFill>
                <a:schemeClr val="tx2"/>
              </a:solidFill>
              <a:latin typeface="Arial Rounded MT Bold" pitchFamily="34" charset="0"/>
            </a:endParaRPr>
          </a:p>
        </p:txBody>
      </p:sp>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17273</TotalTime>
  <Words>1036</Words>
  <Application>Microsoft Office PowerPoint</Application>
  <PresentationFormat>Custom</PresentationFormat>
  <Paragraphs>124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Heidi Sheppard</cp:lastModifiedBy>
  <cp:revision>136</cp:revision>
  <cp:lastPrinted>2014-04-18T14:49:03Z</cp:lastPrinted>
  <dcterms:created xsi:type="dcterms:W3CDTF">2012-12-03T15:42:35Z</dcterms:created>
  <dcterms:modified xsi:type="dcterms:W3CDTF">2014-06-03T21:16:59Z</dcterms:modified>
</cp:coreProperties>
</file>