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43891200" cy="32918400"/>
  <p:notesSz cx="7010400" cy="9296400"/>
  <p:defaultTextStyle>
    <a:defPPr>
      <a:defRPr lang="en-US"/>
    </a:defPPr>
    <a:lvl1pPr marL="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67383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3476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0215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869534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3691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0430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271684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73906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990000"/>
    <a:srgbClr val="FF0000"/>
    <a:srgbClr val="C25058"/>
    <a:srgbClr val="D9AA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19" autoAdjust="0"/>
    <p:restoredTop sz="94709" autoAdjust="0"/>
  </p:normalViewPr>
  <p:slideViewPr>
    <p:cSldViewPr>
      <p:cViewPr>
        <p:scale>
          <a:sx n="30" d="100"/>
          <a:sy n="30" d="100"/>
        </p:scale>
        <p:origin x="678" y="-138"/>
      </p:cViewPr>
      <p:guideLst>
        <p:guide orient="horz" pos="10368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3153" tIns="46577" rIns="93153" bIns="4657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53" tIns="46577" rIns="93153" bIns="46577" rtlCol="0"/>
          <a:lstStyle>
            <a:lvl1pPr algn="r">
              <a:defRPr sz="1200"/>
            </a:lvl1pPr>
          </a:lstStyle>
          <a:p>
            <a:fld id="{E53A647F-8686-40CF-A747-DA5F927FD886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53" tIns="46577" rIns="93153" bIns="4657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53" tIns="46577" rIns="93153" bIns="4657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3153" tIns="46577" rIns="93153" bIns="4657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3153" tIns="46577" rIns="93153" bIns="46577" rtlCol="0" anchor="b"/>
          <a:lstStyle>
            <a:lvl1pPr algn="r">
              <a:defRPr sz="1200"/>
            </a:lvl1pPr>
          </a:lstStyle>
          <a:p>
            <a:fld id="{5B4EC907-F0DA-44E2-9251-CE68812FB8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343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1467383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293476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440215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5869534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733691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880430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10271684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1173906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/>
            </a:lvl1pPr>
            <a:lvl2pPr marL="2194560" indent="0" algn="ctr">
              <a:buNone/>
              <a:defRPr/>
            </a:lvl2pPr>
            <a:lvl3pPr marL="4389120" indent="0" algn="ctr">
              <a:buNone/>
              <a:defRPr/>
            </a:lvl3pPr>
            <a:lvl4pPr marL="6583680" indent="0" algn="ctr">
              <a:buNone/>
              <a:defRPr/>
            </a:lvl4pPr>
            <a:lvl5pPr marL="8778240" indent="0" algn="ctr">
              <a:buNone/>
              <a:defRPr/>
            </a:lvl5pPr>
            <a:lvl6pPr marL="10972800" indent="0" algn="ctr">
              <a:buNone/>
              <a:defRPr/>
            </a:lvl6pPr>
            <a:lvl7pPr marL="13167360" indent="0" algn="ctr">
              <a:buNone/>
              <a:defRPr/>
            </a:lvl7pPr>
            <a:lvl8pPr marL="15361920" indent="0" algn="ctr">
              <a:buNone/>
              <a:defRPr/>
            </a:lvl8pPr>
            <a:lvl9pPr marL="1755648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65000"/>
                  </a:srgbClr>
                </a:solidFill>
              </a:rPr>
              <a:t>© Confidential, All Rights Reserved.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8D48DA-856A-4172-B366-F27DB294AFFC}" type="slidenum">
              <a:rPr lang="en-US">
                <a:solidFill>
                  <a:srgbClr val="FFFFFF">
                    <a:lumMod val="6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65000"/>
                  </a:srgbClr>
                </a:solidFill>
              </a:rPr>
              <a:t>© Confidential, All Rights Reserved.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F3185-6A4D-480F-89CD-CC8C6DB76936}" type="slidenum">
              <a:rPr lang="en-US">
                <a:solidFill>
                  <a:srgbClr val="FFFFFF">
                    <a:lumMod val="6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272480" y="2926080"/>
            <a:ext cx="9326880" cy="263347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91840" y="2926080"/>
            <a:ext cx="27249120" cy="2633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65000"/>
                  </a:srgbClr>
                </a:solidFill>
              </a:rPr>
              <a:t>© Confidential, All Rights Reserved.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9B10C-F073-4CA4-852B-08D5246A5923}" type="slidenum">
              <a:rPr lang="en-US">
                <a:solidFill>
                  <a:srgbClr val="FFFFFF">
                    <a:lumMod val="6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65000"/>
                  </a:srgbClr>
                </a:solidFill>
              </a:rPr>
              <a:t>© Confidential, All Rights Reserved.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5E3F6-56C3-4225-868F-C2C89BA833EA}" type="slidenum">
              <a:rPr lang="en-US">
                <a:solidFill>
                  <a:srgbClr val="FFFFFF">
                    <a:lumMod val="6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6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5"/>
            <a:ext cx="37307520" cy="7200898"/>
          </a:xfrm>
        </p:spPr>
        <p:txBody>
          <a:bodyPr anchor="b"/>
          <a:lstStyle>
            <a:lvl1pPr marL="0" indent="0">
              <a:buNone/>
              <a:defRPr sz="9600"/>
            </a:lvl1pPr>
            <a:lvl2pPr marL="2194560" indent="0">
              <a:buNone/>
              <a:defRPr sz="8600"/>
            </a:lvl2pPr>
            <a:lvl3pPr marL="4389120" indent="0">
              <a:buNone/>
              <a:defRPr sz="7700"/>
            </a:lvl3pPr>
            <a:lvl4pPr marL="6583680" indent="0">
              <a:buNone/>
              <a:defRPr sz="6700"/>
            </a:lvl4pPr>
            <a:lvl5pPr marL="8778240" indent="0">
              <a:buNone/>
              <a:defRPr sz="6700"/>
            </a:lvl5pPr>
            <a:lvl6pPr marL="10972800" indent="0">
              <a:buNone/>
              <a:defRPr sz="6700"/>
            </a:lvl6pPr>
            <a:lvl7pPr marL="13167360" indent="0">
              <a:buNone/>
              <a:defRPr sz="6700"/>
            </a:lvl7pPr>
            <a:lvl8pPr marL="15361920" indent="0">
              <a:buNone/>
              <a:defRPr sz="6700"/>
            </a:lvl8pPr>
            <a:lvl9pPr marL="17556480" indent="0">
              <a:buNone/>
              <a:defRPr sz="6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65000"/>
                  </a:srgbClr>
                </a:solidFill>
              </a:rPr>
              <a:t>© Confidential, All Rights Reserved.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822A9-C651-4BF2-8205-0C3A61B7DEC5}" type="slidenum">
              <a:rPr lang="en-US">
                <a:solidFill>
                  <a:srgbClr val="FFFFFF">
                    <a:lumMod val="6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91840" y="9509760"/>
            <a:ext cx="18288000" cy="19751040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9509760"/>
            <a:ext cx="18288000" cy="19751040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65000"/>
                  </a:srgbClr>
                </a:solidFill>
              </a:rPr>
              <a:t>© Confidential, All Rights Reserved.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94D44-B06F-46AF-A882-D63271A5F13B}" type="slidenum">
              <a:rPr lang="en-US">
                <a:solidFill>
                  <a:srgbClr val="FFFFFF">
                    <a:lumMod val="6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2"/>
            <a:ext cx="19392902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0"/>
            <a:ext cx="19392902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2"/>
            <a:ext cx="19400520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400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65000"/>
                  </a:srgbClr>
                </a:solidFill>
              </a:rPr>
              <a:t>© Confidential, All Rights Reserved.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13BEA-2B7E-4801-9B31-78C8123458B9}" type="slidenum">
              <a:rPr lang="en-US">
                <a:solidFill>
                  <a:srgbClr val="FFFFFF">
                    <a:lumMod val="6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65000"/>
                  </a:srgbClr>
                </a:solidFill>
              </a:rPr>
              <a:t>© Confidential, All Rights Reserved.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11B30-37AF-4750-80C7-A33F41E710D6}" type="slidenum">
              <a:rPr lang="en-US">
                <a:solidFill>
                  <a:srgbClr val="FFFFFF">
                    <a:lumMod val="6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65000"/>
                  </a:srgbClr>
                </a:solidFill>
              </a:rPr>
              <a:t>© Confidential, All Rights Reserved.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94E66-D544-4D61-A12A-9050E17DDB83}" type="slidenum">
              <a:rPr lang="en-US">
                <a:solidFill>
                  <a:srgbClr val="FFFFFF">
                    <a:lumMod val="6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0"/>
            <a:ext cx="14439902" cy="557784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3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3"/>
            <a:ext cx="14439902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65000"/>
                  </a:srgbClr>
                </a:solidFill>
              </a:rPr>
              <a:t>© Confidential, All Rights Reserved.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FF110-2F1F-4048-B9A6-28B11CB687BB}" type="slidenum">
              <a:rPr lang="en-US">
                <a:solidFill>
                  <a:srgbClr val="FFFFFF">
                    <a:lumMod val="6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0"/>
            <a:ext cx="26334720" cy="2720342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2"/>
            <a:ext cx="2633472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65000"/>
                  </a:srgbClr>
                </a:solidFill>
              </a:rPr>
              <a:t>© Confidential, All Rights Reserved.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74C95-BAC6-495C-BF9B-F097AFA73181}" type="slidenum">
              <a:rPr lang="en-US">
                <a:solidFill>
                  <a:srgbClr val="FFFFFF">
                    <a:lumMod val="6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frame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43891200" cy="3291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91840" y="2926080"/>
            <a:ext cx="3730752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8912" tIns="219456" rIns="438912" bIns="21945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91840" y="9509760"/>
            <a:ext cx="37307520" cy="1975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8912" tIns="219456" rIns="438912" bIns="2194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91840" y="29992320"/>
            <a:ext cx="20482560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8912" tIns="219456" rIns="438912" bIns="219456" numCol="1" anchor="t" anchorCtr="0" compatLnSpc="1">
            <a:prstTxWarp prst="textNoShape">
              <a:avLst/>
            </a:prstTxWarp>
          </a:bodyPr>
          <a:lstStyle>
            <a:lvl1pPr>
              <a:defRPr sz="67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FFFFFF">
                    <a:lumMod val="65000"/>
                  </a:srgbClr>
                </a:solidFill>
              </a:rPr>
              <a:t>© Confidential, All Rights Reserved.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6160" y="29992320"/>
            <a:ext cx="13898880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8912" tIns="219456" rIns="438912" bIns="219456" numCol="1" anchor="t" anchorCtr="0" compatLnSpc="1">
            <a:prstTxWarp prst="textNoShape">
              <a:avLst/>
            </a:prstTxWarp>
          </a:bodyPr>
          <a:lstStyle>
            <a:lvl1pPr algn="ctr">
              <a:defRPr sz="67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5360" y="29992320"/>
            <a:ext cx="9144000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8912" tIns="219456" rIns="438912" bIns="219456" numCol="1" anchor="t" anchorCtr="0" compatLnSpc="1">
            <a:prstTxWarp prst="textNoShape">
              <a:avLst/>
            </a:prstTxWarp>
          </a:bodyPr>
          <a:lstStyle>
            <a:lvl1pPr algn="r">
              <a:defRPr sz="67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61D9058-367D-414C-A8B9-52BED4077027}" type="slidenum">
              <a:rPr lang="en-US">
                <a:solidFill>
                  <a:srgbClr val="FFFFFF">
                    <a:lumMod val="65000"/>
                  </a:srgbClr>
                </a:solidFill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charset="0"/>
          <a:ea typeface="ＭＳ Ｐゴシック" pitchFamily="-6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charset="0"/>
          <a:ea typeface="ＭＳ Ｐゴシック" pitchFamily="-6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charset="0"/>
          <a:ea typeface="ＭＳ Ｐゴシック" pitchFamily="-6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charset="0"/>
          <a:ea typeface="ＭＳ Ｐゴシック" pitchFamily="-64" charset="-128"/>
        </a:defRPr>
      </a:lvl5pPr>
      <a:lvl6pPr marL="2194560" algn="ctr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charset="0"/>
          <a:ea typeface="ＭＳ Ｐゴシック" pitchFamily="-64" charset="-128"/>
        </a:defRPr>
      </a:lvl6pPr>
      <a:lvl7pPr marL="4389120" algn="ctr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charset="0"/>
          <a:ea typeface="ＭＳ Ｐゴシック" pitchFamily="-64" charset="-128"/>
        </a:defRPr>
      </a:lvl7pPr>
      <a:lvl8pPr marL="6583680" algn="ctr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charset="0"/>
          <a:ea typeface="ＭＳ Ｐゴシック" pitchFamily="-64" charset="-128"/>
        </a:defRPr>
      </a:lvl8pPr>
      <a:lvl9pPr marL="8778240" algn="ctr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charset="0"/>
          <a:ea typeface="ＭＳ Ｐゴシック" pitchFamily="-64" charset="-128"/>
        </a:defRPr>
      </a:lvl9pPr>
    </p:titleStyle>
    <p:bodyStyle>
      <a:lvl1pPr marL="1645920" indent="-1645920" algn="l" rtl="0" eaLnBrk="0" fontAlgn="base" hangingPunct="0">
        <a:spcBef>
          <a:spcPct val="20000"/>
        </a:spcBef>
        <a:spcAft>
          <a:spcPct val="0"/>
        </a:spcAft>
        <a:buChar char="•"/>
        <a:defRPr sz="154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rtl="0" eaLnBrk="0" fontAlgn="base" hangingPunct="0">
        <a:spcBef>
          <a:spcPct val="20000"/>
        </a:spcBef>
        <a:spcAft>
          <a:spcPct val="0"/>
        </a:spcAft>
        <a:buChar char="–"/>
        <a:defRPr sz="13400">
          <a:solidFill>
            <a:schemeClr val="tx1"/>
          </a:solidFill>
          <a:latin typeface="+mn-lt"/>
          <a:ea typeface="+mn-ea"/>
        </a:defRPr>
      </a:lvl2pPr>
      <a:lvl3pPr marL="5486400" indent="-1097280" algn="l" rtl="0" eaLnBrk="0" fontAlgn="base" hangingPunct="0">
        <a:spcBef>
          <a:spcPct val="20000"/>
        </a:spcBef>
        <a:spcAft>
          <a:spcPct val="0"/>
        </a:spcAft>
        <a:buChar char="•"/>
        <a:defRPr sz="11500">
          <a:solidFill>
            <a:schemeClr val="tx1"/>
          </a:solidFill>
          <a:latin typeface="+mn-lt"/>
          <a:ea typeface="+mn-ea"/>
        </a:defRPr>
      </a:lvl3pPr>
      <a:lvl4pPr marL="7680960" indent="-1097280" algn="l" rtl="0" eaLnBrk="0" fontAlgn="base" hangingPunct="0">
        <a:spcBef>
          <a:spcPct val="20000"/>
        </a:spcBef>
        <a:spcAft>
          <a:spcPct val="0"/>
        </a:spcAft>
        <a:buChar char="–"/>
        <a:defRPr sz="9600">
          <a:solidFill>
            <a:schemeClr val="tx1"/>
          </a:solidFill>
          <a:latin typeface="+mn-lt"/>
          <a:ea typeface="+mn-ea"/>
        </a:defRPr>
      </a:lvl4pPr>
      <a:lvl5pPr marL="9875520" indent="-1097280" algn="l" rtl="0" eaLnBrk="0" fontAlgn="base" hangingPunct="0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  <a:ea typeface="+mn-ea"/>
        </a:defRPr>
      </a:lvl5pPr>
      <a:lvl6pPr marL="12070080" indent="-1097280" algn="l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  <a:ea typeface="+mn-ea"/>
        </a:defRPr>
      </a:lvl6pPr>
      <a:lvl7pPr marL="14264640" indent="-1097280" algn="l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  <a:ea typeface="+mn-ea"/>
        </a:defRPr>
      </a:lvl7pPr>
      <a:lvl8pPr marL="16459200" indent="-1097280" algn="l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  <a:ea typeface="+mn-ea"/>
        </a:defRPr>
      </a:lvl8pPr>
      <a:lvl9pPr marL="18653760" indent="-1097280" algn="l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 descr="ACA_stkRGB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38001" y="24841200"/>
            <a:ext cx="5293140" cy="7137252"/>
          </a:xfrm>
          <a:prstGeom prst="rect">
            <a:avLst/>
          </a:prstGeom>
        </p:spPr>
      </p:pic>
      <p:pic>
        <p:nvPicPr>
          <p:cNvPr id="22" name="Picture 21" descr="sAZcoM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1" y="4644713"/>
            <a:ext cx="5410199" cy="6099487"/>
          </a:xfrm>
          <a:prstGeom prst="rect">
            <a:avLst/>
          </a:prstGeom>
        </p:spPr>
      </p:pic>
      <p:sp>
        <p:nvSpPr>
          <p:cNvPr id="5" name="Text Placeholder 2"/>
          <p:cNvSpPr txBox="1">
            <a:spLocks/>
          </p:cNvSpPr>
          <p:nvPr/>
        </p:nvSpPr>
        <p:spPr>
          <a:xfrm>
            <a:off x="2286000" y="4191000"/>
            <a:ext cx="14325600" cy="8077200"/>
          </a:xfrm>
          <a:prstGeom prst="rect">
            <a:avLst/>
          </a:prstGeom>
          <a:noFill/>
        </p:spPr>
        <p:txBody>
          <a:bodyPr vert="horz" lIns="293477" tIns="146738" rIns="293477" bIns="146738" rtlCol="0" anchor="t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29347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strike="noStrike" kern="1200" cap="none" spc="0" normalizeH="0" baseline="0" noProof="0" dirty="0" smtClean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Cluster Description</a:t>
            </a:r>
          </a:p>
          <a:p>
            <a:pPr marL="0" marR="0" lvl="0" indent="0" algn="ctr" defTabSz="29347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b="1" dirty="0" smtClean="0">
              <a:solidFill>
                <a:schemeClr val="bg1">
                  <a:lumMod val="50000"/>
                </a:schemeClr>
              </a:solidFill>
              <a:latin typeface="Arial Rounded MT Bold" pitchFamily="34" charset="0"/>
            </a:endParaRPr>
          </a:p>
          <a:p>
            <a:pPr marL="4745050" lvl="3" indent="-342900">
              <a:lnSpc>
                <a:spcPct val="115000"/>
              </a:lnSpc>
              <a:buFont typeface="Symbol"/>
              <a:buChar char=""/>
            </a:pPr>
            <a:r>
              <a:rPr lang="en-US" sz="4000" dirty="0" smtClean="0">
                <a:ea typeface="Calibri"/>
                <a:cs typeface="Times New Roman"/>
              </a:rPr>
              <a:t>Six counties </a:t>
            </a:r>
          </a:p>
          <a:p>
            <a:pPr marL="4745050" lvl="3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US" sz="4000" dirty="0" smtClean="0">
                <a:ea typeface="Calibri"/>
                <a:cs typeface="Times New Roman"/>
              </a:rPr>
              <a:t>Six major military installations</a:t>
            </a:r>
          </a:p>
          <a:p>
            <a:pPr marL="4745050" lvl="3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US" sz="4000" dirty="0" smtClean="0">
                <a:ea typeface="Calibri"/>
                <a:cs typeface="Times New Roman"/>
              </a:rPr>
              <a:t>Significant aerospace assets (Raytheon, Lockheed Martin, Boeing and more)</a:t>
            </a:r>
          </a:p>
          <a:p>
            <a:pPr marL="4745050" lvl="3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US" sz="4000" dirty="0" smtClean="0"/>
              <a:t>Vital US manufacturing &amp; testing center </a:t>
            </a:r>
            <a:br>
              <a:rPr lang="en-US" sz="4000" dirty="0" smtClean="0"/>
            </a:br>
            <a:r>
              <a:rPr lang="en-US" sz="4000" dirty="0" smtClean="0"/>
              <a:t>for Unmanned Aircraft Systems</a:t>
            </a: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/>
              <a:buChar char=""/>
            </a:pPr>
            <a:endParaRPr lang="en-US" sz="4400" dirty="0" smtClean="0">
              <a:ea typeface="Calibri"/>
              <a:cs typeface="Times New Roman"/>
            </a:endParaRPr>
          </a:p>
          <a:p>
            <a:pPr marL="0" marR="0" lvl="0" indent="0" algn="ctr" defTabSz="29347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0" marR="0" lvl="0" indent="0" algn="ctr" defTabSz="29347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0" marR="0" lvl="0" indent="0" algn="ctr" defTabSz="29347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b="1" dirty="0" smtClean="0">
              <a:solidFill>
                <a:srgbClr val="1F497D"/>
              </a:solidFill>
              <a:latin typeface="Arial Rounded MT Bold" pitchFamily="34" charset="0"/>
            </a:endParaRPr>
          </a:p>
          <a:p>
            <a:pPr marL="0" marR="0" lvl="0" indent="0" algn="ctr" defTabSz="29347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1447800" y="12725400"/>
            <a:ext cx="13106400" cy="51054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vert="horz" lIns="293477" tIns="146738" rIns="293477" bIns="146738" rtlCol="0" anchor="t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29347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strike="noStrike" kern="1200" cap="none" spc="0" normalizeH="0" baseline="0" noProof="0" dirty="0" smtClean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Project Plan and Objectives</a:t>
            </a:r>
          </a:p>
          <a:p>
            <a:pPr marL="0" marR="0" lvl="0" indent="0" algn="l" defTabSz="29347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b="1" dirty="0" smtClean="0">
              <a:solidFill>
                <a:srgbClr val="1F497D"/>
              </a:solidFill>
            </a:endParaRP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3800" dirty="0" smtClean="0">
                <a:solidFill>
                  <a:schemeClr val="tx1"/>
                </a:solidFill>
                <a:ea typeface="Calibri"/>
                <a:cs typeface="Times New Roman"/>
              </a:rPr>
              <a:t>Enhancing cluster networks &amp; regional assets (EDA)</a:t>
            </a: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3800" dirty="0" smtClean="0">
                <a:solidFill>
                  <a:schemeClr val="tx1"/>
                </a:solidFill>
                <a:ea typeface="Calibri"/>
                <a:cs typeface="Times New Roman"/>
              </a:rPr>
              <a:t>Building a highly-skilled &amp; diverse workforce (ETA)</a:t>
            </a: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3800" dirty="0" smtClean="0">
                <a:solidFill>
                  <a:schemeClr val="tx1"/>
                </a:solidFill>
                <a:ea typeface="Calibri"/>
                <a:cs typeface="Times New Roman"/>
              </a:rPr>
              <a:t>Assisting the tooling &amp; machining industry to become energy efficient (DOE)</a:t>
            </a: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/>
              <a:buChar char=""/>
            </a:pPr>
            <a:r>
              <a:rPr lang="en-US" sz="3800" dirty="0" smtClean="0">
                <a:solidFill>
                  <a:schemeClr val="tx1"/>
                </a:solidFill>
                <a:ea typeface="Calibri"/>
                <a:cs typeface="Times New Roman"/>
              </a:rPr>
              <a:t>Assisting entrepreneurial development in </a:t>
            </a:r>
            <a:br>
              <a:rPr lang="en-US" sz="3800" dirty="0" smtClean="0">
                <a:solidFill>
                  <a:schemeClr val="tx1"/>
                </a:solidFill>
                <a:ea typeface="Calibri"/>
                <a:cs typeface="Times New Roman"/>
              </a:rPr>
            </a:br>
            <a:r>
              <a:rPr lang="en-US" sz="3800" dirty="0" smtClean="0">
                <a:solidFill>
                  <a:schemeClr val="tx1"/>
                </a:solidFill>
                <a:ea typeface="Calibri"/>
                <a:cs typeface="Times New Roman"/>
              </a:rPr>
              <a:t>disadvantaged &amp; underserved communities (SBA)</a:t>
            </a:r>
          </a:p>
          <a:p>
            <a:pPr marL="0" marR="0" lvl="0" indent="0" algn="ctr" defTabSz="29347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29337000" y="13335000"/>
            <a:ext cx="12954000" cy="9601200"/>
          </a:xfrm>
          <a:prstGeom prst="rect">
            <a:avLst/>
          </a:prstGeom>
        </p:spPr>
        <p:txBody>
          <a:bodyPr vert="horz" lIns="293477" tIns="146738" rIns="293477" bIns="146738" rtlCol="0" anchor="t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29347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strike="noStrike" kern="1200" cap="none" spc="0" normalizeH="0" baseline="0" noProof="0" dirty="0" smtClean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Agency Collaboration</a:t>
            </a:r>
          </a:p>
          <a:p>
            <a:pPr marL="0" marR="0" lvl="0" indent="0" algn="ctr" defTabSz="29347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0" strike="noStrike" kern="1200" cap="none" spc="0" normalizeH="0" baseline="0" noProof="0" dirty="0" smtClean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3800" b="1" dirty="0" smtClean="0">
                <a:solidFill>
                  <a:srgbClr val="990000"/>
                </a:solidFill>
                <a:ea typeface="Calibri"/>
                <a:cs typeface="Times New Roman"/>
              </a:rPr>
              <a:t>EDA</a:t>
            </a:r>
            <a:r>
              <a:rPr lang="en-US" sz="3800" dirty="0" smtClean="0">
                <a:ea typeface="Calibri"/>
                <a:cs typeface="Times New Roman"/>
              </a:rPr>
              <a:t> </a:t>
            </a:r>
            <a:r>
              <a:rPr lang="en-US" sz="3800" dirty="0" smtClean="0">
                <a:solidFill>
                  <a:schemeClr val="tx1"/>
                </a:solidFill>
                <a:ea typeface="Calibri"/>
                <a:cs typeface="Times New Roman"/>
              </a:rPr>
              <a:t>will link suppliers and export-oriented businesses, commercialize new technologies, and provide technical assistance to supply chain members</a:t>
            </a:r>
            <a:endParaRPr lang="en-US" sz="3800" dirty="0" smtClean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3800" b="1" dirty="0" smtClean="0">
                <a:solidFill>
                  <a:srgbClr val="990000"/>
                </a:solidFill>
                <a:ea typeface="Calibri"/>
                <a:cs typeface="Times New Roman"/>
              </a:rPr>
              <a:t>ETA</a:t>
            </a:r>
            <a:r>
              <a:rPr lang="en-US" sz="3800" dirty="0" smtClean="0">
                <a:ea typeface="Calibri"/>
                <a:cs typeface="Times New Roman"/>
              </a:rPr>
              <a:t> </a:t>
            </a:r>
            <a:r>
              <a:rPr lang="en-US" sz="3800" dirty="0" smtClean="0">
                <a:solidFill>
                  <a:schemeClr val="tx1"/>
                </a:solidFill>
                <a:ea typeface="Calibri"/>
                <a:cs typeface="Times New Roman"/>
              </a:rPr>
              <a:t>will assist jobseekers obtain or upgrade their employment opportunities by weaning companies from dependence on H-1B visa requests to fill key technical slots</a:t>
            </a:r>
            <a:endParaRPr lang="en-US" sz="3800" dirty="0" smtClean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3800" b="1" dirty="0" smtClean="0">
                <a:solidFill>
                  <a:srgbClr val="990000"/>
                </a:solidFill>
                <a:ea typeface="Calibri"/>
                <a:cs typeface="Times New Roman"/>
              </a:rPr>
              <a:t>DOE</a:t>
            </a:r>
            <a:r>
              <a:rPr lang="en-US" sz="3800" dirty="0" smtClean="0">
                <a:solidFill>
                  <a:srgbClr val="FF0000"/>
                </a:solidFill>
                <a:ea typeface="Calibri"/>
                <a:cs typeface="Times New Roman"/>
              </a:rPr>
              <a:t> </a:t>
            </a:r>
            <a:r>
              <a:rPr lang="en-US" sz="3800" dirty="0" smtClean="0">
                <a:solidFill>
                  <a:schemeClr val="tx1"/>
                </a:solidFill>
                <a:ea typeface="Calibri"/>
                <a:cs typeface="Times New Roman"/>
              </a:rPr>
              <a:t>will assist the Tooling and Machining industry to become more energy efficient.</a:t>
            </a:r>
            <a:endParaRPr lang="en-US" sz="3800" dirty="0" smtClean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/>
              <a:buChar char=""/>
            </a:pPr>
            <a:r>
              <a:rPr lang="en-US" sz="3800" b="1" dirty="0" smtClean="0">
                <a:solidFill>
                  <a:srgbClr val="990000"/>
                </a:solidFill>
                <a:ea typeface="Calibri"/>
                <a:cs typeface="Times New Roman"/>
              </a:rPr>
              <a:t>SBA</a:t>
            </a:r>
            <a:r>
              <a:rPr lang="en-US" sz="3800" dirty="0" smtClean="0">
                <a:ea typeface="Calibri"/>
                <a:cs typeface="Times New Roman"/>
              </a:rPr>
              <a:t> </a:t>
            </a:r>
            <a:r>
              <a:rPr lang="en-US" sz="3800" dirty="0" smtClean="0">
                <a:solidFill>
                  <a:schemeClr val="tx1"/>
                </a:solidFill>
                <a:ea typeface="Calibri"/>
                <a:cs typeface="Times New Roman"/>
              </a:rPr>
              <a:t>will help raise the profile of the region’s database of small, disadvantaged, minority and women-owned firms to serve the aerospace and defense sector</a:t>
            </a:r>
            <a:endParaRPr lang="en-US" sz="3800" dirty="0" smtClean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marR="0" lvl="0" indent="0" algn="ctr" defTabSz="29347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</p:txBody>
      </p:sp>
      <p:sp>
        <p:nvSpPr>
          <p:cNvPr id="15" name="Text Placeholder 2"/>
          <p:cNvSpPr txBox="1">
            <a:spLocks/>
          </p:cNvSpPr>
          <p:nvPr/>
        </p:nvSpPr>
        <p:spPr>
          <a:xfrm>
            <a:off x="6705600" y="24384000"/>
            <a:ext cx="11811000" cy="5562600"/>
          </a:xfrm>
          <a:prstGeom prst="rect">
            <a:avLst/>
          </a:prstGeom>
        </p:spPr>
        <p:txBody>
          <a:bodyPr vert="horz" lIns="293477" tIns="146738" rIns="293477" bIns="146738" rtlCol="0" anchor="t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defRPr/>
            </a:pPr>
            <a:r>
              <a:rPr kumimoji="0" lang="en-US" sz="4400" b="1" i="0" strike="noStrike" kern="1200" cap="none" spc="0" normalizeH="0" baseline="0" noProof="0" dirty="0" smtClean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     Ongoing Project Challenges</a:t>
            </a:r>
            <a:r>
              <a:rPr kumimoji="0" lang="en-US" sz="20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/>
            </a:r>
            <a:br>
              <a:rPr kumimoji="0" lang="en-US" sz="20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</a:br>
            <a:endParaRPr kumimoji="0" lang="en-US" sz="1600" b="1" i="0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3800" dirty="0" smtClean="0">
                <a:solidFill>
                  <a:schemeClr val="tx1"/>
                </a:solidFill>
                <a:ea typeface="Calibri"/>
                <a:cs typeface="Times New Roman"/>
              </a:rPr>
              <a:t>Identifying appropriate unemployed and incumbent workers for the training program, </a:t>
            </a:r>
            <a:endParaRPr lang="en-US" sz="3800" dirty="0" smtClean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3800" dirty="0" smtClean="0">
                <a:solidFill>
                  <a:schemeClr val="tx1"/>
                </a:solidFill>
                <a:ea typeface="Calibri"/>
                <a:cs typeface="Times New Roman"/>
              </a:rPr>
              <a:t>Identifying companies to participate in the Innovation in Manufacturing Grant Competition</a:t>
            </a:r>
            <a:endParaRPr lang="en-US" sz="3800" dirty="0" smtClean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/>
              <a:buChar char=""/>
            </a:pPr>
            <a:r>
              <a:rPr lang="en-US" sz="3800" dirty="0" smtClean="0">
                <a:solidFill>
                  <a:schemeClr val="tx1"/>
                </a:solidFill>
                <a:ea typeface="Calibri"/>
                <a:cs typeface="Times New Roman"/>
              </a:rPr>
              <a:t>Identification &amp; utilization of small &amp; disadvantaged A&amp;D supply chain companies (SBA)</a:t>
            </a:r>
            <a:endParaRPr lang="en-US" sz="3800" dirty="0" smtClean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marR="0" lvl="0" indent="0" algn="ctr" defTabSz="29347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0" marR="0" lvl="0" indent="0" algn="ctr" defTabSz="29347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0" marR="0" lvl="0" indent="0" algn="ctr" defTabSz="29347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b="1" dirty="0" smtClean="0">
              <a:solidFill>
                <a:srgbClr val="1F497D"/>
              </a:solidFill>
              <a:latin typeface="Arial Rounded MT Bold" pitchFamily="34" charset="0"/>
            </a:endParaRPr>
          </a:p>
          <a:p>
            <a:pPr marL="0" marR="0" lvl="0" indent="0" algn="ctr" defTabSz="29347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19964400" y="26974800"/>
            <a:ext cx="15697200" cy="3505200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kumimoji="0" lang="en-US" sz="4400" b="1" i="0" strike="noStrike" kern="1200" cap="none" spc="0" normalizeH="0" baseline="0" noProof="0" dirty="0" smtClean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                                 Team  ACA Contacts</a:t>
            </a:r>
            <a:br>
              <a:rPr kumimoji="0" lang="en-US" sz="4400" b="1" i="0" strike="noStrike" kern="1200" cap="none" spc="0" normalizeH="0" baseline="0" noProof="0" dirty="0" smtClean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</a:br>
            <a:r>
              <a:rPr lang="en-US" sz="3600" dirty="0" smtClean="0">
                <a:solidFill>
                  <a:srgbClr val="990000"/>
                </a:solidFill>
              </a:rPr>
              <a:t>Brian Sherman, Senior VP, Business Development (EDA)</a:t>
            </a:r>
          </a:p>
          <a:p>
            <a:pPr algn="r"/>
            <a:r>
              <a:rPr lang="en-US" sz="3600" dirty="0" smtClean="0">
                <a:solidFill>
                  <a:srgbClr val="990000"/>
                </a:solidFill>
              </a:rPr>
              <a:t>Kathy Rodriguez, Director, Small Business Services (SBA)</a:t>
            </a:r>
          </a:p>
          <a:p>
            <a:pPr algn="r"/>
            <a:r>
              <a:rPr lang="en-US" sz="3600" dirty="0" smtClean="0">
                <a:solidFill>
                  <a:srgbClr val="990000"/>
                </a:solidFill>
              </a:rPr>
              <a:t>Bennett Curry, VP, Business Development (DOE)</a:t>
            </a:r>
          </a:p>
          <a:p>
            <a:pPr algn="r"/>
            <a:r>
              <a:rPr lang="en-US" sz="3600" dirty="0" smtClean="0">
                <a:solidFill>
                  <a:srgbClr val="990000"/>
                </a:solidFill>
              </a:rPr>
              <a:t>Jennifer Steele, Workforce Development (ETA)</a:t>
            </a:r>
          </a:p>
          <a:p>
            <a:pPr algn="r"/>
            <a:r>
              <a:rPr lang="en-US" sz="3600" dirty="0" smtClean="0">
                <a:solidFill>
                  <a:srgbClr val="990000"/>
                </a:solidFill>
              </a:rPr>
              <a:t>Shawnda Henderson, Bus Dev Operations Manager</a:t>
            </a:r>
          </a:p>
          <a:p>
            <a:pPr marL="0" marR="0" lvl="0" indent="0" algn="ctr" defTabSz="29347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strike="noStrike" kern="1200" cap="none" spc="0" normalizeH="0" baseline="0" noProof="0" dirty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1905000"/>
            <a:ext cx="42595800" cy="1527448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990000"/>
                </a:solidFill>
                <a:latin typeface="Rockwell Extra Bold" pitchFamily="18" charset="0"/>
              </a:rPr>
              <a:t>Southern Arizona Aerospace &amp; Defense Region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133600" y="30251400"/>
            <a:ext cx="340614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895600" y="30251400"/>
            <a:ext cx="3208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3">
                    <a:lumMod val="50000"/>
                  </a:schemeClr>
                </a:solidFill>
              </a:rPr>
              <a:t>Arizona Commerce Authority ▪  333 North Central Avenue Suite 1900 ▪ Phoenix, AZ 85004 ▪ www.azcommerce.com</a:t>
            </a:r>
            <a:r>
              <a:rPr lang="en-US" sz="4800" dirty="0" smtClean="0"/>
              <a:t> </a:t>
            </a:r>
            <a:endParaRPr lang="en-US" sz="4800" dirty="0"/>
          </a:p>
        </p:txBody>
      </p:sp>
      <p:sp>
        <p:nvSpPr>
          <p:cNvPr id="21" name="Text Placeholder 2"/>
          <p:cNvSpPr txBox="1">
            <a:spLocks/>
          </p:cNvSpPr>
          <p:nvPr/>
        </p:nvSpPr>
        <p:spPr>
          <a:xfrm>
            <a:off x="30708600" y="3886200"/>
            <a:ext cx="10896600" cy="4724400"/>
          </a:xfrm>
          <a:prstGeom prst="rect">
            <a:avLst/>
          </a:prstGeom>
        </p:spPr>
        <p:txBody>
          <a:bodyPr vert="horz" lIns="293477" tIns="146738" rIns="293477" bIns="146738" rtlCol="0" anchor="t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29347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strike="noStrike" kern="1200" cap="none" spc="0" normalizeH="0" baseline="0" noProof="0" dirty="0" smtClean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The Cluster</a:t>
            </a:r>
          </a:p>
          <a:p>
            <a:pPr marL="0" marR="0" lvl="0" indent="0" algn="ctr" defTabSz="29347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b="1" dirty="0" smtClean="0">
              <a:solidFill>
                <a:srgbClr val="1F497D"/>
              </a:solidFill>
              <a:latin typeface="Arial Rounded MT Bold" pitchFamily="34" charset="0"/>
            </a:endParaRP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4400" b="1" dirty="0" smtClean="0">
                <a:solidFill>
                  <a:srgbClr val="800000"/>
                </a:solidFill>
                <a:ea typeface="Calibri"/>
                <a:cs typeface="Times New Roman"/>
              </a:rPr>
              <a:t>96,000 + </a:t>
            </a:r>
            <a:r>
              <a:rPr lang="en-US" sz="4400" dirty="0" smtClean="0">
                <a:solidFill>
                  <a:schemeClr val="tx1"/>
                </a:solidFill>
                <a:ea typeface="Calibri"/>
                <a:cs typeface="Times New Roman"/>
              </a:rPr>
              <a:t>jobs </a:t>
            </a:r>
            <a:r>
              <a:rPr lang="en-US" sz="3600" dirty="0" smtClean="0">
                <a:solidFill>
                  <a:schemeClr val="tx1"/>
                </a:solidFill>
              </a:rPr>
              <a:t>(includes both Private and Military; </a:t>
            </a:r>
            <a:r>
              <a:rPr lang="en-US" sz="3600" i="1" dirty="0" smtClean="0">
                <a:solidFill>
                  <a:schemeClr val="tx1"/>
                </a:solidFill>
              </a:rPr>
              <a:t>Source: EMSI</a:t>
            </a:r>
            <a:r>
              <a:rPr lang="en-US" sz="3600" dirty="0" smtClean="0">
                <a:solidFill>
                  <a:schemeClr val="tx1"/>
                </a:solidFill>
              </a:rPr>
              <a:t>)</a:t>
            </a:r>
            <a:endParaRPr lang="en-US" sz="3800" dirty="0" smtClean="0">
              <a:solidFill>
                <a:schemeClr val="tx1"/>
              </a:solidFill>
              <a:ea typeface="Calibri"/>
              <a:cs typeface="Times New Roman"/>
            </a:endParaRP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2000" dirty="0" smtClean="0">
              <a:latin typeface="Calibri"/>
              <a:ea typeface="Calibri"/>
              <a:cs typeface="Times New Roman"/>
            </a:endParaRP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tx1"/>
                </a:solidFill>
                <a:ea typeface="Calibri"/>
                <a:cs typeface="Times New Roman"/>
              </a:rPr>
              <a:t>Annual wages of </a:t>
            </a:r>
            <a:r>
              <a:rPr lang="en-US" sz="4400" b="1" dirty="0" smtClean="0">
                <a:solidFill>
                  <a:srgbClr val="800000"/>
                </a:solidFill>
                <a:ea typeface="Calibri"/>
                <a:cs typeface="Times New Roman"/>
              </a:rPr>
              <a:t>$</a:t>
            </a:r>
            <a:r>
              <a:rPr lang="en-US" sz="4400" b="1" dirty="0" smtClean="0">
                <a:solidFill>
                  <a:srgbClr val="800000"/>
                </a:solidFill>
              </a:rPr>
              <a:t>86,000+</a:t>
            </a:r>
            <a:endParaRPr lang="en-US" sz="4400" b="1" dirty="0" smtClean="0">
              <a:solidFill>
                <a:srgbClr val="800000"/>
              </a:solidFill>
              <a:ea typeface="Calibri"/>
              <a:cs typeface="Times New Roman"/>
            </a:endParaRP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2000" dirty="0" smtClean="0">
              <a:latin typeface="Calibri"/>
              <a:ea typeface="Calibri"/>
              <a:cs typeface="Times New Roman"/>
            </a:endParaRPr>
          </a:p>
          <a:p>
            <a:pPr marL="342900" indent="-342900" algn="l">
              <a:buFont typeface="Symbol"/>
              <a:buChar char=""/>
            </a:pPr>
            <a:r>
              <a:rPr lang="en-US" sz="4400" b="1" dirty="0" smtClean="0">
                <a:solidFill>
                  <a:srgbClr val="800000"/>
                </a:solidFill>
              </a:rPr>
              <a:t>$11.3 billion </a:t>
            </a:r>
            <a:r>
              <a:rPr lang="en-US" sz="4400" dirty="0" smtClean="0">
                <a:solidFill>
                  <a:schemeClr val="tx1"/>
                </a:solidFill>
              </a:rPr>
              <a:t>in </a:t>
            </a:r>
            <a:r>
              <a:rPr lang="en-US" sz="4400" dirty="0" err="1" smtClean="0">
                <a:solidFill>
                  <a:schemeClr val="tx1"/>
                </a:solidFill>
              </a:rPr>
              <a:t>DoD</a:t>
            </a:r>
            <a:r>
              <a:rPr lang="en-US" sz="4400" dirty="0" smtClean="0">
                <a:solidFill>
                  <a:schemeClr val="tx1"/>
                </a:solidFill>
              </a:rPr>
              <a:t> awards in 2013 (5</a:t>
            </a:r>
            <a:r>
              <a:rPr lang="en-US" sz="4400" baseline="30000" dirty="0" smtClean="0">
                <a:solidFill>
                  <a:schemeClr val="tx1"/>
                </a:solidFill>
              </a:rPr>
              <a:t>th</a:t>
            </a:r>
            <a:r>
              <a:rPr lang="en-US" sz="4400" dirty="0" smtClean="0">
                <a:solidFill>
                  <a:schemeClr val="tx1"/>
                </a:solidFill>
              </a:rPr>
              <a:t> highest in the nation)</a:t>
            </a:r>
          </a:p>
          <a:p>
            <a:pPr marL="342900" marR="0" lvl="0" indent="-342900" algn="l">
              <a:spcBef>
                <a:spcPts val="0"/>
              </a:spcBef>
            </a:pPr>
            <a:r>
              <a:rPr lang="en-US" sz="4400" dirty="0" smtClean="0">
                <a:ea typeface="Calibri"/>
                <a:cs typeface="Times New Roman"/>
              </a:rPr>
              <a:t/>
            </a:r>
            <a:br>
              <a:rPr lang="en-US" sz="4400" dirty="0" smtClean="0">
                <a:ea typeface="Calibri"/>
                <a:cs typeface="Times New Roman"/>
              </a:rPr>
            </a:br>
            <a:endParaRPr kumimoji="0" lang="en-US" sz="4400" b="1" i="0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</p:txBody>
      </p:sp>
      <p:cxnSp>
        <p:nvCxnSpPr>
          <p:cNvPr id="27" name="Straight Connector 26"/>
          <p:cNvCxnSpPr/>
          <p:nvPr/>
        </p:nvCxnSpPr>
        <p:spPr bwMode="auto">
          <a:xfrm>
            <a:off x="1905000" y="30251400"/>
            <a:ext cx="35204400" cy="0"/>
          </a:xfrm>
          <a:prstGeom prst="line">
            <a:avLst/>
          </a:prstGeom>
          <a:ln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 bwMode="auto">
          <a:xfrm>
            <a:off x="36347400" y="27889200"/>
            <a:ext cx="0" cy="4419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innerShdw blurRad="114300">
              <a:prstClr val="black"/>
            </a:innerShdw>
          </a:effectLst>
        </p:spPr>
      </p:cxnSp>
      <p:cxnSp>
        <p:nvCxnSpPr>
          <p:cNvPr id="36" name="Straight Connector 35"/>
          <p:cNvCxnSpPr/>
          <p:nvPr/>
        </p:nvCxnSpPr>
        <p:spPr bwMode="auto">
          <a:xfrm>
            <a:off x="35966400" y="26670000"/>
            <a:ext cx="0" cy="4419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innerShdw blurRad="114300">
              <a:prstClr val="black"/>
            </a:innerShdw>
          </a:effectLst>
        </p:spPr>
      </p:cxnSp>
      <p:cxnSp>
        <p:nvCxnSpPr>
          <p:cNvPr id="46" name="Straight Connector 45"/>
          <p:cNvCxnSpPr/>
          <p:nvPr/>
        </p:nvCxnSpPr>
        <p:spPr bwMode="auto">
          <a:xfrm>
            <a:off x="2362200" y="1524000"/>
            <a:ext cx="0" cy="2133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innerShdw blurRad="114300">
              <a:prstClr val="black"/>
            </a:innerShdw>
          </a:effectLst>
        </p:spPr>
      </p:cxnSp>
      <p:cxnSp>
        <p:nvCxnSpPr>
          <p:cNvPr id="51" name="Straight Connector 50"/>
          <p:cNvCxnSpPr/>
          <p:nvPr/>
        </p:nvCxnSpPr>
        <p:spPr bwMode="auto">
          <a:xfrm>
            <a:off x="1981200" y="1066800"/>
            <a:ext cx="0" cy="2133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innerShdw blurRad="114300">
              <a:prstClr val="black"/>
            </a:innerShdw>
          </a:effectLst>
        </p:spPr>
      </p:cxnSp>
      <p:cxnSp>
        <p:nvCxnSpPr>
          <p:cNvPr id="52" name="Straight Connector 51"/>
          <p:cNvCxnSpPr/>
          <p:nvPr/>
        </p:nvCxnSpPr>
        <p:spPr bwMode="auto">
          <a:xfrm>
            <a:off x="1066800" y="1905000"/>
            <a:ext cx="7772400" cy="0"/>
          </a:xfrm>
          <a:prstGeom prst="line">
            <a:avLst/>
          </a:prstGeom>
          <a:ln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687800" y="9144000"/>
            <a:ext cx="5700712" cy="4973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936200" y="9144000"/>
            <a:ext cx="4877394" cy="5080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16687800" y="6324600"/>
            <a:ext cx="11430000" cy="1452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990000"/>
                </a:solidFill>
                <a:latin typeface="Arial Rounded MT Bold" pitchFamily="34" charset="0"/>
              </a:rPr>
              <a:t>Innovation in Advanced Manufacturing Grant Competition Project Highlight</a:t>
            </a:r>
            <a:endParaRPr lang="en-US" sz="6000" dirty="0" smtClean="0">
              <a:solidFill>
                <a:srgbClr val="000000"/>
              </a:solidFill>
              <a:latin typeface="+mj-lt"/>
            </a:endParaRPr>
          </a:p>
          <a:p>
            <a:pPr marR="0" algn="just"/>
            <a:endParaRPr lang="en-US" sz="6000" dirty="0" smtClean="0">
              <a:solidFill>
                <a:srgbClr val="000000"/>
              </a:solidFill>
              <a:latin typeface="+mj-lt"/>
            </a:endParaRPr>
          </a:p>
          <a:p>
            <a:pPr marR="0" algn="just"/>
            <a:endParaRPr lang="en-US" sz="6000" dirty="0" smtClean="0">
              <a:solidFill>
                <a:srgbClr val="000000"/>
              </a:solidFill>
              <a:latin typeface="+mj-lt"/>
            </a:endParaRPr>
          </a:p>
          <a:p>
            <a:pPr marR="0" algn="just"/>
            <a:endParaRPr lang="en-US" sz="6000" dirty="0" smtClean="0">
              <a:solidFill>
                <a:srgbClr val="000000"/>
              </a:solidFill>
              <a:latin typeface="+mj-lt"/>
            </a:endParaRPr>
          </a:p>
          <a:p>
            <a:pPr marR="0" algn="just"/>
            <a:endParaRPr lang="en-US" sz="6000" dirty="0" smtClean="0">
              <a:solidFill>
                <a:srgbClr val="000000"/>
              </a:solidFill>
              <a:latin typeface="+mj-lt"/>
            </a:endParaRPr>
          </a:p>
          <a:p>
            <a:pPr marR="0" algn="just"/>
            <a:endParaRPr lang="en-US" sz="6000" dirty="0" smtClean="0">
              <a:solidFill>
                <a:srgbClr val="000000"/>
              </a:solidFill>
              <a:latin typeface="+mj-lt"/>
            </a:endParaRPr>
          </a:p>
          <a:p>
            <a:pPr marR="0" algn="just"/>
            <a:endParaRPr lang="en-US" sz="6000" dirty="0" smtClean="0">
              <a:solidFill>
                <a:srgbClr val="000000"/>
              </a:solidFill>
              <a:latin typeface="+mj-lt"/>
            </a:endParaRPr>
          </a:p>
          <a:p>
            <a:pPr marR="0" algn="ctr"/>
            <a:r>
              <a:rPr lang="en-US" sz="4800" b="1" dirty="0" smtClean="0">
                <a:solidFill>
                  <a:srgbClr val="990000"/>
                </a:solidFill>
                <a:latin typeface="+mj-lt"/>
              </a:rPr>
              <a:t>GOALS:  </a:t>
            </a:r>
            <a:br>
              <a:rPr lang="en-US" sz="4800" b="1" dirty="0" smtClean="0">
                <a:solidFill>
                  <a:srgbClr val="990000"/>
                </a:solidFill>
                <a:latin typeface="+mj-lt"/>
              </a:rPr>
            </a:br>
            <a:endParaRPr lang="en-US" sz="4800" b="1" dirty="0" smtClean="0">
              <a:solidFill>
                <a:srgbClr val="990000"/>
              </a:solidFill>
              <a:latin typeface="+mj-lt"/>
            </a:endParaRPr>
          </a:p>
          <a:p>
            <a:pPr marR="0">
              <a:buFont typeface="Arial" pitchFamily="34" charset="0"/>
              <a:buChar char="•"/>
            </a:pPr>
            <a:r>
              <a:rPr lang="en-US" sz="4400" dirty="0" smtClean="0"/>
              <a:t> Develop </a:t>
            </a:r>
            <a:r>
              <a:rPr lang="en-US" sz="4400" dirty="0" smtClean="0">
                <a:solidFill>
                  <a:srgbClr val="C00000"/>
                </a:solidFill>
              </a:rPr>
              <a:t>smart sensing and control</a:t>
            </a:r>
            <a:r>
              <a:rPr lang="en-US" sz="4400" dirty="0" smtClean="0">
                <a:solidFill>
                  <a:srgbClr val="000000"/>
                </a:solidFill>
              </a:rPr>
              <a:t>, and software-enabled technologies for making </a:t>
            </a:r>
            <a:r>
              <a:rPr lang="en-US" sz="4400" dirty="0" smtClean="0">
                <a:solidFill>
                  <a:srgbClr val="C00000"/>
                </a:solidFill>
              </a:rPr>
              <a:t>energy-intensive </a:t>
            </a:r>
            <a:r>
              <a:rPr lang="en-US" sz="4400" dirty="0" smtClean="0">
                <a:solidFill>
                  <a:srgbClr val="000000"/>
                </a:solidFill>
              </a:rPr>
              <a:t>machines smart.</a:t>
            </a:r>
            <a:br>
              <a:rPr lang="en-US" sz="4400" dirty="0" smtClean="0">
                <a:solidFill>
                  <a:srgbClr val="000000"/>
                </a:solidFill>
              </a:rPr>
            </a:br>
            <a:endParaRPr lang="en-US" sz="4400" dirty="0" smtClean="0">
              <a:solidFill>
                <a:srgbClr val="000000"/>
              </a:solidFill>
            </a:endParaRPr>
          </a:p>
          <a:p>
            <a:pPr marR="0"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000000"/>
                </a:solidFill>
              </a:rPr>
              <a:t> Establish </a:t>
            </a:r>
            <a:r>
              <a:rPr lang="en-US" sz="4400" dirty="0" smtClean="0">
                <a:solidFill>
                  <a:srgbClr val="C00000"/>
                </a:solidFill>
              </a:rPr>
              <a:t>optimum starting, stopping, and idle </a:t>
            </a:r>
            <a:r>
              <a:rPr lang="en-US" sz="4400" dirty="0" smtClean="0">
                <a:solidFill>
                  <a:srgbClr val="000000"/>
                </a:solidFill>
              </a:rPr>
              <a:t>times of machines to </a:t>
            </a:r>
            <a:r>
              <a:rPr lang="en-US" sz="4400" dirty="0" smtClean="0">
                <a:solidFill>
                  <a:srgbClr val="C00000"/>
                </a:solidFill>
              </a:rPr>
              <a:t>reduce electricity cost.</a:t>
            </a:r>
          </a:p>
        </p:txBody>
      </p:sp>
      <p:pic>
        <p:nvPicPr>
          <p:cNvPr id="1031" name="Picture 7" descr="https://encrypted-tbn2.gstatic.com/images?q=tbn:ANd9GcRcWsPgTJc6FSef1pFTopFz1oTUYtf6groHnX53qzkj8JLvA6-OY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5575" y="-342900"/>
            <a:ext cx="838200" cy="723900"/>
          </a:xfrm>
          <a:prstGeom prst="rect">
            <a:avLst/>
          </a:prstGeom>
          <a:noFill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593800" y="4038600"/>
            <a:ext cx="3731795" cy="3222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P:\ ACAmarketingMaterial\InfoGraphics\DigitalWebEmail\Manufaturing\RedGray\SupplyChain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650200" y="23241000"/>
            <a:ext cx="15925800" cy="2305050"/>
          </a:xfrm>
          <a:prstGeom prst="rect">
            <a:avLst/>
          </a:prstGeom>
          <a:noFill/>
        </p:spPr>
      </p:pic>
      <p:pic>
        <p:nvPicPr>
          <p:cNvPr id="1034" name="Picture 10" descr="P:\ ACAmarketingMaterial\InfoGraphics\DigitalWebEmail\Manufaturing\RedGray\AZmanufacturing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371600" y="24003000"/>
            <a:ext cx="4597628" cy="5257800"/>
          </a:xfrm>
          <a:prstGeom prst="rect">
            <a:avLst/>
          </a:prstGeom>
          <a:noFill/>
        </p:spPr>
      </p:pic>
      <p:pic>
        <p:nvPicPr>
          <p:cNvPr id="1035" name="Picture 11" descr="P:\ ACAmarketingMaterial\InfoGraphics\DigitalWebEmail\RedGrayMisc\AZbusiness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1394400" y="9603918"/>
            <a:ext cx="9296400" cy="3426282"/>
          </a:xfrm>
          <a:prstGeom prst="rect">
            <a:avLst/>
          </a:prstGeom>
          <a:noFill/>
        </p:spPr>
      </p:pic>
      <p:pic>
        <p:nvPicPr>
          <p:cNvPr id="1036" name="Picture 12" descr="P:\ ACAmarketingMaterial\InfoGraphics\DigitalWebEmail\RedGrayMisc\Growth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915400" y="17221200"/>
            <a:ext cx="5867400" cy="6285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MEPAcceleratorMeeting</Template>
  <TotalTime>1391</TotalTime>
  <Words>230</Words>
  <Application>Microsoft Office PowerPoint</Application>
  <PresentationFormat>Custom</PresentationFormat>
  <Paragraphs>52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ssti41</dc:creator>
  <cp:lastModifiedBy>ruth</cp:lastModifiedBy>
  <cp:revision>92</cp:revision>
  <cp:lastPrinted>2014-06-10T18:00:30Z</cp:lastPrinted>
  <dcterms:created xsi:type="dcterms:W3CDTF">2012-12-03T15:42:35Z</dcterms:created>
  <dcterms:modified xsi:type="dcterms:W3CDTF">2014-06-10T18:01:17Z</dcterms:modified>
</cp:coreProperties>
</file>