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25" d="100"/>
          <a:sy n="25" d="100"/>
        </p:scale>
        <p:origin x="-42" y="8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mailto:marla.gorges@innovate.gatech.edu" TargetMode="External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steve.rushing@innovate.gatech.edu" TargetMode="External"/><Relationship Id="rId5" Type="http://schemas.openxmlformats.org/officeDocument/2006/relationships/hyperlink" Target="mailto:yvonne.jackson@innovate.gatech.edu" TargetMode="External"/><Relationship Id="rId4" Type="http://schemas.openxmlformats.org/officeDocument/2006/relationships/hyperlink" Target="mailto:valbee@gwinnetttech.edu" TargetMode="External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14636" y="5966065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506200" y="5860186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2312267" y="5605989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857818" y="6217921"/>
            <a:ext cx="1016508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506934"/>
            <a:ext cx="33299399" cy="1312005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Rockwell Extra Bold" pitchFamily="18" charset="0"/>
              </a:rPr>
              <a:t>Jobs Accelerator Project:  Georgia Health IT Cluster Development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077200" y="2011037"/>
            <a:ext cx="23978825" cy="1035006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Rockwell" pitchFamily="18" charset="0"/>
              </a:rPr>
              <a:t>EDA:  Georgia Tech  ETA:  Georgia Tech, Gwinnett Tech   SBA:  Georgia Tech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582900" y="3552288"/>
            <a:ext cx="9906000" cy="114272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Rockwell" pitchFamily="18" charset="0"/>
              </a:rPr>
              <a:t>State of Georgia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44942" y="21212508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Vision </a:t>
            </a:r>
            <a:r>
              <a:rPr lang="en-US" sz="4400" b="1" dirty="0">
                <a:solidFill>
                  <a:schemeClr val="tx2"/>
                </a:solidFill>
                <a:latin typeface="Arial Rounded MT Bold" pitchFamily="34" charset="0"/>
              </a:rPr>
              <a:t>and </a:t>
            </a:r>
            <a:r>
              <a:rPr lang="en-US" sz="4400" b="1" dirty="0" smtClean="0">
                <a:solidFill>
                  <a:schemeClr val="tx2"/>
                </a:solidFill>
                <a:latin typeface="Arial Rounded MT Bold" pitchFamily="34" charset="0"/>
              </a:rPr>
              <a:t>Collaboration </a:t>
            </a:r>
            <a:endParaRPr lang="en-US" sz="4400" b="1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77090" y="6439788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752439" y="2008437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07701" y="6820787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Cluster/Business Sector Description 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400801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265639" y="17124370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2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114933" y="28270200"/>
            <a:ext cx="10052050" cy="429046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EDA : Marla Gorges @ </a:t>
            </a:r>
            <a:r>
              <a:rPr lang="en-US" sz="36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  <a:hlinkClick r:id="rId3"/>
              </a:rPr>
              <a:t>marla.gorges@innovate.gatech.edu</a:t>
            </a:r>
            <a:endParaRPr lang="en-US" sz="3600" b="1" dirty="0" smtClean="0">
              <a:solidFill>
                <a:srgbClr val="FF0000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ETA:  Vickie Albee  @ </a:t>
            </a:r>
            <a:r>
              <a:rPr lang="en-US" sz="36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  <a:hlinkClick r:id="rId4"/>
              </a:rPr>
              <a:t>valbee@gwinnetttech.edu</a:t>
            </a:r>
            <a:endParaRPr lang="en-US" sz="3600" b="1" dirty="0" smtClean="0">
              <a:solidFill>
                <a:srgbClr val="FF0000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SBA:  Yvonne Dragon @ </a:t>
            </a:r>
            <a:r>
              <a:rPr lang="en-US" sz="36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  <a:hlinkClick r:id="rId5"/>
              </a:rPr>
              <a:t>yvonne.jackson@innovate.gatech.edu</a:t>
            </a:r>
            <a:endParaRPr lang="en-US" sz="3600" b="1" dirty="0" smtClean="0">
              <a:solidFill>
                <a:srgbClr val="FF0000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3600" b="1" dirty="0" smtClean="0">
                <a:latin typeface="Arial Narrow" panose="020B0606020202030204" pitchFamily="34" charset="0"/>
              </a:rPr>
              <a:t>Senior Strategic Advisor:  Steve Rushing @  </a:t>
            </a:r>
            <a:r>
              <a:rPr lang="en-US" sz="3600" b="1" dirty="0" smtClean="0">
                <a:latin typeface="Arial Narrow" panose="020B0606020202030204" pitchFamily="34" charset="0"/>
                <a:hlinkClick r:id="rId6"/>
              </a:rPr>
              <a:t>steve.rushing@innovate.gatech.edu</a:t>
            </a:r>
            <a:endParaRPr lang="en-US" sz="3600" b="1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3600" b="1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4400" dirty="0"/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03765" y="19210424"/>
            <a:ext cx="9552260" cy="12412576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The HIT industry is undergoing fundamental and rapid change, fueled by both federal incentives to promote provider adoption of EHRs and  the macro issue of the U.S. in a healthcare cost vs. quality crisis.  Implementing and expanding the workforce  training components amidst a market continually defining “what  these Health IT jobs really are” in terms of specific skill sets and transferable abilities is a challenge.  </a:t>
            </a:r>
          </a:p>
          <a:p>
            <a:pPr marL="571500" indent="-571500"/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/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/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571500" indent="-571500"/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7739532"/>
            <a:ext cx="9846687" cy="938483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Created unique industry-student educational  support and recruitment  channel  through I3L member “design clinics” as our project implementation model;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Created a “first” in Ga in terms of credit-bearing technical college HIT certificate program ;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Provided important networking  opportunities for cluster companies resulting in ongoing collaboration;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Opening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Ga Tech Health  IT Showcase this fall – a place for HIT national  thought leadership &amp; collaboration</a:t>
            </a:r>
          </a:p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90539" y="21488399"/>
            <a:ext cx="9727286" cy="1107226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EDA / Metro Atlanta Chamber / Open Health Tools /Industry Members / Atlanta Regional Commission:   Through the I3L, support  faculty and partner research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,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HIT education </a:t>
            </a: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and start-up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commercialization 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ETA / Tech College System of Ga / Metro Atlanta Chamber / Industry Partners:  Organize open-source 9ONC) curriculum into credit courses for the pilot to achieve a one-year , certificate-based program to educate the HIT workforce industry needs now </a:t>
            </a:r>
          </a:p>
          <a:p>
            <a:pPr marL="0" indent="0">
              <a:buNone/>
            </a:pPr>
            <a:r>
              <a:rPr lang="en-US" sz="3800" dirty="0">
                <a:solidFill>
                  <a:schemeClr val="tx2"/>
                </a:solidFill>
                <a:latin typeface="Arial Rounded MT Bold" pitchFamily="34" charset="0"/>
              </a:rPr>
              <a:t>S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BA / MBDA :  Provide Teaming, Mastermind, and HIT Circle networking events to engage firms entering the sector and provide near-term business    opportunities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7675" y="7982639"/>
            <a:ext cx="10056813" cy="1210173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Grow the Health It cluster in Atlanta &amp; contribute to the growth of HIT adoption throughout  Georgia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Help Georgia achieve the Triple Aim: Better patient experience, higher quality care, economically sustainable cost 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Create a living test bed … to work on pressing interoperability problems, i.e. clinical systems exchanging health information in compliance with national standards 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Support research, education and start-up commercialization in the sector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Create and support  data analytics platforms that can improve care quality 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Create a cluster community exchanging best practices  and growing business opportunities locally and state-wide	</a:t>
            </a:r>
          </a:p>
          <a:p>
            <a:pPr marL="342900" indent="-342900"/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Train 600+ HIT Certificate-holders, hired by cluster firms</a:t>
            </a: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79629" y="7982640"/>
            <a:ext cx="10056813" cy="626676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rgbClr val="002060"/>
                </a:solidFill>
                <a:latin typeface="Arial Rounded MT Bold" pitchFamily="34" charset="0"/>
              </a:rPr>
              <a:t>Health Information Technology (HIT) – The secure, accurate and timely transfer of health information as it moves between patients, providers, third party administrators and payers.  HIT addresses the </a:t>
            </a: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“Meaningful Use” </a:t>
            </a:r>
            <a:r>
              <a:rPr lang="en-US" sz="3800" dirty="0" smtClean="0">
                <a:solidFill>
                  <a:srgbClr val="002060"/>
                </a:solidFill>
                <a:latin typeface="Arial Rounded MT Bold" pitchFamily="34" charset="0"/>
              </a:rPr>
              <a:t>and management of </a:t>
            </a:r>
            <a:r>
              <a:rPr lang="en-US" sz="4000" dirty="0" smtClean="0">
                <a:solidFill>
                  <a:srgbClr val="00206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the </a:t>
            </a:r>
            <a:r>
              <a:rPr lang="en-US" sz="4000" dirty="0">
                <a:solidFill>
                  <a:srgbClr val="00206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information in </a:t>
            </a:r>
            <a:r>
              <a:rPr lang="en-US" sz="4000" dirty="0" smtClean="0">
                <a:solidFill>
                  <a:srgbClr val="00206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Electronic </a:t>
            </a:r>
            <a:r>
              <a:rPr lang="en-US" sz="4000" dirty="0">
                <a:solidFill>
                  <a:srgbClr val="00206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Health Record (EHR) systems</a:t>
            </a:r>
            <a:r>
              <a:rPr lang="en-US" sz="4000" dirty="0" smtClean="0">
                <a:solidFill>
                  <a:srgbClr val="00206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.</a:t>
            </a:r>
            <a:endParaRPr lang="en-US" sz="38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511703" y="6696800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507733" y="6439788"/>
            <a:ext cx="10056813" cy="10933813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FF0000"/>
              </a:solidFill>
              <a:latin typeface="Arial Rounded MT Bold" pitchFamily="34" charset="0"/>
            </a:endParaRP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Year 1:  I3L business model and plan completed and implemented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Year 2:  I3L membership drive roll-out – has achieved 12 industry members to date with 8 industry-directed research projects -  Expected Yr. 3 Rev. ~ $ 300K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Year 2:  Workforce pilot complete with reorganized curriculum 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Year 3:  Workforce pilot operational and first cohort enrolled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Year 4:  Workforce pilot now expanding throughout Technical College System of Ga; first cohort graduating </a:t>
            </a:r>
          </a:p>
          <a:p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Year 3:  SBA program significant factor in Ga MBDA named as HIT Specialty Center – national launch underway</a:t>
            </a: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4685" y="23029162"/>
            <a:ext cx="9854909" cy="944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EDA  - Seeded the Interoperability &amp; Integration Innovation Lab (I3L), an interoperability sandbox and business solutions lab for healthcare transformation stakeholders.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ETA – Funding education &amp; training of the pilot at Gwinnett Technical College now in expansion mode to educate the in-demand Health IT workforce  in once of 6 certificate-based roles.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  <a:cs typeface="Times New Roman" pitchFamily="18" charset="0"/>
              </a:rPr>
              <a:t>SBA  - Ensures full sector inclusion of small and under-served businesses in through technical assistance, teaming and networking. </a:t>
            </a:r>
            <a:endParaRPr lang="en-US" sz="4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208360" y="18956229"/>
            <a:ext cx="9668036" cy="797909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3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I3L membership-based sustainability model is working – industry members are collaborating  on special projects that will contribute to evidence-based medicine in distressed areas.</a:t>
            </a:r>
            <a:endParaRPr lang="en-US" sz="3800" dirty="0">
              <a:solidFill>
                <a:srgbClr val="1F497D"/>
              </a:solidFill>
              <a:latin typeface="Arial Rounded MT Bold" pitchFamily="34" charset="0"/>
              <a:cs typeface="Arial" pitchFamily="34" charset="0"/>
            </a:endParaRPr>
          </a:p>
          <a:p>
            <a:pPr marL="681038" indent="-681038"/>
            <a:r>
              <a:rPr lang="en-US" sz="3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The MBDA Center is launching a national program for HIT mentoring and technical  assistance</a:t>
            </a:r>
          </a:p>
          <a:p>
            <a:pPr marL="681038" indent="-681038"/>
            <a:r>
              <a:rPr lang="en-US" sz="3800" dirty="0" smtClean="0">
                <a:solidFill>
                  <a:srgbClr val="1F497D"/>
                </a:solidFill>
                <a:latin typeface="Arial Rounded MT Bold" pitchFamily="34" charset="0"/>
                <a:cs typeface="Arial" pitchFamily="34" charset="0"/>
              </a:rPr>
              <a:t>The workforce pilot at Gwinnett Tech is being leveraged in a TAACCCT grant application with competency-based entry points to serve more veteran s and unemployed</a:t>
            </a:r>
            <a:endParaRPr lang="en-US" sz="3800" dirty="0">
              <a:solidFill>
                <a:srgbClr val="1F497D"/>
              </a:solidFill>
              <a:latin typeface="Arial Rounded MT Bold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4400" i="1" dirty="0" smtClean="0">
              <a:solidFill>
                <a:prstClr val="black"/>
              </a:solidFill>
            </a:endParaRPr>
          </a:p>
          <a:p>
            <a:pPr lvl="1"/>
            <a:endParaRPr lang="en-US" sz="3100" dirty="0">
              <a:solidFill>
                <a:prstClr val="black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3247965" y="17061014"/>
            <a:ext cx="5146808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18108" y="26719882"/>
            <a:ext cx="10048875" cy="430883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4400" b="1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2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875638"/>
            <a:ext cx="8534400" cy="915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 descr="C:\Users\mg206\AppData\Local\Microsoft\Windows\Temporary Internet Files\Content.Outlook\3WVK77RI\I3L V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5790" y="1162936"/>
            <a:ext cx="3345210" cy="3176900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C:\Users\mg206\AppData\Local\Microsoft\Windows\Temporary Internet Files\Content.IE5\ASYA629N\MC900082531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0" y="26719884"/>
            <a:ext cx="6172200" cy="490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25881</TotalTime>
  <Words>701</Words>
  <Application>Microsoft Office PowerPoint</Application>
  <PresentationFormat>Custom</PresentationFormat>
  <Paragraphs>64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97</cp:revision>
  <cp:lastPrinted>2014-04-18T14:49:03Z</cp:lastPrinted>
  <dcterms:created xsi:type="dcterms:W3CDTF">2012-12-03T15:42:35Z</dcterms:created>
  <dcterms:modified xsi:type="dcterms:W3CDTF">2014-06-05T12:17:45Z</dcterms:modified>
</cp:coreProperties>
</file>