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7010400" cy="9296400"/>
  <p:defaultTextStyle>
    <a:defPPr>
      <a:defRPr lang="en-US"/>
    </a:defPPr>
    <a:lvl1pPr marL="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69" autoAdjust="0"/>
    <p:restoredTop sz="99827" autoAdjust="0"/>
  </p:normalViewPr>
  <p:slideViewPr>
    <p:cSldViewPr>
      <p:cViewPr>
        <p:scale>
          <a:sx n="37" d="100"/>
          <a:sy n="37" d="100"/>
        </p:scale>
        <p:origin x="-72" y="-102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53A647F-8686-40CF-A747-DA5F927FD886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B4EC907-F0DA-44E2-9251-CE68812F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4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EC907-F0DA-44E2-9251-CE68812FB8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86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4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2"/>
            <a:ext cx="30723840" cy="8412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6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3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02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69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36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04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1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6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1432563"/>
            <a:ext cx="47404018" cy="305866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1432563"/>
            <a:ext cx="141480542" cy="305866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6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65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59"/>
          </a:xfrm>
        </p:spPr>
        <p:txBody>
          <a:bodyPr anchor="t"/>
          <a:lstStyle>
            <a:lvl1pPr algn="l">
              <a:defRPr sz="1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7"/>
            <a:ext cx="37307520" cy="7200898"/>
          </a:xfrm>
        </p:spPr>
        <p:txBody>
          <a:bodyPr anchor="b"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46738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34767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3pPr>
            <a:lvl4pPr marL="440215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86953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3691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0430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7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30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0"/>
            <a:ext cx="19392902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399"/>
            <a:ext cx="19392902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0"/>
            <a:ext cx="19400520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399"/>
            <a:ext cx="19400520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1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4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16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1"/>
            <a:ext cx="14439902" cy="5577839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4"/>
            <a:ext cx="24536400" cy="28094944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2"/>
            <a:ext cx="14439902" cy="22517101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8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2"/>
            <a:ext cx="26334720" cy="2720344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0300"/>
            </a:lvl1pPr>
            <a:lvl2pPr marL="1467383" indent="0">
              <a:buNone/>
              <a:defRPr sz="9000"/>
            </a:lvl2pPr>
            <a:lvl3pPr marL="2934767" indent="0">
              <a:buNone/>
              <a:defRPr sz="7700"/>
            </a:lvl3pPr>
            <a:lvl4pPr marL="4402150" indent="0">
              <a:buNone/>
              <a:defRPr sz="6400"/>
            </a:lvl4pPr>
            <a:lvl5pPr marL="5869534" indent="0">
              <a:buNone/>
              <a:defRPr sz="6400"/>
            </a:lvl5pPr>
            <a:lvl6pPr marL="7336917" indent="0">
              <a:buNone/>
              <a:defRPr sz="6400"/>
            </a:lvl6pPr>
            <a:lvl7pPr marL="8804300" indent="0">
              <a:buNone/>
              <a:defRPr sz="6400"/>
            </a:lvl7pPr>
            <a:lvl8pPr marL="10271684" indent="0">
              <a:buNone/>
              <a:defRPr sz="6400"/>
            </a:lvl8pPr>
            <a:lvl9pPr marL="11739067" indent="0">
              <a:buNone/>
              <a:defRPr sz="64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6"/>
            <a:ext cx="26334720" cy="3863336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8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  <a:prstGeom prst="rect">
            <a:avLst/>
          </a:prstGeom>
        </p:spPr>
        <p:txBody>
          <a:bodyPr vert="horz" lIns="293477" tIns="146738" rIns="293477" bIns="14673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2"/>
            <a:ext cx="39502080" cy="21724623"/>
          </a:xfrm>
          <a:prstGeom prst="rect">
            <a:avLst/>
          </a:prstGeom>
        </p:spPr>
        <p:txBody>
          <a:bodyPr vert="horz" lIns="293477" tIns="146738" rIns="293477" bIns="1467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51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34767" rtl="0" eaLnBrk="1" latinLnBrk="0" hangingPunct="1">
        <a:spcBef>
          <a:spcPct val="0"/>
        </a:spcBef>
        <a:buNone/>
        <a:defRPr sz="1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0538" indent="-1100538" algn="l" defTabSz="2934767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84498" indent="-917115" algn="l" defTabSz="2934767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684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35842" indent="-733692" algn="l" defTabSz="2934767" rtl="0" eaLnBrk="1" latinLnBrk="0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6603225" indent="-733692" algn="l" defTabSz="2934767" rtl="0" eaLnBrk="1" latinLnBrk="0" hangingPunct="1">
        <a:spcBef>
          <a:spcPct val="20000"/>
        </a:spcBef>
        <a:buFont typeface="Arial" pitchFamily="34" charset="0"/>
        <a:buChar char="»"/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807060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6pPr>
      <a:lvl7pPr marL="9537992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7pPr>
      <a:lvl8pPr marL="11005376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8pPr>
      <a:lvl9pPr marL="124727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67383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347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0215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86953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3691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0430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27168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7390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chemeClr val="accent3">
                <a:lumMod val="60000"/>
                <a:lumOff val="4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04073" y="5410200"/>
            <a:ext cx="10526297" cy="271504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22112713" y="5410200"/>
            <a:ext cx="10526297" cy="271504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1208393" y="5410200"/>
            <a:ext cx="10526297" cy="271504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33017032" y="5410200"/>
            <a:ext cx="10526297" cy="271504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-124113"/>
            <a:ext cx="43891200" cy="5120641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" y="76200"/>
            <a:ext cx="28651200" cy="4297437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  <a:latin typeface="Rockwell Extra Bold" pitchFamily="18" charset="0"/>
              </a:rPr>
              <a:t>Make it in America Challenge: </a:t>
            </a:r>
          </a:p>
          <a:p>
            <a:pPr algn="ctr"/>
            <a:endParaRPr lang="en-US" sz="2000" dirty="0" smtClean="0">
              <a:solidFill>
                <a:schemeClr val="bg1"/>
              </a:solidFill>
              <a:latin typeface="Rockwell Extra Bold" pitchFamily="18" charset="0"/>
            </a:endParaRPr>
          </a:p>
          <a:p>
            <a:pPr algn="ctr"/>
            <a:r>
              <a:rPr lang="en-US" sz="8000" dirty="0" smtClean="0">
                <a:solidFill>
                  <a:schemeClr val="bg1"/>
                </a:solidFill>
                <a:latin typeface="Rockwell Extra Bold" pitchFamily="18" charset="0"/>
              </a:rPr>
              <a:t>Building </a:t>
            </a:r>
            <a:r>
              <a:rPr lang="en-US" sz="8000" dirty="0">
                <a:solidFill>
                  <a:schemeClr val="bg1"/>
                </a:solidFill>
                <a:latin typeface="Rockwell Extra Bold" pitchFamily="18" charset="0"/>
              </a:rPr>
              <a:t>Capacity and Capability </a:t>
            </a:r>
            <a:r>
              <a:rPr lang="en-US" sz="8000" dirty="0" smtClean="0">
                <a:solidFill>
                  <a:schemeClr val="bg1"/>
                </a:solidFill>
                <a:latin typeface="Rockwell Extra Bold" pitchFamily="18" charset="0"/>
              </a:rPr>
              <a:t>in the </a:t>
            </a:r>
          </a:p>
          <a:p>
            <a:pPr algn="ctr"/>
            <a:r>
              <a:rPr lang="en-US" sz="8000" dirty="0" smtClean="0">
                <a:solidFill>
                  <a:schemeClr val="bg1"/>
                </a:solidFill>
                <a:latin typeface="Rockwell Extra Bold" pitchFamily="18" charset="0"/>
              </a:rPr>
              <a:t>Bio-based </a:t>
            </a:r>
            <a:r>
              <a:rPr lang="en-US" sz="8000" dirty="0">
                <a:solidFill>
                  <a:schemeClr val="bg1"/>
                </a:solidFill>
                <a:latin typeface="Rockwell Extra Bold" pitchFamily="18" charset="0"/>
              </a:rPr>
              <a:t>Materials Manufacturing Sector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844942" y="21869400"/>
            <a:ext cx="10048875" cy="1445145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6" name="Text Placeholder 15"/>
          <p:cNvSpPr txBox="1">
            <a:spLocks/>
          </p:cNvSpPr>
          <p:nvPr/>
        </p:nvSpPr>
        <p:spPr>
          <a:xfrm>
            <a:off x="33479580" y="21828323"/>
            <a:ext cx="9601200" cy="509952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b="1" u="sng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Team Contact </a:t>
            </a:r>
            <a:r>
              <a:rPr lang="en-US" sz="4800" b="1" u="sng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Information</a:t>
            </a:r>
            <a:endParaRPr lang="en-US" sz="4000" b="1" dirty="0" smtClean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pPr marL="571500" indent="-571500"/>
            <a:endParaRPr lang="en-US" sz="3600" dirty="0" smtClean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pPr marL="571500" indent="-571500"/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CAR</a:t>
            </a:r>
          </a:p>
          <a:p>
            <a:pPr marL="1855460" lvl="1" indent="-571500"/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Valerie 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Sathe Brugeman,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Senior Project Manager vbrugeman@cargroup.org  </a:t>
            </a:r>
            <a:endParaRPr lang="en-US" sz="2800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pPr marL="571500" indent="-571500"/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NCMS</a:t>
            </a:r>
          </a:p>
          <a:p>
            <a:pPr marL="1855460" lvl="1" indent="-571500"/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Jon Riley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,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VP of 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Digital Manufacturing,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jonr@NCMS.ORG  </a:t>
            </a:r>
            <a:endParaRPr lang="en-US" sz="2800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pPr marL="571500" indent="-571500"/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MMTC</a:t>
            </a:r>
          </a:p>
          <a:p>
            <a:pPr marL="1855460" lvl="1" indent="-571500"/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Edith </a:t>
            </a:r>
            <a:r>
              <a:rPr lang="en-US" sz="2800" dirty="0" err="1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Wiarda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,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Director of Research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Services, ewiarda@mmtc.org  </a:t>
            </a:r>
            <a:endParaRPr lang="en-US" sz="2800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pPr marL="571500" indent="-571500"/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M/SC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WDB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 </a:t>
            </a:r>
          </a:p>
          <a:p>
            <a:pPr marL="1855460" lvl="1" indent="-571500"/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Bernice </a:t>
            </a:r>
            <a:r>
              <a:rPr lang="en-US" sz="2800" dirty="0" err="1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Kerner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, MIS Supervisor, kernerb@macomb-stclairworks.org  </a:t>
            </a:r>
          </a:p>
          <a:p>
            <a:pPr marL="571500" indent="-571500"/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MCC</a:t>
            </a:r>
          </a:p>
          <a:p>
            <a:pPr marL="1855460" lvl="1" indent="-571500"/>
            <a:r>
              <a:rPr lang="en-US" sz="2800" dirty="0" err="1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Holger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n-US" sz="2800" dirty="0" err="1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Ekanger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, WCE Director, Engineering &amp; Advanced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Technology, ekangerh@macomb.edu </a:t>
            </a:r>
            <a:endParaRPr lang="en-US" sz="2800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7" name="Text Placeholder 11"/>
          <p:cNvSpPr txBox="1">
            <a:spLocks/>
          </p:cNvSpPr>
          <p:nvPr/>
        </p:nvSpPr>
        <p:spPr>
          <a:xfrm>
            <a:off x="22599731" y="23199923"/>
            <a:ext cx="9552260" cy="5603677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b="1" u="sng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Lessons Learned from Overcoming </a:t>
            </a:r>
            <a:r>
              <a:rPr lang="en-US" sz="4800" b="1" u="sng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Challenges</a:t>
            </a:r>
          </a:p>
          <a:p>
            <a:pPr marL="0" indent="0" algn="ctr">
              <a:buNone/>
            </a:pPr>
            <a:endParaRPr lang="en-US" sz="3600" b="1" u="sng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pPr marL="342900" indent="-342900"/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Speaking to larger companies is the best way to identify small-medium sized companies that are the target of this project</a:t>
            </a:r>
            <a:endParaRPr lang="en-US" sz="3600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pPr marL="342900" indent="-342900"/>
            <a:endParaRPr lang="en-US" sz="4000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8" name="Text Placeholder 8"/>
          <p:cNvSpPr txBox="1">
            <a:spLocks/>
          </p:cNvSpPr>
          <p:nvPr/>
        </p:nvSpPr>
        <p:spPr>
          <a:xfrm>
            <a:off x="33356837" y="5826323"/>
            <a:ext cx="9846687" cy="8338668"/>
          </a:xfrm>
          <a:prstGeom prst="rect">
            <a:avLst/>
          </a:prstGeom>
        </p:spPr>
        <p:txBody>
          <a:bodyPr anchor="t" anchorCtr="0"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b="1" u="sng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Outcomes</a:t>
            </a:r>
          </a:p>
          <a:p>
            <a:pPr marL="571500" indent="-571500"/>
            <a:endParaRPr lang="en-US" sz="3600" dirty="0" smtClean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pPr marL="446088" indent="-446088"/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Interest in continued involvement with the project from several connections, including offers to make presentations and showcase products</a:t>
            </a:r>
          </a:p>
          <a:p>
            <a:pPr marL="446088" indent="-446088"/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Potential to create a network of companies working with bio-based materials, which could result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in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new partnerships to commercialize materials</a:t>
            </a:r>
          </a:p>
          <a:p>
            <a:pPr marL="0" indent="0">
              <a:buNone/>
            </a:pPr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/>
          </a:p>
        </p:txBody>
      </p:sp>
      <p:sp>
        <p:nvSpPr>
          <p:cNvPr id="40" name="Text Placeholder 6"/>
          <p:cNvSpPr txBox="1">
            <a:spLocks/>
          </p:cNvSpPr>
          <p:nvPr/>
        </p:nvSpPr>
        <p:spPr>
          <a:xfrm>
            <a:off x="11617854" y="14339498"/>
            <a:ext cx="9601200" cy="12025702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b="1" u="sng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Project Activities / Events</a:t>
            </a:r>
          </a:p>
          <a:p>
            <a:pPr marL="342900" indent="-342900"/>
            <a:endParaRPr lang="en-US" sz="3600" dirty="0" smtClean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pPr marL="342900" indent="-342900"/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CAR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: Develop industry roadmap and lay the foundation for a Michigan bio-based materials network</a:t>
            </a:r>
          </a:p>
          <a:p>
            <a:pPr marL="342900" indent="-342900"/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NCMS: Offer technical assistance to Michigan companies through access to high performance computing tools for modeling and simulating bio-based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materials</a:t>
            </a:r>
          </a:p>
          <a:p>
            <a:pPr marL="342900" indent="-342900"/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MMTC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: Develop and deliver "Managerial Overview" and "Technical Issues Overview" events for SMMs facing transitions to new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materials</a:t>
            </a:r>
            <a:endParaRPr lang="en-US" sz="3600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pPr marL="342900" indent="-342900"/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M/SC WDB and MCC: Provide skills training for unemployed, incumbent, and new entrants in manufacturing, enabling bio-based materials development including automotive industry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applications</a:t>
            </a:r>
            <a:endParaRPr lang="en-US" sz="3600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42" name="Text Placeholder 17"/>
          <p:cNvSpPr txBox="1">
            <a:spLocks/>
          </p:cNvSpPr>
          <p:nvPr/>
        </p:nvSpPr>
        <p:spPr>
          <a:xfrm>
            <a:off x="11617854" y="5826323"/>
            <a:ext cx="9601200" cy="11582400"/>
          </a:xfrm>
          <a:prstGeom prst="rect">
            <a:avLst/>
          </a:prstGeom>
        </p:spPr>
        <p:txBody>
          <a:bodyPr anchor="t" anchorCtr="0"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b="1" u="sng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Project Plan and Objectives</a:t>
            </a:r>
          </a:p>
          <a:p>
            <a:pPr marL="342900" indent="-342900"/>
            <a:endParaRPr lang="en-US" sz="3600" dirty="0" smtClean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pPr marL="342900" indent="-342900"/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Grow the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bio-based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manufacturing cluster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in the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22-county Michigan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region</a:t>
            </a:r>
          </a:p>
          <a:p>
            <a:pPr marL="342900" indent="-342900"/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Reach out to companies working with bio-based materials</a:t>
            </a:r>
          </a:p>
          <a:p>
            <a:pPr marL="342900" indent="-342900"/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Conduct surveys of company needs and challenges</a:t>
            </a:r>
          </a:p>
          <a:p>
            <a:pPr marL="342900" indent="-342900"/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Research, gather and disseminate industry intelligence, trends, data </a:t>
            </a:r>
          </a:p>
          <a:p>
            <a:pPr marL="342900" indent="-342900"/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Meet company needs through simulation, manufacturing process, and workforce training assistance programs</a:t>
            </a:r>
          </a:p>
        </p:txBody>
      </p:sp>
      <p:sp>
        <p:nvSpPr>
          <p:cNvPr id="43" name="Text Placeholder 1"/>
          <p:cNvSpPr txBox="1">
            <a:spLocks/>
          </p:cNvSpPr>
          <p:nvPr/>
        </p:nvSpPr>
        <p:spPr>
          <a:xfrm>
            <a:off x="766621" y="5826323"/>
            <a:ext cx="9601200" cy="6654800"/>
          </a:xfrm>
          <a:prstGeom prst="rect">
            <a:avLst/>
          </a:prstGeom>
        </p:spPr>
        <p:txBody>
          <a:bodyPr vert="horz" lIns="293477" tIns="146738" rIns="293477" bIns="146738" rtlCol="0" anchor="t" anchorCtr="0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u="sng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Cluster/Business Sector </a:t>
            </a:r>
            <a:endParaRPr lang="en-US" sz="4800" b="1" u="sng" dirty="0" smtClean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en-US" sz="4800" b="1" u="sng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Description </a:t>
            </a:r>
            <a:endParaRPr lang="en-US" sz="4800" b="1" u="sng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endParaRPr lang="en-US" sz="3600" dirty="0" smtClean="0">
              <a:solidFill>
                <a:schemeClr val="accent3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The primary project goal is further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development of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Michigan’s bio-based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product manufacturing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cluster, particularly as it relates to the automotive industry.</a:t>
            </a:r>
          </a:p>
          <a:p>
            <a:endParaRPr lang="en-US" sz="4000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endParaRPr lang="en-US" sz="4000" dirty="0" smtClean="0">
              <a:solidFill>
                <a:schemeClr val="accent3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endParaRPr lang="en-US" sz="4000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44" name="Text Placeholder 1"/>
          <p:cNvSpPr txBox="1">
            <a:spLocks/>
          </p:cNvSpPr>
          <p:nvPr/>
        </p:nvSpPr>
        <p:spPr>
          <a:xfrm>
            <a:off x="22347455" y="5867400"/>
            <a:ext cx="10056813" cy="8923182"/>
          </a:xfrm>
          <a:prstGeom prst="rect">
            <a:avLst/>
          </a:prstGeom>
        </p:spPr>
        <p:txBody>
          <a:bodyPr vert="horz" lIns="293477" tIns="146738" rIns="293477" bIns="146738" rtlCol="0" anchor="t" anchorCtr="0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sz="4800" b="1" u="sng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Goals and </a:t>
            </a:r>
            <a:r>
              <a:rPr lang="en-US" sz="4800" b="1" u="sng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Impacts</a:t>
            </a:r>
            <a:endParaRPr lang="en-US" sz="4000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3600" u="sng" dirty="0" smtClean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r>
              <a:rPr lang="en-US" sz="3600" u="sng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Year 1 (Achieved)</a:t>
            </a:r>
          </a:p>
          <a:p>
            <a:pPr marL="446088" indent="-446088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Database of Michigan-based companies</a:t>
            </a:r>
          </a:p>
          <a:p>
            <a:pPr marL="446088" indent="-446088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Met with 18 bio-based companies</a:t>
            </a:r>
          </a:p>
          <a:p>
            <a:endParaRPr lang="en-US" sz="3600" u="sng" dirty="0" smtClean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r>
              <a:rPr lang="en-US" sz="3600" u="sng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Years 1-3 (Pending)</a:t>
            </a:r>
            <a:endParaRPr lang="en-US" sz="3600" u="sng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pPr marL="446088" indent="-446088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Roadmap for automotive bio-based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materials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supply chain in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Michigan</a:t>
            </a:r>
          </a:p>
          <a:p>
            <a:pPr marL="446088" indent="-446088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Customized resource bundles for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small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and medium sized manufacturers</a:t>
            </a:r>
          </a:p>
          <a:p>
            <a:pPr marL="446088" indent="-446088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10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-15 supplier scouting initiatives</a:t>
            </a:r>
          </a:p>
          <a:p>
            <a:pPr marL="446088" indent="-446088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4-6 new business relationships realized from supplier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scouting</a:t>
            </a:r>
          </a:p>
          <a:p>
            <a:pPr marL="446088" indent="-446088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14-22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company assistance projects, executed for 10-18 distinct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companies</a:t>
            </a:r>
          </a:p>
          <a:p>
            <a:pPr marL="446088" indent="-446088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$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5 million in new sales attributable to assistance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projects</a:t>
            </a:r>
          </a:p>
          <a:p>
            <a:pPr marL="446088" indent="-446088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$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1 million in new investment attributable to assistance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projects</a:t>
            </a:r>
          </a:p>
          <a:p>
            <a:pPr marL="446088" indent="-446088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20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new or retained jobs, averaging $40,000 per year income	</a:t>
            </a:r>
          </a:p>
          <a:p>
            <a:pPr marL="446088" indent="-446088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Identification of employer skill needs and qualified training program participants</a:t>
            </a:r>
          </a:p>
          <a:p>
            <a:pPr marL="446088" indent="-446088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Enrolled participants in and conduct the training programs with 54 unemployed and 24 employed participants,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resulting in 39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new job placements 	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6621" y="23012400"/>
            <a:ext cx="9601200" cy="92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4800" b="1" u="sng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Vision and Collaboration </a:t>
            </a:r>
            <a:endParaRPr lang="en-US" sz="4000" dirty="0" smtClean="0">
              <a:solidFill>
                <a:schemeClr val="accent3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3600" dirty="0" smtClean="0">
              <a:solidFill>
                <a:schemeClr val="accent3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CAR will conduct market research, connect partners with companies, and manage project collaboration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NCMS will provide computer simulation  assistance to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companies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MMTC will provide auto-related SMMs with assistance in transitioning to unfamiliar materials, including bio-based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materials</a:t>
            </a:r>
            <a:endParaRPr lang="en-US" sz="3600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M/SC WBD and MCC will conduct skills training in the advanced manufacturing sector required by the companies and match prospective employees with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companies</a:t>
            </a:r>
            <a:endParaRPr lang="en-US" sz="3600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45" name="Text Placeholder 15"/>
          <p:cNvSpPr txBox="1">
            <a:spLocks/>
          </p:cNvSpPr>
          <p:nvPr/>
        </p:nvSpPr>
        <p:spPr>
          <a:xfrm>
            <a:off x="33479580" y="14071590"/>
            <a:ext cx="9601200" cy="7070933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b="1" u="sng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Continuity Plans</a:t>
            </a:r>
          </a:p>
          <a:p>
            <a:pPr marL="571500" indent="-571500"/>
            <a:endParaRPr lang="en-US" sz="3600" dirty="0" smtClean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  <a:p>
            <a:pPr marL="342900" indent="-342900"/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Discussions for a CAR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Breakfast Briefing event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or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Management Briefing Seminars session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focused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on bio-based materials use in the automotive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industry</a:t>
            </a:r>
          </a:p>
          <a:p>
            <a:pPr marL="342900" indent="-342900"/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Possible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formation of a bio-based materials network managed by CAR and funded through member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dues</a:t>
            </a:r>
            <a:endParaRPr lang="en-US" sz="3600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1026" name="Picture 2" descr="Q:\RES-SEDS-HILL\Bio-Based Materials Project 2013-2016\Poster Board for Grantee Regional Collaboration Meeting\MIIA Map 5-30 F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849" y="11201400"/>
            <a:ext cx="8558745" cy="1141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8651200" y="151947"/>
            <a:ext cx="14892129" cy="2072518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 descr="\\lotus\users\jcregger\Useful Resources\Logos and Letterhead\car_cmyk108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2" t="30471" r="15525" b="29455"/>
          <a:stretch/>
        </p:blipFill>
        <p:spPr bwMode="auto">
          <a:xfrm>
            <a:off x="28912929" y="530906"/>
            <a:ext cx="3326922" cy="118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://www.crainsdetroit.com/apps/pbcsi.dll/cceimg?Site=CD&amp;Module=360&amp;Class=3603&amp;Type=36032&amp;Date=20140508&amp;ID=2968757&amp;MaxW=1500&amp;MaxH=15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2444" y="427159"/>
            <a:ext cx="3594815" cy="138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automatemichigan.org/wp-content/uploads/2013/08/NCMS_Ful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1112" y="492252"/>
            <a:ext cx="2564501" cy="125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jcregger\Desktop\Michigan Works 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6944" y="551351"/>
            <a:ext cx="3004238" cy="114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s://www.regonline.com/custImages/274363/MMTCvectorlog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6874" y="491229"/>
            <a:ext cx="1328809" cy="126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Rectangle 47"/>
          <p:cNvSpPr/>
          <p:nvPr/>
        </p:nvSpPr>
        <p:spPr>
          <a:xfrm>
            <a:off x="28651201" y="2426754"/>
            <a:ext cx="14892128" cy="2325757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8651201" y="2426754"/>
            <a:ext cx="14772857" cy="2450778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r>
              <a:rPr lang="en-US" sz="2800" b="1" dirty="0" smtClean="0">
                <a:latin typeface="Rockwell" panose="02060603020205020403" pitchFamily="18" charset="0"/>
                <a:cs typeface="Arial" panose="020B0604020202020204" pitchFamily="34" charset="0"/>
              </a:rPr>
              <a:t>EDA: Center </a:t>
            </a:r>
            <a:r>
              <a:rPr lang="en-US" sz="2800" b="1" dirty="0">
                <a:latin typeface="Rockwell" panose="02060603020205020403" pitchFamily="18" charset="0"/>
                <a:cs typeface="Arial" panose="020B0604020202020204" pitchFamily="34" charset="0"/>
              </a:rPr>
              <a:t>for Automotive Research </a:t>
            </a:r>
            <a:r>
              <a:rPr lang="en-US" sz="2800" b="1" dirty="0" smtClean="0">
                <a:latin typeface="Rockwell" panose="02060603020205020403" pitchFamily="18" charset="0"/>
                <a:cs typeface="Arial" panose="020B0604020202020204" pitchFamily="34" charset="0"/>
              </a:rPr>
              <a:t>(CAR) </a:t>
            </a:r>
          </a:p>
          <a:p>
            <a:r>
              <a:rPr lang="en-US" sz="2800" b="1" dirty="0" smtClean="0">
                <a:latin typeface="Rockwell" panose="02060603020205020403" pitchFamily="18" charset="0"/>
                <a:cs typeface="Arial" panose="020B0604020202020204" pitchFamily="34" charset="0"/>
              </a:rPr>
              <a:t>EDA: National </a:t>
            </a:r>
            <a:r>
              <a:rPr lang="en-US" sz="2800" b="1" dirty="0">
                <a:latin typeface="Rockwell" panose="02060603020205020403" pitchFamily="18" charset="0"/>
                <a:cs typeface="Arial" panose="020B0604020202020204" pitchFamily="34" charset="0"/>
              </a:rPr>
              <a:t>Center for Manufacturing Sciences (NCMS</a:t>
            </a:r>
            <a:r>
              <a:rPr lang="en-US" sz="2800" b="1" dirty="0" smtClean="0">
                <a:latin typeface="Rockwell" panose="02060603020205020403" pitchFamily="18" charset="0"/>
                <a:cs typeface="Arial" panose="020B0604020202020204" pitchFamily="34" charset="0"/>
              </a:rPr>
              <a:t>) </a:t>
            </a:r>
            <a:endParaRPr lang="en-US" sz="2800" b="1" dirty="0">
              <a:latin typeface="Rockwell" panose="02060603020205020403" pitchFamily="18" charset="0"/>
              <a:cs typeface="Arial" panose="020B0604020202020204" pitchFamily="34" charset="0"/>
            </a:endParaRPr>
          </a:p>
          <a:p>
            <a:r>
              <a:rPr lang="en-US" sz="2800" b="1" dirty="0" smtClean="0">
                <a:latin typeface="Rockwell" panose="02060603020205020403" pitchFamily="18" charset="0"/>
                <a:cs typeface="Arial" panose="020B0604020202020204" pitchFamily="34" charset="0"/>
              </a:rPr>
              <a:t>NIST: </a:t>
            </a:r>
            <a:r>
              <a:rPr lang="en-US" sz="2800" b="1" dirty="0">
                <a:latin typeface="Rockwell" panose="02060603020205020403" pitchFamily="18" charset="0"/>
                <a:cs typeface="Arial" panose="020B0604020202020204" pitchFamily="34" charset="0"/>
              </a:rPr>
              <a:t>Michigan Manufacturing Technology Center (</a:t>
            </a:r>
            <a:r>
              <a:rPr lang="en-US" sz="2800" b="1" dirty="0" smtClean="0">
                <a:latin typeface="Rockwell" panose="02060603020205020403" pitchFamily="18" charset="0"/>
                <a:cs typeface="Arial" panose="020B0604020202020204" pitchFamily="34" charset="0"/>
              </a:rPr>
              <a:t>MMTC)</a:t>
            </a:r>
          </a:p>
          <a:p>
            <a:r>
              <a:rPr lang="en-US" sz="2800" b="1" dirty="0" smtClean="0">
                <a:latin typeface="Rockwell" panose="02060603020205020403" pitchFamily="18" charset="0"/>
                <a:cs typeface="Arial" panose="020B0604020202020204" pitchFamily="34" charset="0"/>
              </a:rPr>
              <a:t>ETA: Macomb/St</a:t>
            </a:r>
            <a:r>
              <a:rPr lang="en-US" sz="2800" b="1" dirty="0">
                <a:latin typeface="Rockwell" panose="02060603020205020403" pitchFamily="18" charset="0"/>
                <a:cs typeface="Arial" panose="020B0604020202020204" pitchFamily="34" charset="0"/>
              </a:rPr>
              <a:t>. Clair Workforce Development Board (M/SC WDB</a:t>
            </a:r>
            <a:r>
              <a:rPr lang="en-US" sz="2800" b="1" dirty="0" smtClean="0">
                <a:latin typeface="Rockwell" panose="02060603020205020403" pitchFamily="18" charset="0"/>
                <a:cs typeface="Arial" panose="020B0604020202020204" pitchFamily="34" charset="0"/>
              </a:rPr>
              <a:t>) and Macomb Community College (MCC)</a:t>
            </a:r>
            <a:endParaRPr lang="en-US" sz="2800" b="1" dirty="0">
              <a:latin typeface="Rockwell" panose="02060603020205020403" pitchFamily="18" charset="0"/>
              <a:cs typeface="Arial" panose="020B0604020202020204" pitchFamily="34" charset="0"/>
            </a:endParaRPr>
          </a:p>
        </p:txBody>
      </p:sp>
      <p:pic>
        <p:nvPicPr>
          <p:cNvPr id="1035" name="Picture 11" descr="C:\Users\jcregger\Desktop\Leaf Car.t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4767" y="27076400"/>
            <a:ext cx="9707374" cy="3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7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PAcceleratorMeet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MEPAcceleratorMeeting</Template>
  <TotalTime>16002</TotalTime>
  <Words>551</Words>
  <Application>Microsoft Office PowerPoint</Application>
  <PresentationFormat>Custom</PresentationFormat>
  <Paragraphs>73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MEPAcceleratorMeeting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ssti41</dc:creator>
  <cp:lastModifiedBy>ruth</cp:lastModifiedBy>
  <cp:revision>99</cp:revision>
  <cp:lastPrinted>2014-06-03T17:16:13Z</cp:lastPrinted>
  <dcterms:created xsi:type="dcterms:W3CDTF">2012-12-03T15:42:35Z</dcterms:created>
  <dcterms:modified xsi:type="dcterms:W3CDTF">2014-06-03T17:17:53Z</dcterms:modified>
</cp:coreProperties>
</file>