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43891200" cy="32918400"/>
  <p:notesSz cx="9296400" cy="7010400"/>
  <p:defaultTextStyle>
    <a:defPPr>
      <a:defRPr lang="en-US"/>
    </a:defPPr>
    <a:lvl1pPr marL="0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67383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34767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02150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869534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36917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04300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271684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739067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569" autoAdjust="0"/>
    <p:restoredTop sz="99827" autoAdjust="0"/>
  </p:normalViewPr>
  <p:slideViewPr>
    <p:cSldViewPr>
      <p:cViewPr>
        <p:scale>
          <a:sx n="25" d="100"/>
          <a:sy n="25" d="100"/>
        </p:scale>
        <p:origin x="-42" y="-108"/>
      </p:cViewPr>
      <p:guideLst>
        <p:guide orient="horz" pos="10368"/>
        <p:guide pos="138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014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655912-D0F6-4ED9-94A4-00D0DB63730E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014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BAF11-BA5C-458E-9317-C4A018247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736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53A647F-8686-40CF-A747-DA5F927FD886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B4EC907-F0DA-44E2-9251-CE68812FB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343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1pPr>
    <a:lvl2pPr marL="1467383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2pPr>
    <a:lvl3pPr marL="2934767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3pPr>
    <a:lvl4pPr marL="4402150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4pPr>
    <a:lvl5pPr marL="5869534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5pPr>
    <a:lvl6pPr marL="7336917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6pPr>
    <a:lvl7pPr marL="8804300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7pPr>
    <a:lvl8pPr marL="10271684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8pPr>
    <a:lvl9pPr marL="11739067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C907-F0DA-44E2-9251-CE68812FB8D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586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10226044"/>
            <a:ext cx="37307520" cy="70561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0" y="18653762"/>
            <a:ext cx="30723840" cy="841248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673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34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02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869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36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04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271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7390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815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566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2742905" y="1432563"/>
            <a:ext cx="47404018" cy="305866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0843" y="1432563"/>
            <a:ext cx="141480542" cy="305866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168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765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1153122"/>
            <a:ext cx="37307520" cy="6537959"/>
          </a:xfrm>
        </p:spPr>
        <p:txBody>
          <a:bodyPr anchor="t"/>
          <a:lstStyle>
            <a:lvl1pPr algn="l">
              <a:defRPr sz="12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3952227"/>
            <a:ext cx="37307520" cy="7200898"/>
          </a:xfrm>
        </p:spPr>
        <p:txBody>
          <a:bodyPr anchor="b"/>
          <a:lstStyle>
            <a:lvl1pPr marL="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1pPr>
            <a:lvl2pPr marL="1467383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34767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3pPr>
            <a:lvl4pPr marL="440215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869534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36917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80430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271684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739067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74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30842" y="8366762"/>
            <a:ext cx="94442280" cy="23652480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4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704642" y="8366762"/>
            <a:ext cx="94442280" cy="23652480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4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030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1318261"/>
            <a:ext cx="39502080" cy="548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7368540"/>
            <a:ext cx="19392902" cy="3070859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67383" indent="0">
              <a:buNone/>
              <a:defRPr sz="6400" b="1"/>
            </a:lvl2pPr>
            <a:lvl3pPr marL="2934767" indent="0">
              <a:buNone/>
              <a:defRPr sz="5800" b="1"/>
            </a:lvl3pPr>
            <a:lvl4pPr marL="4402150" indent="0">
              <a:buNone/>
              <a:defRPr sz="5100" b="1"/>
            </a:lvl4pPr>
            <a:lvl5pPr marL="5869534" indent="0">
              <a:buNone/>
              <a:defRPr sz="5100" b="1"/>
            </a:lvl5pPr>
            <a:lvl6pPr marL="7336917" indent="0">
              <a:buNone/>
              <a:defRPr sz="5100" b="1"/>
            </a:lvl6pPr>
            <a:lvl7pPr marL="8804300" indent="0">
              <a:buNone/>
              <a:defRPr sz="5100" b="1"/>
            </a:lvl7pPr>
            <a:lvl8pPr marL="10271684" indent="0">
              <a:buNone/>
              <a:defRPr sz="5100" b="1"/>
            </a:lvl8pPr>
            <a:lvl9pPr marL="11739067" indent="0">
              <a:buNone/>
              <a:defRPr sz="5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60" y="10439399"/>
            <a:ext cx="19392902" cy="18966184"/>
          </a:xfrm>
        </p:spPr>
        <p:txBody>
          <a:bodyPr/>
          <a:lstStyle>
            <a:lvl1pPr>
              <a:defRPr sz="7700"/>
            </a:lvl1pPr>
            <a:lvl2pPr>
              <a:defRPr sz="6400"/>
            </a:lvl2pPr>
            <a:lvl3pPr>
              <a:defRPr sz="58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122" y="7368540"/>
            <a:ext cx="19400520" cy="3070859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67383" indent="0">
              <a:buNone/>
              <a:defRPr sz="6400" b="1"/>
            </a:lvl2pPr>
            <a:lvl3pPr marL="2934767" indent="0">
              <a:buNone/>
              <a:defRPr sz="5800" b="1"/>
            </a:lvl3pPr>
            <a:lvl4pPr marL="4402150" indent="0">
              <a:buNone/>
              <a:defRPr sz="5100" b="1"/>
            </a:lvl4pPr>
            <a:lvl5pPr marL="5869534" indent="0">
              <a:buNone/>
              <a:defRPr sz="5100" b="1"/>
            </a:lvl5pPr>
            <a:lvl6pPr marL="7336917" indent="0">
              <a:buNone/>
              <a:defRPr sz="5100" b="1"/>
            </a:lvl6pPr>
            <a:lvl7pPr marL="8804300" indent="0">
              <a:buNone/>
              <a:defRPr sz="5100" b="1"/>
            </a:lvl7pPr>
            <a:lvl8pPr marL="10271684" indent="0">
              <a:buNone/>
              <a:defRPr sz="5100" b="1"/>
            </a:lvl8pPr>
            <a:lvl9pPr marL="11739067" indent="0">
              <a:buNone/>
              <a:defRPr sz="5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122" y="10439399"/>
            <a:ext cx="19400520" cy="18966184"/>
          </a:xfrm>
        </p:spPr>
        <p:txBody>
          <a:bodyPr/>
          <a:lstStyle>
            <a:lvl1pPr>
              <a:defRPr sz="7700"/>
            </a:lvl1pPr>
            <a:lvl2pPr>
              <a:defRPr sz="6400"/>
            </a:lvl2pPr>
            <a:lvl3pPr>
              <a:defRPr sz="58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21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645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716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3" y="1310641"/>
            <a:ext cx="14439902" cy="5577839"/>
          </a:xfrm>
        </p:spPr>
        <p:txBody>
          <a:bodyPr anchor="b"/>
          <a:lstStyle>
            <a:lvl1pPr algn="l">
              <a:defRPr sz="6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240" y="1310644"/>
            <a:ext cx="24536400" cy="28094944"/>
          </a:xfrm>
        </p:spPr>
        <p:txBody>
          <a:bodyPr/>
          <a:lstStyle>
            <a:lvl1pPr>
              <a:defRPr sz="10300"/>
            </a:lvl1pPr>
            <a:lvl2pPr>
              <a:defRPr sz="9000"/>
            </a:lvl2pPr>
            <a:lvl3pPr>
              <a:defRPr sz="770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3" y="6888482"/>
            <a:ext cx="14439902" cy="22517101"/>
          </a:xfrm>
        </p:spPr>
        <p:txBody>
          <a:bodyPr/>
          <a:lstStyle>
            <a:lvl1pPr marL="0" indent="0">
              <a:buNone/>
              <a:defRPr sz="4500"/>
            </a:lvl1pPr>
            <a:lvl2pPr marL="1467383" indent="0">
              <a:buNone/>
              <a:defRPr sz="3900"/>
            </a:lvl2pPr>
            <a:lvl3pPr marL="2934767" indent="0">
              <a:buNone/>
              <a:defRPr sz="3200"/>
            </a:lvl3pPr>
            <a:lvl4pPr marL="4402150" indent="0">
              <a:buNone/>
              <a:defRPr sz="2900"/>
            </a:lvl4pPr>
            <a:lvl5pPr marL="5869534" indent="0">
              <a:buNone/>
              <a:defRPr sz="2900"/>
            </a:lvl5pPr>
            <a:lvl6pPr marL="7336917" indent="0">
              <a:buNone/>
              <a:defRPr sz="2900"/>
            </a:lvl6pPr>
            <a:lvl7pPr marL="8804300" indent="0">
              <a:buNone/>
              <a:defRPr sz="2900"/>
            </a:lvl7pPr>
            <a:lvl8pPr marL="10271684" indent="0">
              <a:buNone/>
              <a:defRPr sz="2900"/>
            </a:lvl8pPr>
            <a:lvl9pPr marL="11739067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389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982" y="23042882"/>
            <a:ext cx="26334720" cy="2720344"/>
          </a:xfrm>
        </p:spPr>
        <p:txBody>
          <a:bodyPr anchor="b"/>
          <a:lstStyle>
            <a:lvl1pPr algn="l">
              <a:defRPr sz="6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982" y="2941320"/>
            <a:ext cx="26334720" cy="19751040"/>
          </a:xfrm>
        </p:spPr>
        <p:txBody>
          <a:bodyPr/>
          <a:lstStyle>
            <a:lvl1pPr marL="0" indent="0">
              <a:buNone/>
              <a:defRPr sz="10300"/>
            </a:lvl1pPr>
            <a:lvl2pPr marL="1467383" indent="0">
              <a:buNone/>
              <a:defRPr sz="9000"/>
            </a:lvl2pPr>
            <a:lvl3pPr marL="2934767" indent="0">
              <a:buNone/>
              <a:defRPr sz="7700"/>
            </a:lvl3pPr>
            <a:lvl4pPr marL="4402150" indent="0">
              <a:buNone/>
              <a:defRPr sz="6400"/>
            </a:lvl4pPr>
            <a:lvl5pPr marL="5869534" indent="0">
              <a:buNone/>
              <a:defRPr sz="6400"/>
            </a:lvl5pPr>
            <a:lvl6pPr marL="7336917" indent="0">
              <a:buNone/>
              <a:defRPr sz="6400"/>
            </a:lvl6pPr>
            <a:lvl7pPr marL="8804300" indent="0">
              <a:buNone/>
              <a:defRPr sz="6400"/>
            </a:lvl7pPr>
            <a:lvl8pPr marL="10271684" indent="0">
              <a:buNone/>
              <a:defRPr sz="6400"/>
            </a:lvl8pPr>
            <a:lvl9pPr marL="11739067" indent="0">
              <a:buNone/>
              <a:defRPr sz="64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982" y="25763226"/>
            <a:ext cx="26334720" cy="3863336"/>
          </a:xfrm>
        </p:spPr>
        <p:txBody>
          <a:bodyPr/>
          <a:lstStyle>
            <a:lvl1pPr marL="0" indent="0">
              <a:buNone/>
              <a:defRPr sz="4500"/>
            </a:lvl1pPr>
            <a:lvl2pPr marL="1467383" indent="0">
              <a:buNone/>
              <a:defRPr sz="3900"/>
            </a:lvl2pPr>
            <a:lvl3pPr marL="2934767" indent="0">
              <a:buNone/>
              <a:defRPr sz="3200"/>
            </a:lvl3pPr>
            <a:lvl4pPr marL="4402150" indent="0">
              <a:buNone/>
              <a:defRPr sz="2900"/>
            </a:lvl4pPr>
            <a:lvl5pPr marL="5869534" indent="0">
              <a:buNone/>
              <a:defRPr sz="2900"/>
            </a:lvl5pPr>
            <a:lvl6pPr marL="7336917" indent="0">
              <a:buNone/>
              <a:defRPr sz="2900"/>
            </a:lvl6pPr>
            <a:lvl7pPr marL="8804300" indent="0">
              <a:buNone/>
              <a:defRPr sz="2900"/>
            </a:lvl7pPr>
            <a:lvl8pPr marL="10271684" indent="0">
              <a:buNone/>
              <a:defRPr sz="2900"/>
            </a:lvl8pPr>
            <a:lvl9pPr marL="11739067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88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60" y="1318261"/>
            <a:ext cx="39502080" cy="5486400"/>
          </a:xfrm>
          <a:prstGeom prst="rect">
            <a:avLst/>
          </a:prstGeom>
        </p:spPr>
        <p:txBody>
          <a:bodyPr vert="horz" lIns="293477" tIns="146738" rIns="293477" bIns="14673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7680962"/>
            <a:ext cx="39502080" cy="21724623"/>
          </a:xfrm>
          <a:prstGeom prst="rect">
            <a:avLst/>
          </a:prstGeom>
        </p:spPr>
        <p:txBody>
          <a:bodyPr vert="horz" lIns="293477" tIns="146738" rIns="293477" bIns="1467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4560" y="30510483"/>
            <a:ext cx="10241280" cy="1752602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lvl1pPr algn="l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3AE88-432D-4B0A-92C6-478786C8B21C}" type="datetimeFigureOut">
              <a:rPr lang="en-US" smtClean="0"/>
              <a:t>6/3/2014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96160" y="30510483"/>
            <a:ext cx="13898880" cy="1752602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lvl1pPr algn="ct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455360" y="30510483"/>
            <a:ext cx="10241280" cy="1752602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lvl1pPr algn="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B75DC-937A-4584-9001-1CE1513DC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519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934767" rtl="0" eaLnBrk="1" latinLnBrk="0" hangingPunct="1">
        <a:spcBef>
          <a:spcPct val="0"/>
        </a:spcBef>
        <a:buNone/>
        <a:defRPr sz="1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00538" indent="-1100538" algn="l" defTabSz="2934767" rtl="0" eaLnBrk="1" latinLnBrk="0" hangingPunct="1">
        <a:spcBef>
          <a:spcPct val="20000"/>
        </a:spcBef>
        <a:buFont typeface="Arial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1pPr>
      <a:lvl2pPr marL="2384498" indent="-917115" algn="l" defTabSz="2934767" rtl="0" eaLnBrk="1" latinLnBrk="0" hangingPunct="1">
        <a:spcBef>
          <a:spcPct val="20000"/>
        </a:spcBef>
        <a:buFont typeface="Arial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68459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5842" indent="-733692" algn="l" defTabSz="2934767" rtl="0" eaLnBrk="1" latinLnBrk="0" hangingPunct="1">
        <a:spcBef>
          <a:spcPct val="20000"/>
        </a:spcBef>
        <a:buFont typeface="Arial" pitchFamily="34" charset="0"/>
        <a:buChar char="–"/>
        <a:defRPr sz="6400" kern="1200">
          <a:solidFill>
            <a:schemeClr val="tx1"/>
          </a:solidFill>
          <a:latin typeface="+mn-lt"/>
          <a:ea typeface="+mn-ea"/>
          <a:cs typeface="+mn-cs"/>
        </a:defRPr>
      </a:lvl4pPr>
      <a:lvl5pPr marL="6603225" indent="-733692" algn="l" defTabSz="2934767" rtl="0" eaLnBrk="1" latinLnBrk="0" hangingPunct="1">
        <a:spcBef>
          <a:spcPct val="20000"/>
        </a:spcBef>
        <a:buFont typeface="Arial" pitchFamily="34" charset="0"/>
        <a:buChar char="»"/>
        <a:defRPr sz="6400" kern="1200">
          <a:solidFill>
            <a:schemeClr val="tx1"/>
          </a:solidFill>
          <a:latin typeface="+mn-lt"/>
          <a:ea typeface="+mn-ea"/>
          <a:cs typeface="+mn-cs"/>
        </a:defRPr>
      </a:lvl5pPr>
      <a:lvl6pPr marL="8070609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6pPr>
      <a:lvl7pPr marL="9537992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7pPr>
      <a:lvl8pPr marL="11005376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8pPr>
      <a:lvl9pPr marL="12472759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67383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34767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02150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869534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36917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04300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271684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739067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10" Type="http://schemas.openxmlformats.org/officeDocument/2006/relationships/image" Target="../media/image8.JPG"/><Relationship Id="rId4" Type="http://schemas.openxmlformats.org/officeDocument/2006/relationships/image" Target="../media/image2.JPG"/><Relationship Id="rId9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14636" y="5837236"/>
            <a:ext cx="10235006" cy="26700479"/>
          </a:xfrm>
          <a:prstGeom prst="roundRect">
            <a:avLst/>
          </a:prstGeom>
          <a:solidFill>
            <a:schemeClr val="tx2">
              <a:lumMod val="5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3477" tIns="146738" rIns="293477" bIns="146738" spcCol="0" rtlCol="0" anchor="ctr"/>
          <a:lstStyle/>
          <a:p>
            <a:pPr algn="ctr"/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33001903" y="5846481"/>
            <a:ext cx="10165080" cy="26700479"/>
          </a:xfrm>
          <a:prstGeom prst="roundRect">
            <a:avLst/>
          </a:prstGeom>
          <a:solidFill>
            <a:schemeClr val="tx2">
              <a:lumMod val="5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3477" tIns="146738" rIns="293477" bIns="146738" spcCol="0" rtlCol="0" anchor="ctr"/>
          <a:lstStyle/>
          <a:p>
            <a:pPr algn="ctr"/>
            <a:endParaRPr lang="en-US" dirty="0"/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0" y="14015301"/>
            <a:ext cx="3945846" cy="3318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 Placeholder 15"/>
          <p:cNvSpPr txBox="1">
            <a:spLocks/>
          </p:cNvSpPr>
          <p:nvPr/>
        </p:nvSpPr>
        <p:spPr>
          <a:xfrm>
            <a:off x="32914333" y="25499921"/>
            <a:ext cx="10052050" cy="5099520"/>
          </a:xfrm>
          <a:prstGeom prst="rect">
            <a:avLst/>
          </a:prstGeom>
        </p:spPr>
        <p:txBody>
          <a:bodyPr/>
          <a:lstStyle>
            <a:lvl1pPr marL="1100538" indent="-1100538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84498" indent="-917115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684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7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3584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603225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7060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3799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005376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727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400" dirty="0" smtClean="0"/>
          </a:p>
          <a:p>
            <a:endParaRPr lang="en-US" sz="4400" dirty="0"/>
          </a:p>
        </p:txBody>
      </p:sp>
      <p:sp>
        <p:nvSpPr>
          <p:cNvPr id="43" name="Text Placeholder 1"/>
          <p:cNvSpPr txBox="1">
            <a:spLocks/>
          </p:cNvSpPr>
          <p:nvPr/>
        </p:nvSpPr>
        <p:spPr>
          <a:xfrm>
            <a:off x="779629" y="7982640"/>
            <a:ext cx="10056813" cy="6597876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l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800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44" name="Text Placeholder 1"/>
          <p:cNvSpPr txBox="1">
            <a:spLocks/>
          </p:cNvSpPr>
          <p:nvPr/>
        </p:nvSpPr>
        <p:spPr>
          <a:xfrm>
            <a:off x="22220238" y="6965712"/>
            <a:ext cx="10348278" cy="10905603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l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800" dirty="0" smtClean="0">
              <a:solidFill>
                <a:schemeClr val="bg1"/>
              </a:solidFill>
              <a:latin typeface="Arial Rounded MT Bold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0" y="-124113"/>
            <a:ext cx="43891200" cy="5120641"/>
            <a:chOff x="0" y="-124113"/>
            <a:chExt cx="43891200" cy="5120641"/>
          </a:xfrm>
        </p:grpSpPr>
        <p:sp>
          <p:nvSpPr>
            <p:cNvPr id="4" name="Rectangle 3"/>
            <p:cNvSpPr/>
            <p:nvPr/>
          </p:nvSpPr>
          <p:spPr>
            <a:xfrm>
              <a:off x="0" y="-124113"/>
              <a:ext cx="43891200" cy="512064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93477" tIns="146738" rIns="293477" bIns="146738" spcCol="0"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3487400" y="480798"/>
              <a:ext cx="20680432" cy="3989661"/>
            </a:xfrm>
            <a:prstGeom prst="rect">
              <a:avLst/>
            </a:prstGeom>
            <a:noFill/>
          </p:spPr>
          <p:txBody>
            <a:bodyPr wrap="square" lIns="293477" tIns="146738" rIns="293477" bIns="146738" rtlCol="0">
              <a:spAutoFit/>
            </a:bodyPr>
            <a:lstStyle/>
            <a:p>
              <a:pPr algn="ctr"/>
              <a:r>
                <a:rPr lang="en-US" sz="8000" dirty="0" smtClean="0">
                  <a:solidFill>
                    <a:schemeClr val="bg1"/>
                  </a:solidFill>
                  <a:latin typeface="Book Antiqua" pitchFamily="18" charset="0"/>
                </a:rPr>
                <a:t>EDA: University of Missouri</a:t>
              </a:r>
            </a:p>
            <a:p>
              <a:pPr algn="ctr"/>
              <a:r>
                <a:rPr lang="en-US" sz="8000" dirty="0" smtClean="0">
                  <a:solidFill>
                    <a:schemeClr val="bg1"/>
                  </a:solidFill>
                  <a:latin typeface="Book Antiqua" pitchFamily="18" charset="0"/>
                </a:rPr>
                <a:t>NIST: Missouri Enterprise</a:t>
              </a:r>
            </a:p>
            <a:p>
              <a:pPr algn="ctr"/>
              <a:r>
                <a:rPr lang="en-US" sz="8000" dirty="0" smtClean="0">
                  <a:solidFill>
                    <a:schemeClr val="bg1"/>
                  </a:solidFill>
                  <a:latin typeface="Book Antiqua" pitchFamily="18" charset="0"/>
                </a:rPr>
                <a:t>ETA: Missouri Division of Workforce </a:t>
              </a: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35453" y="752156"/>
              <a:ext cx="7712066" cy="3116162"/>
            </a:xfrm>
            <a:prstGeom prst="rect">
              <a:avLst/>
            </a:prstGeom>
          </p:spPr>
        </p:pic>
        <p:grpSp>
          <p:nvGrpSpPr>
            <p:cNvPr id="12" name="Group 11"/>
            <p:cNvGrpSpPr/>
            <p:nvPr/>
          </p:nvGrpSpPr>
          <p:grpSpPr>
            <a:xfrm>
              <a:off x="1216435" y="121138"/>
              <a:ext cx="11462050" cy="4708981"/>
              <a:chOff x="1216435" y="121138"/>
              <a:chExt cx="11462050" cy="4708981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216435" y="121138"/>
                <a:ext cx="11462050" cy="461133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5564995" y="121138"/>
                <a:ext cx="7113490" cy="47089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0" b="1" dirty="0" smtClean="0">
                    <a:solidFill>
                      <a:srgbClr val="C00000"/>
                    </a:solidFill>
                    <a:latin typeface="Book Antiqua" pitchFamily="18" charset="0"/>
                  </a:rPr>
                  <a:t>MISSOURI</a:t>
                </a:r>
              </a:p>
              <a:p>
                <a:pPr algn="ctr"/>
                <a:r>
                  <a:rPr lang="en-US" sz="10000" b="1" dirty="0" smtClean="0">
                    <a:solidFill>
                      <a:srgbClr val="C00000"/>
                    </a:solidFill>
                    <a:latin typeface="Book Antiqua" pitchFamily="18" charset="0"/>
                  </a:rPr>
                  <a:t>SMR</a:t>
                </a:r>
              </a:p>
              <a:p>
                <a:pPr algn="ctr"/>
                <a:r>
                  <a:rPr lang="en-US" sz="10000" b="1" dirty="0" smtClean="0">
                    <a:solidFill>
                      <a:srgbClr val="C00000"/>
                    </a:solidFill>
                    <a:latin typeface="Book Antiqua" pitchFamily="18" charset="0"/>
                  </a:rPr>
                  <a:t>PROJECT</a:t>
                </a:r>
                <a:endParaRPr lang="en-US" sz="10000" b="1" dirty="0">
                  <a:solidFill>
                    <a:srgbClr val="C00000"/>
                  </a:solidFill>
                  <a:latin typeface="Book Antiqua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337496" y="1175280"/>
                <a:ext cx="5609964" cy="278537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7500" dirty="0" smtClean="0">
                    <a:solidFill>
                      <a:schemeClr val="tx2">
                        <a:lumMod val="50000"/>
                      </a:schemeClr>
                    </a:solidFill>
                    <a:latin typeface="Book Antiqua" pitchFamily="18" charset="0"/>
                  </a:rPr>
                  <a:t>MIIA</a:t>
                </a:r>
                <a:endParaRPr lang="en-US" sz="17500" dirty="0">
                  <a:solidFill>
                    <a:schemeClr val="tx2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710717" y="5917896"/>
            <a:ext cx="10368911" cy="16524535"/>
            <a:chOff x="710717" y="5917896"/>
            <a:chExt cx="10368911" cy="16524535"/>
          </a:xfrm>
        </p:grpSpPr>
        <p:sp>
          <p:nvSpPr>
            <p:cNvPr id="14" name="TextBox 13"/>
            <p:cNvSpPr txBox="1"/>
            <p:nvPr/>
          </p:nvSpPr>
          <p:spPr>
            <a:xfrm>
              <a:off x="779629" y="5917896"/>
              <a:ext cx="10299999" cy="2831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tx2">
                      <a:lumMod val="20000"/>
                      <a:lumOff val="80000"/>
                    </a:schemeClr>
                  </a:solidFill>
                  <a:latin typeface="Book Antiqua" pitchFamily="18" charset="0"/>
                </a:rPr>
                <a:t>MISSOURI </a:t>
              </a:r>
            </a:p>
            <a:p>
              <a:pPr algn="ctr"/>
              <a:r>
                <a:rPr lang="en-US" b="1" dirty="0" smtClean="0">
                  <a:solidFill>
                    <a:schemeClr val="tx2">
                      <a:lumMod val="20000"/>
                      <a:lumOff val="80000"/>
                    </a:schemeClr>
                  </a:solidFill>
                  <a:latin typeface="Book Antiqua" pitchFamily="18" charset="0"/>
                </a:rPr>
                <a:t>MANUFACTURERS’</a:t>
              </a:r>
            </a:p>
            <a:p>
              <a:pPr algn="ctr"/>
              <a:r>
                <a:rPr lang="en-US" b="1" dirty="0">
                  <a:solidFill>
                    <a:schemeClr val="tx2">
                      <a:lumMod val="20000"/>
                      <a:lumOff val="80000"/>
                    </a:schemeClr>
                  </a:solidFill>
                  <a:latin typeface="Book Antiqua" pitchFamily="18" charset="0"/>
                </a:rPr>
                <a:t>SUPPLY CHAIN </a:t>
              </a:r>
              <a:r>
                <a:rPr lang="en-US" b="1" dirty="0" smtClean="0">
                  <a:solidFill>
                    <a:schemeClr val="tx2">
                      <a:lumMod val="20000"/>
                      <a:lumOff val="80000"/>
                    </a:schemeClr>
                  </a:solidFill>
                  <a:latin typeface="Book Antiqua" pitchFamily="18" charset="0"/>
                </a:rPr>
                <a:t>NETWORK</a:t>
              </a:r>
              <a:endParaRPr lang="en-US" b="1" dirty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10719" y="8648123"/>
              <a:ext cx="10245345" cy="4939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 smtClean="0">
                  <a:solidFill>
                    <a:schemeClr val="bg1"/>
                  </a:solidFill>
                  <a:latin typeface="Candara" pitchFamily="34" charset="0"/>
                </a:rPr>
                <a:t>Targeted manufacturers, ranging from component part suppliers to modular integration companies, will be engaged in new opportunities to increase their revenues and skilled-workforce through connections to the nuclear power industry.</a:t>
              </a:r>
              <a:endParaRPr lang="en-US" sz="4500" dirty="0">
                <a:solidFill>
                  <a:schemeClr val="bg1"/>
                </a:solidFill>
                <a:latin typeface="Candara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10717" y="13420166"/>
              <a:ext cx="6236743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 smtClean="0">
                  <a:solidFill>
                    <a:schemeClr val="bg1"/>
                  </a:solidFill>
                  <a:latin typeface="Candara" pitchFamily="34" charset="0"/>
                </a:rPr>
                <a:t>The agencies cooperate with industry stake-holders Ameren Utility Company, operator of Callaway Nuclear Power facility in central</a:t>
              </a:r>
              <a:endParaRPr lang="en-US" sz="45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14636" y="17502617"/>
              <a:ext cx="10121806" cy="4939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Candara" pitchFamily="34" charset="0"/>
                </a:rPr>
                <a:t>Missouri, and Westinghouse Electric, developers </a:t>
              </a:r>
              <a:r>
                <a:rPr lang="en-US" sz="4500" dirty="0" smtClean="0">
                  <a:solidFill>
                    <a:schemeClr val="bg1"/>
                  </a:solidFill>
                  <a:latin typeface="Candara" pitchFamily="34" charset="0"/>
                </a:rPr>
                <a:t>of </a:t>
              </a:r>
              <a:r>
                <a:rPr lang="en-US" sz="4500" dirty="0">
                  <a:solidFill>
                    <a:schemeClr val="bg1"/>
                  </a:solidFill>
                  <a:latin typeface="Candara" pitchFamily="34" charset="0"/>
                </a:rPr>
                <a:t>Small Modular Reactor technology, which will result in new supply chain needs. New and higher-skilled jobs will result in economic improvement in both rural and urban areas of Missouri.</a:t>
              </a:r>
              <a:endParaRPr lang="en-US" sz="4500" dirty="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33152481" y="8391781"/>
            <a:ext cx="10014502" cy="10551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chemeClr val="bg1"/>
                </a:solidFill>
                <a:latin typeface="Candara" pitchFamily="34" charset="0"/>
                <a:cs typeface="Times New Roman" pitchFamily="18" charset="0"/>
              </a:rPr>
              <a:t>ETA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  <a:cs typeface="Times New Roman" pitchFamily="18" charset="0"/>
              </a:rPr>
              <a:t>will fund 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  <a:cs typeface="Times New Roman" pitchFamily="18" charset="0"/>
              </a:rPr>
              <a:t>skills training for nuclear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  <a:cs typeface="Times New Roman" pitchFamily="18" charset="0"/>
              </a:rPr>
              <a:t>and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  <a:cs typeface="Times New Roman" pitchFamily="18" charset="0"/>
              </a:rPr>
              <a:t>power-generation certification. </a:t>
            </a:r>
            <a:endParaRPr lang="en-US" sz="4500" dirty="0">
              <a:solidFill>
                <a:schemeClr val="bg1"/>
              </a:solidFill>
              <a:latin typeface="Candara" pitchFamily="34" charset="0"/>
              <a:cs typeface="Times New Roman" pitchFamily="18" charset="0"/>
            </a:endParaRPr>
          </a:p>
          <a:p>
            <a:pPr>
              <a:spcBef>
                <a:spcPts val="200"/>
              </a:spcBef>
            </a:pPr>
            <a:r>
              <a:rPr lang="en-US" sz="48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anose="02040602050305030304" pitchFamily="18" charset="0"/>
              </a:rPr>
              <a:t>Mo Workforce/MURR/LSTC</a:t>
            </a:r>
          </a:p>
          <a:p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Mo Workforce coordinates the work of MU Research Reactor and Linn State Technical College. These two schools initiated programs in Winter semester 2014, introducing students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to experiences in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nuclear and other power generation industries.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Two-year and four-year college students will be trained for careers in energy production and manufacturing, and will earn an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Assoc.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of Applied Science or a Bachelor of Science in Engineering degree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.</a:t>
            </a:r>
            <a:endParaRPr lang="en-US" sz="4500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5201630" y="30046874"/>
            <a:ext cx="77647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chemeClr val="bg1"/>
                </a:solidFill>
                <a:latin typeface="Candara" pitchFamily="34" charset="0"/>
              </a:rPr>
              <a:t>Amy </a:t>
            </a:r>
            <a:r>
              <a:rPr lang="en-US" sz="5000" b="1" dirty="0" err="1" smtClean="0">
                <a:solidFill>
                  <a:schemeClr val="bg1"/>
                </a:solidFill>
                <a:latin typeface="Candara" pitchFamily="34" charset="0"/>
              </a:rPr>
              <a:t>Sublett</a:t>
            </a:r>
            <a:r>
              <a:rPr lang="en-US" sz="5000" b="1" dirty="0" smtClean="0">
                <a:solidFill>
                  <a:schemeClr val="bg1"/>
                </a:solidFill>
                <a:latin typeface="Candara" pitchFamily="34" charset="0"/>
              </a:rPr>
              <a:t>, </a:t>
            </a:r>
            <a:r>
              <a:rPr lang="en-US" sz="5000" dirty="0" err="1" smtClean="0">
                <a:solidFill>
                  <a:schemeClr val="bg1"/>
                </a:solidFill>
                <a:latin typeface="Candara" pitchFamily="34" charset="0"/>
              </a:rPr>
              <a:t>Asst</a:t>
            </a:r>
            <a:r>
              <a:rPr lang="en-US" sz="5000" dirty="0" smtClean="0">
                <a:solidFill>
                  <a:schemeClr val="bg1"/>
                </a:solidFill>
                <a:latin typeface="Candara" pitchFamily="34" charset="0"/>
              </a:rPr>
              <a:t> Director </a:t>
            </a:r>
          </a:p>
          <a:p>
            <a:pPr algn="ctr"/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MO Workforce Development  amy.sublett@ded.mo.gov</a:t>
            </a:r>
            <a:endParaRPr lang="en-US" sz="4500" dirty="0">
              <a:solidFill>
                <a:schemeClr val="bg1"/>
              </a:solidFill>
              <a:latin typeface="Candara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220" y="13243034"/>
            <a:ext cx="4190555" cy="378233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3052457" y="5837236"/>
            <a:ext cx="977580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ETA: </a:t>
            </a:r>
            <a:r>
              <a:rPr lang="en-US" sz="5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BUILDING A</a:t>
            </a:r>
          </a:p>
          <a:p>
            <a:pPr algn="ctr"/>
            <a:r>
              <a:rPr lang="en-US" sz="5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 HIGHLY-SKILLED &amp; DIVERSE WORKFORCE</a:t>
            </a:r>
            <a:endParaRPr lang="en-US" sz="5000" b="1" dirty="0">
              <a:solidFill>
                <a:schemeClr val="tx2">
                  <a:lumMod val="20000"/>
                  <a:lumOff val="8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152481" y="22820455"/>
            <a:ext cx="98704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TRAINING GOALS </a:t>
            </a:r>
            <a:endParaRPr lang="en-US" sz="5000" b="1" dirty="0">
              <a:solidFill>
                <a:schemeClr val="tx2">
                  <a:lumMod val="20000"/>
                  <a:lumOff val="8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1395082" y="5837237"/>
            <a:ext cx="10302240" cy="26700479"/>
          </a:xfrm>
          <a:prstGeom prst="roundRect">
            <a:avLst/>
          </a:prstGeom>
          <a:solidFill>
            <a:schemeClr val="tx2">
              <a:lumMod val="5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3477" tIns="146738" rIns="293477" bIns="146738" spcCol="0" rtlCol="0" anchor="ctr"/>
          <a:lstStyle/>
          <a:p>
            <a:pPr algn="ctr"/>
            <a:endParaRPr lang="en-US" dirty="0"/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11356982" y="5966065"/>
            <a:ext cx="10340340" cy="1576887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ctr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EDA: </a:t>
            </a:r>
            <a:r>
              <a:rPr lang="en-US" sz="5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STRENGTHENING REGIONAL ASSETS </a:t>
            </a:r>
            <a:endParaRPr lang="en-US" sz="5000" b="1" dirty="0">
              <a:solidFill>
                <a:schemeClr val="tx2">
                  <a:lumMod val="20000"/>
                  <a:lumOff val="8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3258800" y="29621399"/>
            <a:ext cx="8198321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chemeClr val="bg1"/>
                </a:solidFill>
                <a:latin typeface="Candara" pitchFamily="34" charset="0"/>
              </a:rPr>
              <a:t>Dave Schmidt, </a:t>
            </a:r>
            <a:r>
              <a:rPr lang="en-US" sz="5000" dirty="0" smtClean="0">
                <a:solidFill>
                  <a:schemeClr val="bg1"/>
                </a:solidFill>
                <a:latin typeface="Candara" pitchFamily="34" charset="0"/>
              </a:rPr>
              <a:t>PhD, Director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Business Research &amp; Information Development Group, MU BDP</a:t>
            </a:r>
          </a:p>
          <a:p>
            <a:pPr algn="ctr"/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schmidtdc@missouri.edu</a:t>
            </a:r>
            <a:endParaRPr lang="en-US" sz="4500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71282" y="7638378"/>
            <a:ext cx="10294302" cy="10556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chemeClr val="bg1"/>
                </a:solidFill>
                <a:latin typeface="Candara" pitchFamily="34" charset="0"/>
              </a:rPr>
              <a:t>EDA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 will fund technical assistance to help companies participate in the SMR supply chain and deliver an infrastructure &amp; logistics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study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.</a:t>
            </a:r>
            <a:endParaRPr lang="en-US" sz="4500" dirty="0" smtClean="0">
              <a:solidFill>
                <a:schemeClr val="bg1"/>
              </a:solidFill>
              <a:latin typeface="Candara" pitchFamily="34" charset="0"/>
            </a:endParaRPr>
          </a:p>
          <a:p>
            <a:r>
              <a:rPr lang="en-US" sz="48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BRIDG/MU </a:t>
            </a:r>
            <a:r>
              <a:rPr lang="en-US" sz="4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Business </a:t>
            </a:r>
            <a:r>
              <a:rPr lang="en-US" sz="48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Development</a:t>
            </a:r>
            <a:r>
              <a:rPr lang="en-US" sz="5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: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Coordinates agency partnerships and directs the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efforts of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Regional Technical Assistant Providers.  Manufacturers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who are/or may be capable of participating in the supply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chain are contacted to determine their readiness to participate.</a:t>
            </a:r>
          </a:p>
          <a:p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Manufacturers desiring to participate in the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SMR supply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chain will receive  information such as: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L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ead-time for necessary certifications;</a:t>
            </a:r>
            <a:endParaRPr lang="en-US" sz="4500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2264781" y="5837237"/>
            <a:ext cx="10219765" cy="26800372"/>
          </a:xfrm>
          <a:prstGeom prst="roundRect">
            <a:avLst/>
          </a:prstGeom>
          <a:solidFill>
            <a:schemeClr val="tx2">
              <a:lumMod val="5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3477" tIns="146738" rIns="293477" bIns="146738" spcCol="0"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22321173" y="10617280"/>
            <a:ext cx="10255340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anose="02040602050305030304" pitchFamily="18" charset="0"/>
              </a:rPr>
              <a:t>Missouri Enterprise:</a:t>
            </a:r>
          </a:p>
          <a:p>
            <a:pPr lvl="0"/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ME will work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with RTAs from MU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BDP to provide Technical Assistance. A Gap Analysis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Survey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has been distributed among potential supply chain manufacturers. Tech Assistants seek:</a:t>
            </a:r>
            <a:endParaRPr lang="en-US" sz="4500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884013" y="30036183"/>
            <a:ext cx="860053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chemeClr val="bg1"/>
                </a:solidFill>
                <a:latin typeface="Candara" pitchFamily="34" charset="0"/>
              </a:rPr>
              <a:t>Rick </a:t>
            </a:r>
            <a:r>
              <a:rPr lang="en-US" sz="5000" b="1" dirty="0" err="1" smtClean="0">
                <a:solidFill>
                  <a:schemeClr val="bg1"/>
                </a:solidFill>
                <a:latin typeface="Candara" pitchFamily="34" charset="0"/>
              </a:rPr>
              <a:t>Prugh</a:t>
            </a:r>
            <a:r>
              <a:rPr lang="en-US" sz="5000" b="1" dirty="0" smtClean="0">
                <a:solidFill>
                  <a:schemeClr val="bg1"/>
                </a:solidFill>
                <a:latin typeface="Candara" pitchFamily="34" charset="0"/>
              </a:rPr>
              <a:t>, </a:t>
            </a:r>
            <a:r>
              <a:rPr lang="en-US" sz="5000" dirty="0" smtClean="0">
                <a:solidFill>
                  <a:schemeClr val="bg1"/>
                </a:solidFill>
                <a:latin typeface="Candara" pitchFamily="34" charset="0"/>
              </a:rPr>
              <a:t>MIIA </a:t>
            </a:r>
            <a:r>
              <a:rPr lang="en-US" sz="5000" dirty="0" err="1" smtClean="0">
                <a:solidFill>
                  <a:schemeClr val="bg1"/>
                </a:solidFill>
                <a:latin typeface="Candara" pitchFamily="34" charset="0"/>
              </a:rPr>
              <a:t>Prog</a:t>
            </a:r>
            <a:r>
              <a:rPr lang="en-US" sz="5000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US" sz="5000" dirty="0" err="1" smtClean="0">
                <a:solidFill>
                  <a:schemeClr val="bg1"/>
                </a:solidFill>
                <a:latin typeface="Candara" pitchFamily="34" charset="0"/>
              </a:rPr>
              <a:t>Mgr</a:t>
            </a:r>
            <a:r>
              <a:rPr lang="en-US" sz="5000" dirty="0" smtClean="0">
                <a:solidFill>
                  <a:schemeClr val="bg1"/>
                </a:solidFill>
                <a:latin typeface="Candara" pitchFamily="34" charset="0"/>
              </a:rPr>
              <a:t> 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Missouri Enterprise</a:t>
            </a:r>
          </a:p>
          <a:p>
            <a:pPr algn="ctr"/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rprugh@missourienterprise.org</a:t>
            </a:r>
            <a:endParaRPr lang="en-US" sz="4500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650101" y="5837237"/>
            <a:ext cx="94491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NIST: </a:t>
            </a:r>
            <a:r>
              <a:rPr lang="en-US" sz="5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CONNECTING REGIONAL SUPPLY CHAINS &amp; ASSISTING SMES</a:t>
            </a:r>
            <a:endParaRPr lang="en-US" sz="5000" b="1" dirty="0">
              <a:solidFill>
                <a:schemeClr val="tx2">
                  <a:lumMod val="20000"/>
                  <a:lumOff val="8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85233" y="22926136"/>
            <a:ext cx="100568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OVERARCHING GOALS</a:t>
            </a:r>
            <a:endParaRPr lang="en-US" sz="5000" b="1" dirty="0">
              <a:solidFill>
                <a:schemeClr val="tx2">
                  <a:lumMod val="20000"/>
                  <a:lumOff val="8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283073" y="8391780"/>
            <a:ext cx="986973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chemeClr val="bg1"/>
                </a:solidFill>
                <a:latin typeface="Candara" pitchFamily="34" charset="0"/>
                <a:cs typeface="Times New Roman" pitchFamily="18" charset="0"/>
              </a:rPr>
              <a:t>NIST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  <a:cs typeface="Times New Roman" pitchFamily="18" charset="0"/>
              </a:rPr>
              <a:t>will fund outreach efforts to manufacturers and assist with supply-chain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  <a:cs typeface="Times New Roman" pitchFamily="18" charset="0"/>
              </a:rPr>
              <a:t>connections.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5413" y="18319493"/>
            <a:ext cx="4620374" cy="109368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4535" y="23880652"/>
            <a:ext cx="9721104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Candara" panose="020E0502030303020204" pitchFamily="34" charset="0"/>
              </a:rPr>
              <a:t>To educate &amp; train a highly skilled, </a:t>
            </a:r>
            <a:r>
              <a:rPr lang="en-US" sz="4500" dirty="0">
                <a:solidFill>
                  <a:schemeClr val="bg1"/>
                </a:solidFill>
                <a:latin typeface="Candara" panose="020E0502030303020204" pitchFamily="34" charset="0"/>
              </a:rPr>
              <a:t>high </a:t>
            </a:r>
            <a:r>
              <a:rPr lang="en-US" sz="4500" dirty="0" smtClean="0">
                <a:solidFill>
                  <a:schemeClr val="bg1"/>
                </a:solidFill>
                <a:latin typeface="Candara" panose="020E0502030303020204" pitchFamily="34" charset="0"/>
              </a:rPr>
              <a:t>quality, and ready to employ workforce;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Candara" panose="020E0502030303020204" pitchFamily="34" charset="0"/>
              </a:rPr>
              <a:t>To provide </a:t>
            </a:r>
            <a:r>
              <a:rPr lang="en-US" sz="4500" dirty="0">
                <a:solidFill>
                  <a:schemeClr val="bg1"/>
                </a:solidFill>
                <a:latin typeface="Candara" panose="020E0502030303020204" pitchFamily="34" charset="0"/>
              </a:rPr>
              <a:t>technical assistance </a:t>
            </a:r>
            <a:r>
              <a:rPr lang="en-US" sz="4500" dirty="0" smtClean="0">
                <a:solidFill>
                  <a:schemeClr val="bg1"/>
                </a:solidFill>
                <a:latin typeface="Candara" panose="020E0502030303020204" pitchFamily="34" charset="0"/>
              </a:rPr>
              <a:t>to potential and current supply </a:t>
            </a:r>
            <a:r>
              <a:rPr lang="en-US" sz="4500" dirty="0">
                <a:solidFill>
                  <a:schemeClr val="bg1"/>
                </a:solidFill>
                <a:latin typeface="Candara" panose="020E0502030303020204" pitchFamily="34" charset="0"/>
              </a:rPr>
              <a:t>chain </a:t>
            </a:r>
            <a:r>
              <a:rPr lang="en-US" sz="4500" dirty="0" smtClean="0">
                <a:solidFill>
                  <a:schemeClr val="bg1"/>
                </a:solidFill>
                <a:latin typeface="Candara" panose="020E0502030303020204" pitchFamily="34" charset="0"/>
              </a:rPr>
              <a:t>manufacturers that permits them to increase revenues and employ more workers; and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Candara" panose="020E0502030303020204" pitchFamily="34" charset="0"/>
              </a:rPr>
              <a:t>To analyze transportation and logistics in Missouri to enable parts and modules to be moved from plants to  facilities.</a:t>
            </a:r>
            <a:endParaRPr lang="en-US" sz="45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356982" y="22273758"/>
            <a:ext cx="8100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anose="02040602050305030304" pitchFamily="18" charset="0"/>
              </a:rPr>
              <a:t>CELDi</a:t>
            </a:r>
            <a:r>
              <a:rPr lang="en-US" sz="48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anose="02040602050305030304" pitchFamily="18" charset="0"/>
              </a:rPr>
              <a:t>:</a:t>
            </a:r>
            <a:endParaRPr lang="en-US" sz="4800" b="1" dirty="0">
              <a:solidFill>
                <a:schemeClr val="tx2">
                  <a:lumMod val="20000"/>
                  <a:lumOff val="80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433182" y="17969935"/>
            <a:ext cx="8240331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P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arts they may contribute;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Certifications needed for the job titles and parts they make; </a:t>
            </a:r>
            <a:endParaRPr lang="en-US" sz="4500" dirty="0">
              <a:solidFill>
                <a:schemeClr val="bg1"/>
              </a:solidFill>
              <a:latin typeface="Candara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Candara" panose="020E0502030303020204" pitchFamily="34" charset="0"/>
              </a:rPr>
              <a:t>Who they will sell to;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Candara" panose="020E0502030303020204" pitchFamily="34" charset="0"/>
              </a:rPr>
              <a:t>Time-line of the needed parts.</a:t>
            </a:r>
            <a:endParaRPr lang="en-US" sz="45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395082" y="23176857"/>
            <a:ext cx="8100722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solidFill>
                  <a:schemeClr val="bg1"/>
                </a:solidFill>
                <a:latin typeface="Candara" panose="020E0502030303020204" pitchFamily="34" charset="0"/>
              </a:rPr>
              <a:t>The MU/College of Engineering based Center for Excellence in Logistics &amp; Distribution is analyzing the transportation network data, including rail, road and water networks, their current condition and upgrades necessary to handle SMR movement across the state.</a:t>
            </a:r>
            <a:endParaRPr lang="en-US" sz="45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2283073" y="14764674"/>
            <a:ext cx="1063126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0" indent="-6858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To determine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the supply components need for SMR manufacture;</a:t>
            </a:r>
          </a:p>
          <a:p>
            <a:pPr marL="685800" lvl="0" indent="-6858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To find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suppliers with the ability and desire to manufacture SMR component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          parts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;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4387459" y="18016101"/>
            <a:ext cx="8097088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lvl="0" indent="-685800" algn="just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To help potential suppliers become qualified to meet SMR manufacturing criteria;</a:t>
            </a:r>
          </a:p>
          <a:p>
            <a:pPr marL="685800" indent="-685800">
              <a:buFont typeface="Arial" pitchFamily="34" charset="0"/>
              <a:buChar char="•"/>
            </a:pP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To build-out a supply chain network of manufacturers; </a:t>
            </a:r>
          </a:p>
          <a:p>
            <a:pPr marL="685800" indent="-685800">
              <a:buFont typeface="Arial" pitchFamily="34" charset="0"/>
              <a:buChar char="•"/>
            </a:pP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To develop the infrastructure to construct and install five SMRs on the site of the Callaway Nuclear Power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Plant.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4413751" y="25308159"/>
            <a:ext cx="8124662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PROJECTED </a:t>
            </a:r>
            <a:r>
              <a:rPr lang="en-US" sz="5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Book Antiqua" pitchFamily="18" charset="0"/>
              </a:rPr>
              <a:t>OUTCOMES</a:t>
            </a:r>
            <a:endParaRPr lang="en-US" sz="5000" b="1" dirty="0">
              <a:solidFill>
                <a:schemeClr val="tx2">
                  <a:lumMod val="20000"/>
                  <a:lumOff val="80000"/>
                </a:schemeClr>
              </a:solidFill>
              <a:latin typeface="Book Antiqua" pitchFamily="18" charset="0"/>
            </a:endParaRPr>
          </a:p>
          <a:p>
            <a:pPr marL="685800" lvl="0" indent="-6858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Candara" panose="020E0502030303020204" pitchFamily="34" charset="0"/>
              </a:rPr>
              <a:t>Fifteen </a:t>
            </a:r>
            <a:r>
              <a:rPr lang="en-US" sz="4500" dirty="0">
                <a:solidFill>
                  <a:schemeClr val="bg1"/>
                </a:solidFill>
                <a:latin typeface="Candara" panose="020E0502030303020204" pitchFamily="34" charset="0"/>
              </a:rPr>
              <a:t>Missouri businesses will become part of nuclear power/SMR supply chain.</a:t>
            </a:r>
          </a:p>
          <a:p>
            <a:pPr marL="685800" lvl="0" indent="-685800"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chemeClr val="bg1"/>
                </a:solidFill>
                <a:latin typeface="Candara" panose="020E0502030303020204" pitchFamily="34" charset="0"/>
              </a:rPr>
              <a:t>Fifty new manufacturing jobs will be created in Missouri.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24608459" y="29905302"/>
            <a:ext cx="76550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3463664" y="29621399"/>
            <a:ext cx="76550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5201630" y="30036183"/>
            <a:ext cx="76550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1300400" y="22689256"/>
            <a:ext cx="184731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052457" y="23627974"/>
            <a:ext cx="997044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To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create career pathways and develop </a:t>
            </a:r>
            <a:r>
              <a:rPr lang="en-US" sz="4500" dirty="0">
                <a:solidFill>
                  <a:schemeClr val="bg1"/>
                </a:solidFill>
                <a:latin typeface="Candara" pitchFamily="34" charset="0"/>
              </a:rPr>
              <a:t>a skilled, certified </a:t>
            </a: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workforce by: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Implementing computer simulator training;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Training workers in Safety Conscious Work Environment for nuclear industry;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chemeClr val="bg1"/>
                </a:solidFill>
                <a:latin typeface="Candara" pitchFamily="34" charset="0"/>
              </a:rPr>
              <a:t>Identifying eligible supply-chain employers for customized training.</a:t>
            </a:r>
            <a:endParaRPr lang="en-US" sz="45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5" t="9631" r="18401" b="40686"/>
          <a:stretch/>
        </p:blipFill>
        <p:spPr>
          <a:xfrm>
            <a:off x="34663904" y="18934093"/>
            <a:ext cx="6747545" cy="375516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367" y="29686498"/>
            <a:ext cx="2378433" cy="247170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9550" y="30202252"/>
            <a:ext cx="2956192" cy="144019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5050" y="30409406"/>
            <a:ext cx="2900396" cy="1440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70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PAcceleratorMeet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MEPAcceleratorMeeting</Template>
  <TotalTime>16224</TotalTime>
  <Words>645</Words>
  <Application>Microsoft Office PowerPoint</Application>
  <PresentationFormat>Custom</PresentationFormat>
  <Paragraphs>57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MEPAcceleratorMeeting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ssti41</dc:creator>
  <cp:lastModifiedBy>ruth</cp:lastModifiedBy>
  <cp:revision>132</cp:revision>
  <cp:lastPrinted>2014-06-03T16:56:17Z</cp:lastPrinted>
  <dcterms:created xsi:type="dcterms:W3CDTF">2012-12-03T15:42:35Z</dcterms:created>
  <dcterms:modified xsi:type="dcterms:W3CDTF">2014-06-03T16:57:24Z</dcterms:modified>
</cp:coreProperties>
</file>