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569" autoAdjust="0"/>
    <p:restoredTop sz="99827" autoAdjust="0"/>
  </p:normalViewPr>
  <p:slideViewPr>
    <p:cSldViewPr>
      <p:cViewPr>
        <p:scale>
          <a:sx n="40" d="100"/>
          <a:sy n="40" d="100"/>
        </p:scale>
        <p:origin x="-90" y="-72"/>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pPr/>
              <a:t>6/3/2014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pPr/>
              <a:t>‹#›</a:t>
            </a:fld>
            <a:endParaRPr lang="en-US" dirty="0"/>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pPr/>
              <a:t>1</a:t>
            </a:fld>
            <a:endParaRPr lang="en-US" dirty="0"/>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pPr/>
              <a:t>6/3/2014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pPr/>
              <a:t>6/3/2014</a:t>
            </a:fld>
            <a:endParaRPr lang="en-US" dirty="0"/>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pPr/>
              <a:t>‹#›</a:t>
            </a:fld>
            <a:endParaRPr lang="en-US" dirty="0"/>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hyperlink" Target="mailto:sdufner@mwvcog.org" TargetMode="External"/><Relationship Id="rId7" Type="http://schemas.openxmlformats.org/officeDocument/2006/relationships/image" Target="../media/image1.jpeg"/><Relationship Id="rId12"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klenhares@jobgrowers.com" TargetMode="External"/><Relationship Id="rId11" Type="http://schemas.openxmlformats.org/officeDocument/2006/relationships/image" Target="../media/image5.png"/><Relationship Id="rId5" Type="http://schemas.openxmlformats.org/officeDocument/2006/relationships/hyperlink" Target="https://em.wesd.org/owa/redir.aspx?C=74072eaf285d4863bb0f13651904ddb1&amp;URL=mailto:cscherer@omep.org" TargetMode="External"/><Relationship Id="rId15" Type="http://schemas.openxmlformats.org/officeDocument/2006/relationships/image" Target="../media/image9.jpeg"/><Relationship Id="rId10" Type="http://schemas.openxmlformats.org/officeDocument/2006/relationships/image" Target="../media/image4.png"/><Relationship Id="rId4" Type="http://schemas.openxmlformats.org/officeDocument/2006/relationships/hyperlink" Target="mailto:cfreeman@sedcor.com" TargetMode="External"/><Relationship Id="rId9" Type="http://schemas.openxmlformats.org/officeDocument/2006/relationships/image" Target="../media/image3.emf"/><Relationship Id="rId1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76200" y="0"/>
            <a:ext cx="43891200" cy="5120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5" name="Rounded Rectangle 4"/>
          <p:cNvSpPr/>
          <p:nvPr/>
        </p:nvSpPr>
        <p:spPr>
          <a:xfrm>
            <a:off x="714636" y="5966065"/>
            <a:ext cx="10235006"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p:nvSpPr>
        <p:spPr>
          <a:xfrm>
            <a:off x="11506200" y="5860186"/>
            <a:ext cx="10219765"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2250399" y="5966065"/>
            <a:ext cx="1030224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2857818" y="6217921"/>
            <a:ext cx="1016508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698024" y="506934"/>
            <a:ext cx="27800776" cy="1527448"/>
          </a:xfrm>
          <a:prstGeom prst="rect">
            <a:avLst/>
          </a:prstGeom>
          <a:noFill/>
        </p:spPr>
        <p:txBody>
          <a:bodyPr wrap="square" lIns="293477" tIns="146738" rIns="293477" bIns="146738" rtlCol="0">
            <a:spAutoFit/>
          </a:bodyPr>
          <a:lstStyle/>
          <a:p>
            <a:pPr algn="ctr"/>
            <a:r>
              <a:rPr lang="en-US" sz="8000" dirty="0" smtClean="0">
                <a:solidFill>
                  <a:schemeClr val="bg1"/>
                </a:solidFill>
                <a:latin typeface="Rockwell Extra Bold" pitchFamily="18" charset="0"/>
              </a:rPr>
              <a:t>Make It In the Willamette Valley Initiative</a:t>
            </a:r>
          </a:p>
        </p:txBody>
      </p:sp>
      <p:sp>
        <p:nvSpPr>
          <p:cNvPr id="25" name="TextBox 24"/>
          <p:cNvSpPr txBox="1"/>
          <p:nvPr/>
        </p:nvSpPr>
        <p:spPr>
          <a:xfrm>
            <a:off x="914400" y="2106836"/>
            <a:ext cx="27965400" cy="1296616"/>
          </a:xfrm>
          <a:prstGeom prst="rect">
            <a:avLst/>
          </a:prstGeom>
          <a:noFill/>
        </p:spPr>
        <p:txBody>
          <a:bodyPr wrap="square" lIns="293477" tIns="146738" rIns="293477" bIns="146738" rtlCol="0">
            <a:spAutoFit/>
          </a:bodyPr>
          <a:lstStyle/>
          <a:p>
            <a:pPr algn="ctr"/>
            <a:r>
              <a:rPr lang="en-US" sz="6500" dirty="0" smtClean="0">
                <a:solidFill>
                  <a:schemeClr val="bg1"/>
                </a:solidFill>
                <a:latin typeface="Rockwell" pitchFamily="18" charset="0"/>
              </a:rPr>
              <a:t>MWVCOG/SEDCOR (EDA), Oregon MEP (NIST),  Job Growers Inc. (ETA)</a:t>
            </a:r>
          </a:p>
        </p:txBody>
      </p:sp>
      <p:sp>
        <p:nvSpPr>
          <p:cNvPr id="26" name="TextBox 25"/>
          <p:cNvSpPr txBox="1"/>
          <p:nvPr/>
        </p:nvSpPr>
        <p:spPr>
          <a:xfrm>
            <a:off x="9601200" y="3440846"/>
            <a:ext cx="9906000" cy="1142728"/>
          </a:xfrm>
          <a:prstGeom prst="rect">
            <a:avLst/>
          </a:prstGeom>
          <a:noFill/>
        </p:spPr>
        <p:txBody>
          <a:bodyPr wrap="square" lIns="293477" tIns="146738" rIns="293477" bIns="146738" rtlCol="0">
            <a:spAutoFit/>
          </a:bodyPr>
          <a:lstStyle/>
          <a:p>
            <a:pPr algn="ctr"/>
            <a:r>
              <a:rPr lang="en-US" sz="5500" dirty="0" smtClean="0">
                <a:solidFill>
                  <a:schemeClr val="bg1"/>
                </a:solidFill>
                <a:latin typeface="Rockwell" pitchFamily="18" charset="0"/>
              </a:rPr>
              <a:t>Willamette Valley, Oregon</a:t>
            </a:r>
          </a:p>
        </p:txBody>
      </p:sp>
      <p:sp>
        <p:nvSpPr>
          <p:cNvPr id="27" name="Text Placeholder 2"/>
          <p:cNvSpPr txBox="1">
            <a:spLocks/>
          </p:cNvSpPr>
          <p:nvPr/>
        </p:nvSpPr>
        <p:spPr>
          <a:xfrm>
            <a:off x="844942" y="21414855"/>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dirty="0" smtClean="0">
                <a:solidFill>
                  <a:schemeClr val="tx2"/>
                </a:solidFill>
                <a:latin typeface="Arial Rounded MT Bold" pitchFamily="34" charset="0"/>
              </a:rPr>
              <a:t>Vision </a:t>
            </a:r>
            <a:r>
              <a:rPr lang="en-US" sz="4400" b="1" dirty="0">
                <a:solidFill>
                  <a:schemeClr val="tx2"/>
                </a:solidFill>
                <a:latin typeface="Arial Rounded MT Bold" pitchFamily="34" charset="0"/>
              </a:rPr>
              <a:t>and </a:t>
            </a:r>
            <a:r>
              <a:rPr lang="en-US" sz="4400" b="1" dirty="0" smtClean="0">
                <a:solidFill>
                  <a:schemeClr val="tx2"/>
                </a:solidFill>
                <a:latin typeface="Arial Rounded MT Bold" pitchFamily="34" charset="0"/>
              </a:rPr>
              <a:t>Collaboration </a:t>
            </a:r>
            <a:endParaRPr lang="en-US" sz="4400" b="1" dirty="0">
              <a:solidFill>
                <a:schemeClr val="tx2"/>
              </a:solidFill>
              <a:latin typeface="Arial Rounded MT Bold" pitchFamily="34" charset="0"/>
            </a:endParaRPr>
          </a:p>
        </p:txBody>
      </p:sp>
      <p:sp>
        <p:nvSpPr>
          <p:cNvPr id="29" name="Text Placeholder 2"/>
          <p:cNvSpPr txBox="1">
            <a:spLocks/>
          </p:cNvSpPr>
          <p:nvPr/>
        </p:nvSpPr>
        <p:spPr>
          <a:xfrm>
            <a:off x="11677090" y="6439788"/>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Plan and Objectives</a:t>
            </a:r>
          </a:p>
        </p:txBody>
      </p:sp>
      <p:sp>
        <p:nvSpPr>
          <p:cNvPr id="30" name="Text Placeholder 2"/>
          <p:cNvSpPr txBox="1">
            <a:spLocks/>
          </p:cNvSpPr>
          <p:nvPr/>
        </p:nvSpPr>
        <p:spPr>
          <a:xfrm>
            <a:off x="11752439" y="196596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Activities / Events</a:t>
            </a:r>
            <a:endParaRPr lang="en-US" sz="4400" b="1" u="sng" dirty="0">
              <a:solidFill>
                <a:schemeClr val="tx2"/>
              </a:solidFill>
              <a:latin typeface="Arial Rounded MT Bold" pitchFamily="34" charset="0"/>
            </a:endParaRPr>
          </a:p>
        </p:txBody>
      </p:sp>
      <p:sp>
        <p:nvSpPr>
          <p:cNvPr id="31" name="Text Placeholder 2"/>
          <p:cNvSpPr txBox="1">
            <a:spLocks/>
          </p:cNvSpPr>
          <p:nvPr/>
        </p:nvSpPr>
        <p:spPr>
          <a:xfrm>
            <a:off x="807701" y="6820787"/>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Cluster/Business Sector Description </a:t>
            </a:r>
            <a:endParaRPr lang="en-US" sz="4400" b="1" u="sng" dirty="0">
              <a:solidFill>
                <a:schemeClr val="tx2"/>
              </a:solidFill>
              <a:latin typeface="Arial Rounded MT Bold" pitchFamily="34" charset="0"/>
            </a:endParaRPr>
          </a:p>
        </p:txBody>
      </p:sp>
      <p:sp>
        <p:nvSpPr>
          <p:cNvPr id="32" name="Text Placeholder 2"/>
          <p:cNvSpPr txBox="1">
            <a:spLocks/>
          </p:cNvSpPr>
          <p:nvPr/>
        </p:nvSpPr>
        <p:spPr>
          <a:xfrm>
            <a:off x="33496297" y="6400801"/>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Outcomes</a:t>
            </a:r>
            <a:endParaRPr lang="en-US" sz="4400" b="1" u="sng" dirty="0">
              <a:solidFill>
                <a:schemeClr val="tx2"/>
              </a:solidFill>
              <a:latin typeface="Arial Rounded MT Bold" pitchFamily="34" charset="0"/>
            </a:endParaRPr>
          </a:p>
        </p:txBody>
      </p:sp>
      <p:sp>
        <p:nvSpPr>
          <p:cNvPr id="33" name="Text Placeholder 2"/>
          <p:cNvSpPr txBox="1">
            <a:spLocks/>
          </p:cNvSpPr>
          <p:nvPr/>
        </p:nvSpPr>
        <p:spPr>
          <a:xfrm>
            <a:off x="22265639" y="20266141"/>
            <a:ext cx="10048875" cy="183185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a:solidFill>
                  <a:schemeClr val="tx2"/>
                </a:solidFill>
                <a:latin typeface="Arial Rounded MT Bold" pitchFamily="34" charset="0"/>
              </a:rPr>
              <a:t>Lessons </a:t>
            </a:r>
            <a:r>
              <a:rPr lang="en-US" sz="4400" b="1" u="sng" dirty="0" smtClean="0">
                <a:solidFill>
                  <a:schemeClr val="tx2"/>
                </a:solidFill>
                <a:latin typeface="Arial Rounded MT Bold" pitchFamily="34" charset="0"/>
              </a:rPr>
              <a:t>Learned from</a:t>
            </a:r>
            <a:endParaRPr lang="en-US" sz="4400" b="1" u="sng" dirty="0">
              <a:solidFill>
                <a:schemeClr val="tx2"/>
              </a:solidFill>
              <a:latin typeface="Arial Rounded MT Bold" pitchFamily="34" charset="0"/>
            </a:endParaRPr>
          </a:p>
          <a:p>
            <a:r>
              <a:rPr lang="en-US" sz="4400" b="1" u="sng" dirty="0" smtClean="0">
                <a:solidFill>
                  <a:schemeClr val="tx2"/>
                </a:solidFill>
                <a:latin typeface="Arial Rounded MT Bold" pitchFamily="34" charset="0"/>
              </a:rPr>
              <a:t>Overcoming Challenges</a:t>
            </a:r>
            <a:endParaRPr lang="en-US" sz="4400" b="1" u="sng" dirty="0">
              <a:solidFill>
                <a:schemeClr val="tx2"/>
              </a:solidFill>
              <a:latin typeface="Arial Rounded MT Bold" pitchFamily="34" charset="0"/>
            </a:endParaRPr>
          </a:p>
        </p:txBody>
      </p:sp>
      <p:sp>
        <p:nvSpPr>
          <p:cNvPr id="36" name="Text Placeholder 15"/>
          <p:cNvSpPr txBox="1">
            <a:spLocks/>
          </p:cNvSpPr>
          <p:nvPr/>
        </p:nvSpPr>
        <p:spPr>
          <a:xfrm>
            <a:off x="33114933" y="27461145"/>
            <a:ext cx="10052050" cy="509952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buNone/>
            </a:pPr>
            <a:r>
              <a:rPr lang="en-US" sz="2800" dirty="0" smtClean="0">
                <a:solidFill>
                  <a:schemeClr val="tx2"/>
                </a:solidFill>
                <a:latin typeface="Arial Rounded MT Bold" pitchFamily="34" charset="0"/>
                <a:cs typeface="Arial" pitchFamily="34" charset="0"/>
              </a:rPr>
              <a:t>MWVCOG, Suzanne Dufner, Project Manager, </a:t>
            </a:r>
            <a:r>
              <a:rPr lang="en-US" sz="2800" dirty="0" smtClean="0">
                <a:solidFill>
                  <a:schemeClr val="tx2"/>
                </a:solidFill>
                <a:latin typeface="Arial Rounded MT Bold" pitchFamily="34" charset="0"/>
                <a:cs typeface="Arial" pitchFamily="34" charset="0"/>
                <a:hlinkClick r:id="rId3"/>
              </a:rPr>
              <a:t>sdufner@mwvcog.org</a:t>
            </a:r>
            <a:endParaRPr lang="en-US" sz="2800" dirty="0" smtClean="0">
              <a:solidFill>
                <a:schemeClr val="tx2"/>
              </a:solidFill>
              <a:latin typeface="Arial Rounded MT Bold" pitchFamily="34" charset="0"/>
              <a:cs typeface="Arial" pitchFamily="34" charset="0"/>
            </a:endParaRPr>
          </a:p>
          <a:p>
            <a:pPr marL="0" indent="0" algn="ctr">
              <a:buNone/>
            </a:pPr>
            <a:r>
              <a:rPr lang="en-US" sz="2800" dirty="0" smtClean="0">
                <a:solidFill>
                  <a:schemeClr val="tx2"/>
                </a:solidFill>
                <a:latin typeface="Arial Rounded MT Bold" pitchFamily="34" charset="0"/>
                <a:cs typeface="Arial" pitchFamily="34" charset="0"/>
              </a:rPr>
              <a:t>SEDCOR, Chad Freeman, President, </a:t>
            </a:r>
            <a:r>
              <a:rPr lang="en-US" sz="2800" dirty="0" smtClean="0">
                <a:solidFill>
                  <a:schemeClr val="tx2"/>
                </a:solidFill>
                <a:latin typeface="Arial Rounded MT Bold" pitchFamily="34" charset="0"/>
                <a:cs typeface="Arial" pitchFamily="34" charset="0"/>
                <a:hlinkClick r:id="rId4"/>
              </a:rPr>
              <a:t>cfreeman@sedcor.com</a:t>
            </a:r>
            <a:r>
              <a:rPr lang="en-US" sz="2800" dirty="0" smtClean="0">
                <a:solidFill>
                  <a:schemeClr val="tx2"/>
                </a:solidFill>
                <a:latin typeface="Arial Rounded MT Bold" pitchFamily="34" charset="0"/>
                <a:cs typeface="Arial" pitchFamily="34" charset="0"/>
              </a:rPr>
              <a:t>  </a:t>
            </a:r>
          </a:p>
          <a:p>
            <a:pPr marL="0" indent="0" algn="ctr">
              <a:buNone/>
            </a:pPr>
            <a:r>
              <a:rPr lang="en-US" sz="2800" dirty="0" smtClean="0">
                <a:solidFill>
                  <a:schemeClr val="tx2"/>
                </a:solidFill>
                <a:latin typeface="Arial Rounded MT Bold" pitchFamily="34" charset="0"/>
                <a:cs typeface="Arial" pitchFamily="34" charset="0"/>
              </a:rPr>
              <a:t>OMEP, David Davidson, Supply Chain Consultant, </a:t>
            </a:r>
            <a:r>
              <a:rPr lang="en-US" sz="2800" dirty="0" smtClean="0">
                <a:latin typeface="Arial Rounded MT Bold" pitchFamily="34" charset="0"/>
                <a:hlinkClick r:id="rId5"/>
              </a:rPr>
              <a:t>ddavidson@omep.org</a:t>
            </a:r>
            <a:r>
              <a:rPr lang="en-US" sz="2800" dirty="0" smtClean="0">
                <a:solidFill>
                  <a:schemeClr val="tx2"/>
                </a:solidFill>
                <a:latin typeface="Arial Rounded MT Bold" pitchFamily="34" charset="0"/>
                <a:cs typeface="Arial" pitchFamily="34" charset="0"/>
              </a:rPr>
              <a:t> </a:t>
            </a:r>
          </a:p>
          <a:p>
            <a:pPr marL="0" indent="0" algn="ctr">
              <a:buNone/>
            </a:pPr>
            <a:r>
              <a:rPr lang="en-US" sz="2800" dirty="0" smtClean="0">
                <a:solidFill>
                  <a:schemeClr val="tx2"/>
                </a:solidFill>
                <a:latin typeface="Arial Rounded MT Bold" pitchFamily="34" charset="0"/>
                <a:cs typeface="Arial" pitchFamily="34" charset="0"/>
              </a:rPr>
              <a:t>Job Growers Inc., Kendall Lenhares, </a:t>
            </a:r>
            <a:r>
              <a:rPr lang="en-US" sz="2800" dirty="0" smtClean="0">
                <a:solidFill>
                  <a:schemeClr val="tx2"/>
                </a:solidFill>
                <a:latin typeface="Arial Rounded MT Bold" pitchFamily="34" charset="0"/>
                <a:hlinkClick r:id="rId6"/>
              </a:rPr>
              <a:t>klenhares@jobgrowers.com</a:t>
            </a:r>
            <a:r>
              <a:rPr lang="en-US" sz="2800" dirty="0" smtClean="0">
                <a:solidFill>
                  <a:schemeClr val="tx2"/>
                </a:solidFill>
                <a:latin typeface="Arial Rounded MT Bold" pitchFamily="34" charset="0"/>
              </a:rPr>
              <a:t> </a:t>
            </a:r>
            <a:endParaRPr lang="en-US" sz="2800" dirty="0">
              <a:solidFill>
                <a:schemeClr val="tx2"/>
              </a:solidFill>
              <a:latin typeface="Arial Rounded MT Bold" pitchFamily="34" charset="0"/>
              <a:cs typeface="Arial" pitchFamily="34" charset="0"/>
            </a:endParaRPr>
          </a:p>
          <a:p>
            <a:endParaRPr lang="en-US" sz="4400" dirty="0" smtClean="0"/>
          </a:p>
          <a:p>
            <a:endParaRPr lang="en-US" sz="4400" dirty="0"/>
          </a:p>
        </p:txBody>
      </p:sp>
      <p:sp>
        <p:nvSpPr>
          <p:cNvPr id="37" name="Text Placeholder 11"/>
          <p:cNvSpPr txBox="1">
            <a:spLocks/>
          </p:cNvSpPr>
          <p:nvPr/>
        </p:nvSpPr>
        <p:spPr>
          <a:xfrm>
            <a:off x="22503765" y="22098000"/>
            <a:ext cx="9552260" cy="5603677"/>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571500" indent="-571500"/>
            <a:r>
              <a:rPr lang="en-US" sz="3800" dirty="0" smtClean="0">
                <a:solidFill>
                  <a:srgbClr val="FF0000"/>
                </a:solidFill>
                <a:latin typeface="Arial Rounded MT Bold" pitchFamily="34" charset="0"/>
              </a:rPr>
              <a:t>An initial project challenge encountered during the early stages of the supply chain study included engaging local businesses to participate in survey research.  </a:t>
            </a:r>
          </a:p>
          <a:p>
            <a:pPr marL="571500" indent="-571500"/>
            <a:r>
              <a:rPr lang="en-US" sz="3800" dirty="0" smtClean="0">
                <a:solidFill>
                  <a:srgbClr val="FF0000"/>
                </a:solidFill>
                <a:latin typeface="Arial Rounded MT Bold" pitchFamily="34" charset="0"/>
              </a:rPr>
              <a:t>To overcome this challenge, the project team designed a brief, targeted survey that protected   confidentiality of individual businesses, and administered the survey using local economic development partners.</a:t>
            </a:r>
            <a:endParaRPr lang="en-US" sz="3800" dirty="0">
              <a:solidFill>
                <a:srgbClr val="FF0000"/>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4400" dirty="0" smtClean="0"/>
          </a:p>
        </p:txBody>
      </p:sp>
      <p:sp>
        <p:nvSpPr>
          <p:cNvPr id="38" name="Text Placeholder 8"/>
          <p:cNvSpPr txBox="1">
            <a:spLocks/>
          </p:cNvSpPr>
          <p:nvPr/>
        </p:nvSpPr>
        <p:spPr>
          <a:xfrm>
            <a:off x="33118107" y="7739532"/>
            <a:ext cx="9846687" cy="8338668"/>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r>
              <a:rPr lang="en-US" sz="3800" dirty="0" smtClean="0">
                <a:solidFill>
                  <a:schemeClr val="tx2"/>
                </a:solidFill>
                <a:latin typeface="Arial Rounded MT Bold" pitchFamily="34" charset="0"/>
              </a:rPr>
              <a:t>Development of local supply chain.</a:t>
            </a:r>
          </a:p>
          <a:p>
            <a:r>
              <a:rPr lang="en-US" sz="3800" dirty="0" smtClean="0">
                <a:solidFill>
                  <a:schemeClr val="tx2"/>
                </a:solidFill>
                <a:latin typeface="Arial Rounded MT Bold" pitchFamily="34" charset="0"/>
              </a:rPr>
              <a:t>Increased ability to match available resources with business needs.</a:t>
            </a:r>
          </a:p>
          <a:p>
            <a:r>
              <a:rPr lang="en-US" sz="3800" dirty="0" smtClean="0">
                <a:solidFill>
                  <a:schemeClr val="tx2"/>
                </a:solidFill>
                <a:latin typeface="Arial Rounded MT Bold" pitchFamily="34" charset="0"/>
              </a:rPr>
              <a:t>Improved business climate.</a:t>
            </a:r>
          </a:p>
          <a:p>
            <a:r>
              <a:rPr lang="en-US" sz="3800" dirty="0" smtClean="0">
                <a:solidFill>
                  <a:schemeClr val="tx2"/>
                </a:solidFill>
                <a:latin typeface="Arial Rounded MT Bold" pitchFamily="34" charset="0"/>
              </a:rPr>
              <a:t>Increased cluster competitiveness through innovation.</a:t>
            </a:r>
          </a:p>
          <a:p>
            <a:r>
              <a:rPr lang="en-US" sz="3800" dirty="0" smtClean="0">
                <a:solidFill>
                  <a:schemeClr val="tx2"/>
                </a:solidFill>
                <a:latin typeface="Arial Rounded MT Bold" pitchFamily="34" charset="0"/>
              </a:rPr>
              <a:t>Increased connections with higher education and R&amp;D institutions.</a:t>
            </a:r>
          </a:p>
          <a:p>
            <a:r>
              <a:rPr lang="en-US" sz="3800" dirty="0" smtClean="0">
                <a:solidFill>
                  <a:schemeClr val="tx2"/>
                </a:solidFill>
                <a:latin typeface="Arial Rounded MT Bold" pitchFamily="34" charset="0"/>
              </a:rPr>
              <a:t>Expanded consortium membership and self-sustaining trainings. </a:t>
            </a:r>
          </a:p>
          <a:p>
            <a:r>
              <a:rPr lang="en-US" sz="3800" dirty="0" smtClean="0">
                <a:solidFill>
                  <a:schemeClr val="tx2"/>
                </a:solidFill>
                <a:latin typeface="Arial Rounded MT Bold" pitchFamily="34" charset="0"/>
              </a:rPr>
              <a:t>Increased ability to meet manufacturing workforce needs.</a:t>
            </a:r>
            <a:endParaRPr lang="en-US" sz="3800" dirty="0" smtClean="0">
              <a:solidFill>
                <a:srgbClr val="FF0000"/>
              </a:solidFill>
              <a:latin typeface="Arial Rounded MT Bold" pitchFamily="34" charset="0"/>
            </a:endParaRPr>
          </a:p>
          <a:p>
            <a:endParaRPr lang="en-US" sz="3800" dirty="0"/>
          </a:p>
        </p:txBody>
      </p:sp>
      <p:sp>
        <p:nvSpPr>
          <p:cNvPr id="40" name="Text Placeholder 6"/>
          <p:cNvSpPr txBox="1">
            <a:spLocks/>
          </p:cNvSpPr>
          <p:nvPr/>
        </p:nvSpPr>
        <p:spPr>
          <a:xfrm>
            <a:off x="11735158" y="20878800"/>
            <a:ext cx="9727286" cy="10689225"/>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3800" dirty="0" smtClean="0">
                <a:solidFill>
                  <a:srgbClr val="FF0000"/>
                </a:solidFill>
                <a:latin typeface="Arial Rounded MT Bold" pitchFamily="34" charset="0"/>
              </a:rPr>
              <a:t>MWVCOG/SEDCOR: </a:t>
            </a:r>
            <a:r>
              <a:rPr lang="en-US" sz="3800" dirty="0" smtClean="0">
                <a:solidFill>
                  <a:schemeClr val="tx2"/>
                </a:solidFill>
                <a:latin typeface="Arial Rounded MT Bold" pitchFamily="34" charset="0"/>
              </a:rPr>
              <a:t>Supply chain research study, form Manufacturing Support Team, business outreach assistance (e.g. export, finance assistance), executive leadership development. </a:t>
            </a:r>
            <a:endParaRPr lang="en-US" sz="3800" dirty="0">
              <a:solidFill>
                <a:schemeClr val="tx2"/>
              </a:solidFill>
              <a:latin typeface="Arial Rounded MT Bold" pitchFamily="34" charset="0"/>
            </a:endParaRPr>
          </a:p>
          <a:p>
            <a:pPr marL="0" indent="0">
              <a:buNone/>
            </a:pPr>
            <a:endParaRPr lang="en-US" sz="3800" dirty="0" smtClean="0">
              <a:solidFill>
                <a:srgbClr val="FF0000"/>
              </a:solidFill>
              <a:latin typeface="Arial Rounded MT Bold" pitchFamily="34" charset="0"/>
            </a:endParaRPr>
          </a:p>
          <a:p>
            <a:pPr marL="0" indent="0">
              <a:buNone/>
            </a:pPr>
            <a:r>
              <a:rPr lang="en-US" sz="3800" dirty="0" smtClean="0">
                <a:solidFill>
                  <a:srgbClr val="FF0000"/>
                </a:solidFill>
                <a:latin typeface="Arial Rounded MT Bold" pitchFamily="34" charset="0"/>
              </a:rPr>
              <a:t>OMEP:  </a:t>
            </a:r>
            <a:r>
              <a:rPr lang="en-US" sz="3800" dirty="0">
                <a:solidFill>
                  <a:schemeClr val="tx2"/>
                </a:solidFill>
                <a:latin typeface="Arial Rounded MT Bold" pitchFamily="34" charset="0"/>
              </a:rPr>
              <a:t>Provide </a:t>
            </a:r>
            <a:r>
              <a:rPr lang="en-US" sz="3800" dirty="0" smtClean="0">
                <a:solidFill>
                  <a:schemeClr val="tx2"/>
                </a:solidFill>
                <a:latin typeface="Arial Rounded MT Bold" pitchFamily="34" charset="0"/>
              </a:rPr>
              <a:t>technical assistance to targeted small &amp; medium size manufacturing companies including assistance with new product development and productivity cost savings.</a:t>
            </a:r>
          </a:p>
          <a:p>
            <a:pPr marL="0" indent="0">
              <a:buNone/>
            </a:pPr>
            <a:endParaRPr lang="en-US" sz="3800" dirty="0">
              <a:solidFill>
                <a:schemeClr val="tx2"/>
              </a:solidFill>
              <a:latin typeface="Arial Rounded MT Bold" pitchFamily="34" charset="0"/>
            </a:endParaRPr>
          </a:p>
          <a:p>
            <a:pPr marL="0" indent="0">
              <a:buNone/>
            </a:pPr>
            <a:r>
              <a:rPr lang="en-US" sz="3800" dirty="0" smtClean="0">
                <a:solidFill>
                  <a:srgbClr val="FF0000"/>
                </a:solidFill>
                <a:latin typeface="Arial Rounded MT Bold" pitchFamily="34" charset="0"/>
              </a:rPr>
              <a:t>JGI:</a:t>
            </a:r>
            <a:r>
              <a:rPr lang="en-US" sz="3800" dirty="0" smtClean="0">
                <a:solidFill>
                  <a:schemeClr val="tx2"/>
                </a:solidFill>
                <a:latin typeface="Arial Rounded MT Bold" pitchFamily="34" charset="0"/>
              </a:rPr>
              <a:t> Provide on-the-job training opportunities, incumbent worker training certifications and restructure the manufacturing business consortium.</a:t>
            </a:r>
            <a:endParaRPr lang="en-US" sz="3800" dirty="0">
              <a:solidFill>
                <a:schemeClr val="tx2"/>
              </a:solidFill>
              <a:latin typeface="Arial Rounded MT Bold" pitchFamily="34" charset="0"/>
            </a:endParaRPr>
          </a:p>
          <a:p>
            <a:pPr marL="0" indent="0">
              <a:buNone/>
            </a:pPr>
            <a:endParaRPr lang="en-US" sz="3800" dirty="0">
              <a:solidFill>
                <a:srgbClr val="FF0000"/>
              </a:solidFill>
              <a:latin typeface="Arial Rounded MT Bold" pitchFamily="34" charset="0"/>
            </a:endParaRPr>
          </a:p>
        </p:txBody>
      </p:sp>
      <p:sp>
        <p:nvSpPr>
          <p:cNvPr id="42" name="Text Placeholder 17"/>
          <p:cNvSpPr txBox="1">
            <a:spLocks/>
          </p:cNvSpPr>
          <p:nvPr/>
        </p:nvSpPr>
        <p:spPr>
          <a:xfrm>
            <a:off x="11587675" y="7924800"/>
            <a:ext cx="10056813" cy="1158240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342900" indent="-342900"/>
            <a:r>
              <a:rPr lang="en-US" sz="3800" dirty="0" smtClean="0">
                <a:solidFill>
                  <a:schemeClr val="tx2"/>
                </a:solidFill>
                <a:latin typeface="Arial Rounded MT Bold" pitchFamily="34" charset="0"/>
              </a:rPr>
              <a:t>Complete market research to identify supply chain development opportunities.</a:t>
            </a:r>
          </a:p>
          <a:p>
            <a:pPr marL="342900" indent="-342900"/>
            <a:r>
              <a:rPr lang="en-US" sz="3800" dirty="0" smtClean="0">
                <a:solidFill>
                  <a:schemeClr val="tx2"/>
                </a:solidFill>
                <a:latin typeface="Arial Rounded MT Bold" pitchFamily="34" charset="0"/>
              </a:rPr>
              <a:t>Create a Manufacturing Support Team to develop a business friendly climate for manufacturing companies.</a:t>
            </a:r>
          </a:p>
          <a:p>
            <a:pPr marL="342900" indent="-342900"/>
            <a:r>
              <a:rPr lang="en-US" sz="3800" dirty="0" smtClean="0">
                <a:solidFill>
                  <a:schemeClr val="tx2"/>
                </a:solidFill>
                <a:latin typeface="Arial Rounded MT Bold" pitchFamily="34" charset="0"/>
              </a:rPr>
              <a:t>Conduct executive leadership forums to create an innovative business culture.</a:t>
            </a:r>
          </a:p>
          <a:p>
            <a:pPr marL="342900" indent="-342900"/>
            <a:r>
              <a:rPr lang="en-US" sz="3800" dirty="0" smtClean="0">
                <a:solidFill>
                  <a:schemeClr val="tx2"/>
                </a:solidFill>
                <a:latin typeface="Arial Rounded MT Bold" pitchFamily="34" charset="0"/>
              </a:rPr>
              <a:t>Assist local manufacturers with new sales, product launches and productivity cost savings to improve competitiveness.</a:t>
            </a:r>
          </a:p>
          <a:p>
            <a:pPr marL="342900" indent="-342900"/>
            <a:r>
              <a:rPr lang="en-US" sz="3800" dirty="0" smtClean="0">
                <a:solidFill>
                  <a:schemeClr val="tx2"/>
                </a:solidFill>
                <a:latin typeface="Arial Rounded MT Bold" pitchFamily="34" charset="0"/>
              </a:rPr>
              <a:t>Restructure the High Performance Manufacturing Consortium to improve program service delivery.</a:t>
            </a:r>
          </a:p>
          <a:p>
            <a:pPr marL="342900" indent="-342900"/>
            <a:r>
              <a:rPr lang="en-US" sz="3800" dirty="0" smtClean="0">
                <a:solidFill>
                  <a:schemeClr val="tx2"/>
                </a:solidFill>
                <a:latin typeface="Arial Rounded MT Bold" pitchFamily="34" charset="0"/>
              </a:rPr>
              <a:t>Conduct workforce development activities that meets the needs of local manufacturing companies.</a:t>
            </a:r>
          </a:p>
        </p:txBody>
      </p:sp>
      <p:sp>
        <p:nvSpPr>
          <p:cNvPr id="43" name="Text Placeholder 1"/>
          <p:cNvSpPr txBox="1">
            <a:spLocks/>
          </p:cNvSpPr>
          <p:nvPr/>
        </p:nvSpPr>
        <p:spPr>
          <a:xfrm>
            <a:off x="779629" y="7620000"/>
            <a:ext cx="10056813" cy="6597876"/>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3800" dirty="0" smtClean="0">
              <a:solidFill>
                <a:schemeClr val="tx2"/>
              </a:solidFill>
              <a:latin typeface="Arial Rounded MT Bold" pitchFamily="34" charset="0"/>
            </a:endParaRPr>
          </a:p>
          <a:p>
            <a:pPr marL="342900" indent="-342900">
              <a:buFont typeface="Arial" pitchFamily="34" charset="0"/>
              <a:buChar char="•"/>
            </a:pPr>
            <a:r>
              <a:rPr lang="en-US" sz="3800" dirty="0" smtClean="0">
                <a:solidFill>
                  <a:srgbClr val="FF0000"/>
                </a:solidFill>
                <a:latin typeface="Arial Rounded MT Bold" pitchFamily="34" charset="0"/>
              </a:rPr>
              <a:t>The Make It In the Willamette Valley Initiative benefits advanced manufacturing companies in the Willamette Valley region of Western Oregon with an emphasis on growing small to medium size manufacturers within targeted industries: Food &amp; Beverage; Chemicals &amp; Plastics; Metals, Machinery &amp; Equipment; and Furniture, Wood &amp; Paper.</a:t>
            </a:r>
            <a:endParaRPr lang="en-US" sz="3800" dirty="0">
              <a:solidFill>
                <a:schemeClr val="tx2"/>
              </a:solidFill>
              <a:latin typeface="Arial Rounded MT Bold" pitchFamily="34" charset="0"/>
            </a:endParaRPr>
          </a:p>
        </p:txBody>
      </p:sp>
      <p:sp>
        <p:nvSpPr>
          <p:cNvPr id="39" name="Text Placeholder 2"/>
          <p:cNvSpPr txBox="1">
            <a:spLocks/>
          </p:cNvSpPr>
          <p:nvPr/>
        </p:nvSpPr>
        <p:spPr>
          <a:xfrm>
            <a:off x="22511703" y="6696800"/>
            <a:ext cx="10048875" cy="15043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Goals and Impacts</a:t>
            </a:r>
            <a:endParaRPr lang="en-US" sz="4400" b="1" u="sng" dirty="0">
              <a:solidFill>
                <a:schemeClr val="tx2"/>
              </a:solidFill>
              <a:latin typeface="Arial Rounded MT Bold" pitchFamily="34" charset="0"/>
            </a:endParaRPr>
          </a:p>
        </p:txBody>
      </p:sp>
      <p:sp>
        <p:nvSpPr>
          <p:cNvPr id="44" name="Text Placeholder 1"/>
          <p:cNvSpPr txBox="1">
            <a:spLocks/>
          </p:cNvSpPr>
          <p:nvPr/>
        </p:nvSpPr>
        <p:spPr>
          <a:xfrm>
            <a:off x="22511703" y="10439400"/>
            <a:ext cx="10056813" cy="8923182"/>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800" u="sng" dirty="0" smtClean="0">
                <a:solidFill>
                  <a:schemeClr val="tx2"/>
                </a:solidFill>
                <a:latin typeface="Arial Rounded MT Bold" pitchFamily="34" charset="0"/>
              </a:rPr>
              <a:t>Year 1 (Achieved)</a:t>
            </a:r>
          </a:p>
          <a:p>
            <a:pPr marL="342900" indent="-342900">
              <a:buFont typeface="Arial" pitchFamily="34" charset="0"/>
              <a:buChar char="•"/>
            </a:pPr>
            <a:r>
              <a:rPr lang="en-US" sz="3800" dirty="0" smtClean="0">
                <a:solidFill>
                  <a:schemeClr val="tx2"/>
                </a:solidFill>
                <a:latin typeface="Arial Rounded MT Bold" pitchFamily="34" charset="0"/>
              </a:rPr>
              <a:t>Outreach to 79 companies.</a:t>
            </a:r>
          </a:p>
          <a:p>
            <a:pPr marL="342900" indent="-342900">
              <a:buFont typeface="Arial" pitchFamily="34" charset="0"/>
              <a:buChar char="•"/>
            </a:pPr>
            <a:r>
              <a:rPr lang="en-US" sz="3800" dirty="0" smtClean="0">
                <a:solidFill>
                  <a:schemeClr val="tx2"/>
                </a:solidFill>
                <a:latin typeface="Arial Rounded MT Bold" pitchFamily="34" charset="0"/>
              </a:rPr>
              <a:t>Conducted 2 executive leadership forums on innovation and exporting.</a:t>
            </a:r>
            <a:endParaRPr lang="en-US" sz="3800" dirty="0">
              <a:solidFill>
                <a:srgbClr val="FF0000"/>
              </a:solidFill>
              <a:latin typeface="Arial Rounded MT Bold" pitchFamily="34" charset="0"/>
            </a:endParaRPr>
          </a:p>
          <a:p>
            <a:pPr marL="342900" indent="-342900">
              <a:buFont typeface="Arial" pitchFamily="34" charset="0"/>
              <a:buChar char="•"/>
            </a:pPr>
            <a:r>
              <a:rPr lang="en-US" sz="3800" dirty="0" smtClean="0">
                <a:solidFill>
                  <a:schemeClr val="tx2"/>
                </a:solidFill>
                <a:latin typeface="Arial Rounded MT Bold" pitchFamily="34" charset="0"/>
              </a:rPr>
              <a:t>Business finance assistance to 5 manufacturing companies. </a:t>
            </a:r>
          </a:p>
          <a:p>
            <a:pPr marL="342900" indent="-342900">
              <a:buFont typeface="Arial" pitchFamily="34" charset="0"/>
              <a:buChar char="•"/>
            </a:pPr>
            <a:r>
              <a:rPr lang="en-US" sz="3800" dirty="0" smtClean="0">
                <a:solidFill>
                  <a:schemeClr val="tx2"/>
                </a:solidFill>
                <a:latin typeface="Arial Rounded MT Bold" pitchFamily="34" charset="0"/>
              </a:rPr>
              <a:t>20 OJTs</a:t>
            </a:r>
          </a:p>
          <a:p>
            <a:pPr marL="342900" indent="-342900">
              <a:buFont typeface="Arial" pitchFamily="34" charset="0"/>
              <a:buChar char="•"/>
            </a:pPr>
            <a:r>
              <a:rPr lang="en-US" sz="3800" dirty="0" smtClean="0">
                <a:solidFill>
                  <a:schemeClr val="tx2"/>
                </a:solidFill>
                <a:latin typeface="Arial Rounded MT Bold" pitchFamily="34" charset="0"/>
              </a:rPr>
              <a:t>16 incumbent worker training certifications</a:t>
            </a:r>
            <a:endParaRPr lang="en-US" sz="3800" dirty="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r>
              <a:rPr lang="en-US" sz="3800" u="sng" dirty="0" smtClean="0">
                <a:solidFill>
                  <a:schemeClr val="tx2"/>
                </a:solidFill>
                <a:latin typeface="Arial Rounded MT Bold" pitchFamily="34" charset="0"/>
              </a:rPr>
              <a:t>Years 2 &amp;3 (Pending)</a:t>
            </a:r>
          </a:p>
          <a:p>
            <a:pPr marL="571500" indent="-571500">
              <a:buFont typeface="Arial" panose="020B0604020202020204" pitchFamily="34" charset="0"/>
              <a:buChar char="•"/>
            </a:pPr>
            <a:r>
              <a:rPr lang="en-US" sz="3800" dirty="0" smtClean="0">
                <a:solidFill>
                  <a:schemeClr val="tx2"/>
                </a:solidFill>
                <a:latin typeface="Arial Rounded MT Bold" pitchFamily="34" charset="0"/>
              </a:rPr>
              <a:t>4 executive leadership forums</a:t>
            </a:r>
          </a:p>
          <a:p>
            <a:pPr marL="571500" indent="-571500">
              <a:buFont typeface="Arial" panose="020B0604020202020204" pitchFamily="34" charset="0"/>
              <a:buChar char="•"/>
            </a:pPr>
            <a:r>
              <a:rPr lang="en-US" sz="3800" dirty="0" smtClean="0">
                <a:solidFill>
                  <a:schemeClr val="tx2"/>
                </a:solidFill>
                <a:latin typeface="Arial Rounded MT Bold" pitchFamily="34" charset="0"/>
              </a:rPr>
              <a:t>5 new to export firms</a:t>
            </a:r>
          </a:p>
          <a:p>
            <a:pPr marL="571500" indent="-571500">
              <a:buFont typeface="Arial" panose="020B0604020202020204" pitchFamily="34" charset="0"/>
              <a:buChar char="•"/>
            </a:pPr>
            <a:r>
              <a:rPr lang="en-US" sz="3800" dirty="0" smtClean="0">
                <a:solidFill>
                  <a:schemeClr val="tx2"/>
                </a:solidFill>
                <a:latin typeface="Arial Rounded MT Bold" pitchFamily="34" charset="0"/>
              </a:rPr>
              <a:t>OMEP assistance to 10 SMEs</a:t>
            </a:r>
          </a:p>
          <a:p>
            <a:pPr marL="571500" indent="-571500">
              <a:buFont typeface="Arial" panose="020B0604020202020204" pitchFamily="34" charset="0"/>
              <a:buChar char="•"/>
            </a:pPr>
            <a:r>
              <a:rPr lang="en-US" sz="3800" dirty="0" smtClean="0">
                <a:solidFill>
                  <a:schemeClr val="tx2"/>
                </a:solidFill>
                <a:latin typeface="Arial Rounded MT Bold" pitchFamily="34" charset="0"/>
              </a:rPr>
              <a:t>71 OJTs</a:t>
            </a:r>
          </a:p>
          <a:p>
            <a:pPr marL="571500" indent="-571500">
              <a:buFont typeface="Arial" panose="020B0604020202020204" pitchFamily="34" charset="0"/>
              <a:buChar char="•"/>
            </a:pPr>
            <a:r>
              <a:rPr lang="en-US" sz="3800" dirty="0" smtClean="0">
                <a:solidFill>
                  <a:schemeClr val="tx2"/>
                </a:solidFill>
                <a:latin typeface="Arial Rounded MT Bold" pitchFamily="34" charset="0"/>
              </a:rPr>
              <a:t>9 incumbent worker trainings</a:t>
            </a:r>
          </a:p>
          <a:p>
            <a:pPr marL="571500" indent="-571500">
              <a:buFont typeface="Arial" panose="020B0604020202020204" pitchFamily="34" charset="0"/>
              <a:buChar char="•"/>
            </a:pPr>
            <a:r>
              <a:rPr lang="en-US" sz="3800" dirty="0" smtClean="0">
                <a:solidFill>
                  <a:schemeClr val="tx2"/>
                </a:solidFill>
                <a:latin typeface="Arial Rounded MT Bold" pitchFamily="34" charset="0"/>
              </a:rPr>
              <a:t>Explore reshoring opportunities with 5 firms.</a:t>
            </a:r>
          </a:p>
          <a:p>
            <a:pPr marL="571500" indent="-571500">
              <a:buFont typeface="Arial" panose="020B0604020202020204" pitchFamily="34" charset="0"/>
              <a:buChar char="•"/>
            </a:pPr>
            <a:r>
              <a:rPr lang="en-US" sz="3800" dirty="0" smtClean="0">
                <a:solidFill>
                  <a:schemeClr val="tx2"/>
                </a:solidFill>
                <a:latin typeface="Arial Rounded MT Bold" pitchFamily="34" charset="0"/>
              </a:rPr>
              <a:t>5 trainings conducted by trained consortium members.</a:t>
            </a:r>
          </a:p>
          <a:p>
            <a:endParaRPr lang="en-US" sz="3800" u="sng" dirty="0" smtClean="0">
              <a:solidFill>
                <a:schemeClr val="tx2"/>
              </a:solidFill>
              <a:latin typeface="Arial Rounded MT Bold" pitchFamily="34" charset="0"/>
            </a:endParaRPr>
          </a:p>
          <a:p>
            <a:endParaRPr lang="en-US" sz="3800" u="sng" dirty="0" smtClean="0">
              <a:solidFill>
                <a:schemeClr val="tx2"/>
              </a:solidFill>
              <a:latin typeface="Arial Rounded MT Bold" pitchFamily="34" charset="0"/>
            </a:endParaRPr>
          </a:p>
          <a:p>
            <a:endParaRPr lang="en-US" sz="3800" dirty="0" smtClean="0">
              <a:solidFill>
                <a:schemeClr val="tx2"/>
              </a:solidFill>
              <a:latin typeface="Arial Rounded MT Bold" pitchFamily="34" charset="0"/>
            </a:endParaRPr>
          </a:p>
        </p:txBody>
      </p:sp>
      <p:sp>
        <p:nvSpPr>
          <p:cNvPr id="34" name="TextBox 33"/>
          <p:cNvSpPr txBox="1"/>
          <p:nvPr/>
        </p:nvSpPr>
        <p:spPr>
          <a:xfrm>
            <a:off x="904685" y="22707600"/>
            <a:ext cx="9854909" cy="9448740"/>
          </a:xfrm>
          <a:prstGeom prst="rect">
            <a:avLst/>
          </a:prstGeom>
          <a:noFill/>
        </p:spPr>
        <p:txBody>
          <a:bodyPr wrap="square" rtlCol="0">
            <a:spAutoFit/>
          </a:bodyPr>
          <a:lstStyle/>
          <a:p>
            <a:r>
              <a:rPr lang="en-US" sz="3800" dirty="0" smtClean="0">
                <a:solidFill>
                  <a:srgbClr val="FF0000"/>
                </a:solidFill>
                <a:latin typeface="Arial Rounded MT Bold" pitchFamily="34" charset="0"/>
              </a:rPr>
              <a:t>The Make It in the Willamette Valley Initiative will accelerate job creation and encourage foreign business investment in the region through the following program activities:</a:t>
            </a:r>
          </a:p>
          <a:p>
            <a:endParaRPr lang="en-US" sz="3800" dirty="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EDA activities will provide assistance to grow capacity in the region to expand and attract new manufacturing jobs .</a:t>
            </a: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NIST activities will provide technical assistance to increase competitiveness of the region’s manufacturers.</a:t>
            </a: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DOL activities will be used to create a skilled manufacturing workforce.</a:t>
            </a:r>
          </a:p>
        </p:txBody>
      </p:sp>
      <p:sp>
        <p:nvSpPr>
          <p:cNvPr id="45" name="Text Placeholder 15"/>
          <p:cNvSpPr txBox="1">
            <a:spLocks/>
          </p:cNvSpPr>
          <p:nvPr/>
        </p:nvSpPr>
        <p:spPr>
          <a:xfrm>
            <a:off x="33208360" y="18956229"/>
            <a:ext cx="9668036" cy="7070933"/>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681038" indent="-681038"/>
            <a:r>
              <a:rPr lang="en-US" sz="3800" dirty="0" smtClean="0">
                <a:solidFill>
                  <a:srgbClr val="1F497D"/>
                </a:solidFill>
                <a:latin typeface="Arial Rounded MT Bold" pitchFamily="34" charset="0"/>
                <a:cs typeface="Arial" pitchFamily="34" charset="0"/>
              </a:rPr>
              <a:t>Use of the Manufacturing Support Team as the primary framework for coordinating business resource providers in the region. </a:t>
            </a:r>
          </a:p>
          <a:p>
            <a:pPr marL="681038" indent="-681038"/>
            <a:r>
              <a:rPr lang="en-US" sz="3800" dirty="0" smtClean="0">
                <a:solidFill>
                  <a:srgbClr val="1F497D"/>
                </a:solidFill>
                <a:latin typeface="Arial Rounded MT Bold" pitchFamily="34" charset="0"/>
                <a:cs typeface="Arial" pitchFamily="34" charset="0"/>
              </a:rPr>
              <a:t>New fees for services with a demonstrated value and impact (e.g. product development, supply chain review, market strategies).</a:t>
            </a:r>
          </a:p>
          <a:p>
            <a:pPr marL="681038" indent="-681038"/>
            <a:r>
              <a:rPr lang="en-US" sz="3800" dirty="0" smtClean="0">
                <a:solidFill>
                  <a:srgbClr val="1F497D"/>
                </a:solidFill>
                <a:latin typeface="Arial Rounded MT Bold" pitchFamily="34" charset="0"/>
                <a:cs typeface="Arial" pitchFamily="34" charset="0"/>
              </a:rPr>
              <a:t>Continued consortium training opportunities through individuals trained by the initial project funds.</a:t>
            </a:r>
            <a:endParaRPr lang="en-US" sz="4400" dirty="0" smtClean="0">
              <a:solidFill>
                <a:prstClr val="black"/>
              </a:solidFill>
            </a:endParaRPr>
          </a:p>
          <a:p>
            <a:pPr lvl="1"/>
            <a:endParaRPr lang="en-US" sz="3100" dirty="0">
              <a:solidFill>
                <a:prstClr val="black"/>
              </a:solidFill>
            </a:endParaRPr>
          </a:p>
        </p:txBody>
      </p:sp>
      <p:sp>
        <p:nvSpPr>
          <p:cNvPr id="41" name="Text Placeholder 2"/>
          <p:cNvSpPr txBox="1">
            <a:spLocks/>
          </p:cNvSpPr>
          <p:nvPr/>
        </p:nvSpPr>
        <p:spPr>
          <a:xfrm>
            <a:off x="33247965" y="17061014"/>
            <a:ext cx="5146808" cy="167628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Continuity Plans</a:t>
            </a:r>
            <a:endParaRPr lang="en-US" sz="4400" b="1" u="sng" dirty="0">
              <a:solidFill>
                <a:schemeClr val="tx2"/>
              </a:solidFill>
              <a:latin typeface="Arial Rounded MT Bold" pitchFamily="34" charset="0"/>
            </a:endParaRPr>
          </a:p>
        </p:txBody>
      </p:sp>
      <p:sp>
        <p:nvSpPr>
          <p:cNvPr id="35" name="Text Placeholder 2"/>
          <p:cNvSpPr txBox="1">
            <a:spLocks/>
          </p:cNvSpPr>
          <p:nvPr/>
        </p:nvSpPr>
        <p:spPr>
          <a:xfrm>
            <a:off x="33118108" y="262890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Team Contact Information</a:t>
            </a:r>
            <a:endParaRPr lang="en-US" sz="4400" b="1" u="sng" dirty="0">
              <a:solidFill>
                <a:schemeClr val="tx2"/>
              </a:solidFill>
              <a:latin typeface="Arial Rounded MT Bold" pitchFamily="34" charset="0"/>
            </a:endParaRPr>
          </a:p>
        </p:txBody>
      </p:sp>
      <p:pic>
        <p:nvPicPr>
          <p:cNvPr id="46" name="Picture 45" descr="MWVCOG logo_sm.jpg"/>
          <p:cNvPicPr>
            <a:picLocks noChangeAspect="1"/>
          </p:cNvPicPr>
          <p:nvPr/>
        </p:nvPicPr>
        <p:blipFill>
          <a:blip r:embed="rId7" cstate="print"/>
          <a:stretch>
            <a:fillRect/>
          </a:stretch>
        </p:blipFill>
        <p:spPr>
          <a:xfrm>
            <a:off x="30632400" y="381000"/>
            <a:ext cx="6133102" cy="2121408"/>
          </a:xfrm>
          <a:prstGeom prst="rect">
            <a:avLst/>
          </a:prstGeom>
        </p:spPr>
      </p:pic>
      <p:pic>
        <p:nvPicPr>
          <p:cNvPr id="47" name="Picture 46" descr="Job Growers.png"/>
          <p:cNvPicPr/>
          <p:nvPr/>
        </p:nvPicPr>
        <p:blipFill>
          <a:blip r:embed="rId8" cstate="print"/>
          <a:stretch>
            <a:fillRect/>
          </a:stretch>
        </p:blipFill>
        <p:spPr>
          <a:xfrm>
            <a:off x="39928800" y="2755392"/>
            <a:ext cx="2057400" cy="2121408"/>
          </a:xfrm>
          <a:prstGeom prst="rect">
            <a:avLst/>
          </a:prstGeom>
          <a:solidFill>
            <a:schemeClr val="bg1"/>
          </a:solidFill>
        </p:spPr>
      </p:pic>
      <p:pic>
        <p:nvPicPr>
          <p:cNvPr id="49" name="Picture 48"/>
          <p:cNvPicPr/>
          <p:nvPr/>
        </p:nvPicPr>
        <p:blipFill>
          <a:blip r:embed="rId9" cstate="print"/>
          <a:srcRect/>
          <a:stretch>
            <a:fillRect/>
          </a:stretch>
        </p:blipFill>
        <p:spPr bwMode="auto">
          <a:xfrm>
            <a:off x="37719000" y="381000"/>
            <a:ext cx="5638800" cy="2121408"/>
          </a:xfrm>
          <a:prstGeom prst="rect">
            <a:avLst/>
          </a:prstGeom>
          <a:noFill/>
          <a:ln w="9525">
            <a:noFill/>
            <a:miter lim="800000"/>
            <a:headEnd/>
            <a:tailEnd/>
          </a:ln>
        </p:spPr>
      </p:pic>
      <p:pic>
        <p:nvPicPr>
          <p:cNvPr id="51" name="Picture 50" descr="omep logo.png"/>
          <p:cNvPicPr>
            <a:picLocks noChangeAspect="1"/>
          </p:cNvPicPr>
          <p:nvPr/>
        </p:nvPicPr>
        <p:blipFill>
          <a:blip r:embed="rId10" cstate="print"/>
          <a:stretch>
            <a:fillRect/>
          </a:stretch>
        </p:blipFill>
        <p:spPr>
          <a:xfrm>
            <a:off x="28895039" y="3536393"/>
            <a:ext cx="10119361" cy="1035607"/>
          </a:xfrm>
          <a:prstGeom prst="rect">
            <a:avLst/>
          </a:prstGeom>
          <a:solidFill>
            <a:schemeClr val="bg1"/>
          </a:solidFill>
        </p:spPr>
      </p:pic>
      <p:pic>
        <p:nvPicPr>
          <p:cNvPr id="1026" name="Picture 2"/>
          <p:cNvPicPr>
            <a:picLocks noChangeAspect="1" noChangeArrowheads="1"/>
          </p:cNvPicPr>
          <p:nvPr/>
        </p:nvPicPr>
        <p:blipFill>
          <a:blip r:embed="rId11" cstate="print"/>
          <a:srcRect/>
          <a:stretch>
            <a:fillRect/>
          </a:stretch>
        </p:blipFill>
        <p:spPr bwMode="auto">
          <a:xfrm>
            <a:off x="1143000" y="14411325"/>
            <a:ext cx="9248775" cy="7077075"/>
          </a:xfrm>
          <a:prstGeom prst="rect">
            <a:avLst/>
          </a:prstGeom>
          <a:noFill/>
          <a:ln w="9525">
            <a:noFill/>
            <a:miter lim="800000"/>
            <a:headEnd/>
            <a:tailEnd/>
          </a:ln>
        </p:spPr>
      </p:pic>
      <p:pic>
        <p:nvPicPr>
          <p:cNvPr id="50" name="Picture 49" descr="people-machinists_web.jpg"/>
          <p:cNvPicPr>
            <a:picLocks noChangeAspect="1"/>
          </p:cNvPicPr>
          <p:nvPr/>
        </p:nvPicPr>
        <p:blipFill>
          <a:blip r:embed="rId12" cstate="print"/>
          <a:stretch>
            <a:fillRect/>
          </a:stretch>
        </p:blipFill>
        <p:spPr>
          <a:xfrm>
            <a:off x="38439363" y="15849600"/>
            <a:ext cx="4004037" cy="2667000"/>
          </a:xfrm>
          <a:prstGeom prst="rect">
            <a:avLst/>
          </a:prstGeom>
        </p:spPr>
      </p:pic>
      <p:pic>
        <p:nvPicPr>
          <p:cNvPr id="52" name="Picture 51" descr="people-metal-worker_web.jpg"/>
          <p:cNvPicPr>
            <a:picLocks noChangeAspect="1"/>
          </p:cNvPicPr>
          <p:nvPr/>
        </p:nvPicPr>
        <p:blipFill>
          <a:blip r:embed="rId13" cstate="print"/>
          <a:stretch>
            <a:fillRect/>
          </a:stretch>
        </p:blipFill>
        <p:spPr>
          <a:xfrm>
            <a:off x="29260800" y="29434536"/>
            <a:ext cx="2838693" cy="1883664"/>
          </a:xfrm>
          <a:prstGeom prst="rect">
            <a:avLst/>
          </a:prstGeom>
        </p:spPr>
      </p:pic>
      <p:pic>
        <p:nvPicPr>
          <p:cNvPr id="53" name="Picture 52" descr="Lathe.jpg"/>
          <p:cNvPicPr>
            <a:picLocks noChangeAspect="1"/>
          </p:cNvPicPr>
          <p:nvPr/>
        </p:nvPicPr>
        <p:blipFill>
          <a:blip r:embed="rId14" cstate="print"/>
          <a:stretch>
            <a:fillRect/>
          </a:stretch>
        </p:blipFill>
        <p:spPr>
          <a:xfrm>
            <a:off x="25984200" y="29510736"/>
            <a:ext cx="2836341" cy="1883664"/>
          </a:xfrm>
          <a:prstGeom prst="rect">
            <a:avLst/>
          </a:prstGeom>
        </p:spPr>
      </p:pic>
      <p:pic>
        <p:nvPicPr>
          <p:cNvPr id="55" name="Picture 54" descr="people-welder_web.jpg"/>
          <p:cNvPicPr>
            <a:picLocks noChangeAspect="1"/>
          </p:cNvPicPr>
          <p:nvPr/>
        </p:nvPicPr>
        <p:blipFill>
          <a:blip r:embed="rId15" cstate="print"/>
          <a:stretch>
            <a:fillRect/>
          </a:stretch>
        </p:blipFill>
        <p:spPr>
          <a:xfrm>
            <a:off x="22707600" y="29515236"/>
            <a:ext cx="2819400" cy="1879164"/>
          </a:xfrm>
          <a:prstGeom prst="rect">
            <a:avLst/>
          </a:prstGeom>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15691</TotalTime>
  <Words>601</Words>
  <Application>Microsoft Office PowerPoint</Application>
  <PresentationFormat>Custom</PresentationFormat>
  <Paragraphs>64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95</cp:revision>
  <cp:lastPrinted>2014-06-03T16:58:32Z</cp:lastPrinted>
  <dcterms:created xsi:type="dcterms:W3CDTF">2012-12-03T15:42:35Z</dcterms:created>
  <dcterms:modified xsi:type="dcterms:W3CDTF">2014-06-03T17:05:22Z</dcterms:modified>
</cp:coreProperties>
</file>