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43891200" cy="32918400"/>
  <p:notesSz cx="7010400" cy="9296400"/>
  <p:defaultTextStyle>
    <a:defPPr>
      <a:defRPr lang="en-US"/>
    </a:defPPr>
    <a:lvl1pPr marL="0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1pPr>
    <a:lvl2pPr marL="1467383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2pPr>
    <a:lvl3pPr marL="2934767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3pPr>
    <a:lvl4pPr marL="4402150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4pPr>
    <a:lvl5pPr marL="5869534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5pPr>
    <a:lvl6pPr marL="7336917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6pPr>
    <a:lvl7pPr marL="8804300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7pPr>
    <a:lvl8pPr marL="10271684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8pPr>
    <a:lvl9pPr marL="11739067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00"/>
    <a:srgbClr val="3442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569" autoAdjust="0"/>
    <p:restoredTop sz="99827" autoAdjust="0"/>
  </p:normalViewPr>
  <p:slideViewPr>
    <p:cSldViewPr>
      <p:cViewPr>
        <p:scale>
          <a:sx n="30" d="100"/>
          <a:sy n="30" d="100"/>
        </p:scale>
        <p:origin x="678" y="624"/>
      </p:cViewPr>
      <p:guideLst>
        <p:guide orient="horz" pos="10368"/>
        <p:guide pos="138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53A647F-8686-40CF-A747-DA5F927FD886}" type="datetimeFigureOut">
              <a:rPr lang="en-US" smtClean="0"/>
              <a:pPr/>
              <a:t>6/10/2014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B4EC907-F0DA-44E2-9251-CE68812FB8D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343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1pPr>
    <a:lvl2pPr marL="1467383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2pPr>
    <a:lvl3pPr marL="2934767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3pPr>
    <a:lvl4pPr marL="4402150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4pPr>
    <a:lvl5pPr marL="5869534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5pPr>
    <a:lvl6pPr marL="7336917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6pPr>
    <a:lvl7pPr marL="8804300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7pPr>
    <a:lvl8pPr marL="10271684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8pPr>
    <a:lvl9pPr marL="11739067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C907-F0DA-44E2-9251-CE68812FB8DA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586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10226044"/>
            <a:ext cx="37307520" cy="70561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680" y="18653762"/>
            <a:ext cx="30723840" cy="841248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673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934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402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8695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336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804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271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7390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15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66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2742905" y="1432563"/>
            <a:ext cx="47404018" cy="305866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0843" y="1432563"/>
            <a:ext cx="141480542" cy="3058668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168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765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2" y="21153122"/>
            <a:ext cx="37307520" cy="6537959"/>
          </a:xfrm>
        </p:spPr>
        <p:txBody>
          <a:bodyPr anchor="t"/>
          <a:lstStyle>
            <a:lvl1pPr algn="l">
              <a:defRPr sz="128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2" y="13952227"/>
            <a:ext cx="37307520" cy="7200898"/>
          </a:xfrm>
        </p:spPr>
        <p:txBody>
          <a:bodyPr anchor="b"/>
          <a:lstStyle>
            <a:lvl1pPr marL="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1pPr>
            <a:lvl2pPr marL="1467383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 marL="2934767" indent="0">
              <a:buNone/>
              <a:defRPr sz="5100">
                <a:solidFill>
                  <a:schemeClr val="tx1">
                    <a:tint val="75000"/>
                  </a:schemeClr>
                </a:solidFill>
              </a:defRPr>
            </a:lvl3pPr>
            <a:lvl4pPr marL="440215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4pPr>
            <a:lvl5pPr marL="5869534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5pPr>
            <a:lvl6pPr marL="7336917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6pPr>
            <a:lvl7pPr marL="880430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7pPr>
            <a:lvl8pPr marL="10271684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8pPr>
            <a:lvl9pPr marL="11739067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0774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30842" y="8366762"/>
            <a:ext cx="94442280" cy="23652480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4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5704642" y="8366762"/>
            <a:ext cx="94442280" cy="23652480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4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030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0" y="1318261"/>
            <a:ext cx="39502080" cy="548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7368540"/>
            <a:ext cx="19392902" cy="3070859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67383" indent="0">
              <a:buNone/>
              <a:defRPr sz="6400" b="1"/>
            </a:lvl2pPr>
            <a:lvl3pPr marL="2934767" indent="0">
              <a:buNone/>
              <a:defRPr sz="5800" b="1"/>
            </a:lvl3pPr>
            <a:lvl4pPr marL="4402150" indent="0">
              <a:buNone/>
              <a:defRPr sz="5100" b="1"/>
            </a:lvl4pPr>
            <a:lvl5pPr marL="5869534" indent="0">
              <a:buNone/>
              <a:defRPr sz="5100" b="1"/>
            </a:lvl5pPr>
            <a:lvl6pPr marL="7336917" indent="0">
              <a:buNone/>
              <a:defRPr sz="5100" b="1"/>
            </a:lvl6pPr>
            <a:lvl7pPr marL="8804300" indent="0">
              <a:buNone/>
              <a:defRPr sz="5100" b="1"/>
            </a:lvl7pPr>
            <a:lvl8pPr marL="10271684" indent="0">
              <a:buNone/>
              <a:defRPr sz="5100" b="1"/>
            </a:lvl8pPr>
            <a:lvl9pPr marL="11739067" indent="0">
              <a:buNone/>
              <a:defRPr sz="5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560" y="10439399"/>
            <a:ext cx="19392902" cy="18966184"/>
          </a:xfrm>
        </p:spPr>
        <p:txBody>
          <a:bodyPr/>
          <a:lstStyle>
            <a:lvl1pPr>
              <a:defRPr sz="7700"/>
            </a:lvl1pPr>
            <a:lvl2pPr>
              <a:defRPr sz="6400"/>
            </a:lvl2pPr>
            <a:lvl3pPr>
              <a:defRPr sz="58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122" y="7368540"/>
            <a:ext cx="19400520" cy="3070859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67383" indent="0">
              <a:buNone/>
              <a:defRPr sz="6400" b="1"/>
            </a:lvl2pPr>
            <a:lvl3pPr marL="2934767" indent="0">
              <a:buNone/>
              <a:defRPr sz="5800" b="1"/>
            </a:lvl3pPr>
            <a:lvl4pPr marL="4402150" indent="0">
              <a:buNone/>
              <a:defRPr sz="5100" b="1"/>
            </a:lvl4pPr>
            <a:lvl5pPr marL="5869534" indent="0">
              <a:buNone/>
              <a:defRPr sz="5100" b="1"/>
            </a:lvl5pPr>
            <a:lvl6pPr marL="7336917" indent="0">
              <a:buNone/>
              <a:defRPr sz="5100" b="1"/>
            </a:lvl6pPr>
            <a:lvl7pPr marL="8804300" indent="0">
              <a:buNone/>
              <a:defRPr sz="5100" b="1"/>
            </a:lvl7pPr>
            <a:lvl8pPr marL="10271684" indent="0">
              <a:buNone/>
              <a:defRPr sz="5100" b="1"/>
            </a:lvl8pPr>
            <a:lvl9pPr marL="11739067" indent="0">
              <a:buNone/>
              <a:defRPr sz="5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122" y="10439399"/>
            <a:ext cx="19400520" cy="18966184"/>
          </a:xfrm>
        </p:spPr>
        <p:txBody>
          <a:bodyPr/>
          <a:lstStyle>
            <a:lvl1pPr>
              <a:defRPr sz="7700"/>
            </a:lvl1pPr>
            <a:lvl2pPr>
              <a:defRPr sz="6400"/>
            </a:lvl2pPr>
            <a:lvl3pPr>
              <a:defRPr sz="58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6/10/2014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421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6/10/2014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645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6/10/2014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716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3" y="1310641"/>
            <a:ext cx="14439902" cy="5577839"/>
          </a:xfrm>
        </p:spPr>
        <p:txBody>
          <a:bodyPr anchor="b"/>
          <a:lstStyle>
            <a:lvl1pPr algn="l">
              <a:defRPr sz="6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240" y="1310644"/>
            <a:ext cx="24536400" cy="28094944"/>
          </a:xfrm>
        </p:spPr>
        <p:txBody>
          <a:bodyPr/>
          <a:lstStyle>
            <a:lvl1pPr>
              <a:defRPr sz="10300"/>
            </a:lvl1pPr>
            <a:lvl2pPr>
              <a:defRPr sz="9000"/>
            </a:lvl2pPr>
            <a:lvl3pPr>
              <a:defRPr sz="770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3" y="6888482"/>
            <a:ext cx="14439902" cy="22517101"/>
          </a:xfrm>
        </p:spPr>
        <p:txBody>
          <a:bodyPr/>
          <a:lstStyle>
            <a:lvl1pPr marL="0" indent="0">
              <a:buNone/>
              <a:defRPr sz="4500"/>
            </a:lvl1pPr>
            <a:lvl2pPr marL="1467383" indent="0">
              <a:buNone/>
              <a:defRPr sz="3900"/>
            </a:lvl2pPr>
            <a:lvl3pPr marL="2934767" indent="0">
              <a:buNone/>
              <a:defRPr sz="3200"/>
            </a:lvl3pPr>
            <a:lvl4pPr marL="4402150" indent="0">
              <a:buNone/>
              <a:defRPr sz="2900"/>
            </a:lvl4pPr>
            <a:lvl5pPr marL="5869534" indent="0">
              <a:buNone/>
              <a:defRPr sz="2900"/>
            </a:lvl5pPr>
            <a:lvl6pPr marL="7336917" indent="0">
              <a:buNone/>
              <a:defRPr sz="2900"/>
            </a:lvl6pPr>
            <a:lvl7pPr marL="8804300" indent="0">
              <a:buNone/>
              <a:defRPr sz="2900"/>
            </a:lvl7pPr>
            <a:lvl8pPr marL="10271684" indent="0">
              <a:buNone/>
              <a:defRPr sz="2900"/>
            </a:lvl8pPr>
            <a:lvl9pPr marL="11739067" indent="0">
              <a:buNone/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389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982" y="23042882"/>
            <a:ext cx="26334720" cy="2720344"/>
          </a:xfrm>
        </p:spPr>
        <p:txBody>
          <a:bodyPr anchor="b"/>
          <a:lstStyle>
            <a:lvl1pPr algn="l">
              <a:defRPr sz="6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982" y="2941320"/>
            <a:ext cx="26334720" cy="19751040"/>
          </a:xfrm>
        </p:spPr>
        <p:txBody>
          <a:bodyPr/>
          <a:lstStyle>
            <a:lvl1pPr marL="0" indent="0">
              <a:buNone/>
              <a:defRPr sz="10300"/>
            </a:lvl1pPr>
            <a:lvl2pPr marL="1467383" indent="0">
              <a:buNone/>
              <a:defRPr sz="9000"/>
            </a:lvl2pPr>
            <a:lvl3pPr marL="2934767" indent="0">
              <a:buNone/>
              <a:defRPr sz="7700"/>
            </a:lvl3pPr>
            <a:lvl4pPr marL="4402150" indent="0">
              <a:buNone/>
              <a:defRPr sz="6400"/>
            </a:lvl4pPr>
            <a:lvl5pPr marL="5869534" indent="0">
              <a:buNone/>
              <a:defRPr sz="6400"/>
            </a:lvl5pPr>
            <a:lvl6pPr marL="7336917" indent="0">
              <a:buNone/>
              <a:defRPr sz="6400"/>
            </a:lvl6pPr>
            <a:lvl7pPr marL="8804300" indent="0">
              <a:buNone/>
              <a:defRPr sz="6400"/>
            </a:lvl7pPr>
            <a:lvl8pPr marL="10271684" indent="0">
              <a:buNone/>
              <a:defRPr sz="6400"/>
            </a:lvl8pPr>
            <a:lvl9pPr marL="11739067" indent="0">
              <a:buNone/>
              <a:defRPr sz="64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982" y="25763226"/>
            <a:ext cx="26334720" cy="3863336"/>
          </a:xfrm>
        </p:spPr>
        <p:txBody>
          <a:bodyPr/>
          <a:lstStyle>
            <a:lvl1pPr marL="0" indent="0">
              <a:buNone/>
              <a:defRPr sz="4500"/>
            </a:lvl1pPr>
            <a:lvl2pPr marL="1467383" indent="0">
              <a:buNone/>
              <a:defRPr sz="3900"/>
            </a:lvl2pPr>
            <a:lvl3pPr marL="2934767" indent="0">
              <a:buNone/>
              <a:defRPr sz="3200"/>
            </a:lvl3pPr>
            <a:lvl4pPr marL="4402150" indent="0">
              <a:buNone/>
              <a:defRPr sz="2900"/>
            </a:lvl4pPr>
            <a:lvl5pPr marL="5869534" indent="0">
              <a:buNone/>
              <a:defRPr sz="2900"/>
            </a:lvl5pPr>
            <a:lvl6pPr marL="7336917" indent="0">
              <a:buNone/>
              <a:defRPr sz="2900"/>
            </a:lvl6pPr>
            <a:lvl7pPr marL="8804300" indent="0">
              <a:buNone/>
              <a:defRPr sz="2900"/>
            </a:lvl7pPr>
            <a:lvl8pPr marL="10271684" indent="0">
              <a:buNone/>
              <a:defRPr sz="2900"/>
            </a:lvl8pPr>
            <a:lvl9pPr marL="11739067" indent="0">
              <a:buNone/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988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4560" y="1318261"/>
            <a:ext cx="39502080" cy="5486400"/>
          </a:xfrm>
          <a:prstGeom prst="rect">
            <a:avLst/>
          </a:prstGeom>
        </p:spPr>
        <p:txBody>
          <a:bodyPr vert="horz" lIns="293477" tIns="146738" rIns="293477" bIns="14673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7680962"/>
            <a:ext cx="39502080" cy="21724623"/>
          </a:xfrm>
          <a:prstGeom prst="rect">
            <a:avLst/>
          </a:prstGeom>
        </p:spPr>
        <p:txBody>
          <a:bodyPr vert="horz" lIns="293477" tIns="146738" rIns="293477" bIns="14673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94560" y="30510483"/>
            <a:ext cx="10241280" cy="1752602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lvl1pPr algn="l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3AE88-432D-4B0A-92C6-478786C8B21C}" type="datetimeFigureOut">
              <a:rPr lang="en-US" smtClean="0"/>
              <a:pPr/>
              <a:t>6/10/2014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996160" y="30510483"/>
            <a:ext cx="13898880" cy="1752602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lvl1pPr algn="ct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455360" y="30510483"/>
            <a:ext cx="10241280" cy="1752602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lvl1pPr algn="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B75DC-937A-4584-9001-1CE1513DCE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519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934767" rtl="0" eaLnBrk="1" latinLnBrk="0" hangingPunct="1">
        <a:spcBef>
          <a:spcPct val="0"/>
        </a:spcBef>
        <a:buNone/>
        <a:defRPr sz="1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00538" indent="-1100538" algn="l" defTabSz="2934767" rtl="0" eaLnBrk="1" latinLnBrk="0" hangingPunct="1">
        <a:spcBef>
          <a:spcPct val="20000"/>
        </a:spcBef>
        <a:buFont typeface="Arial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1pPr>
      <a:lvl2pPr marL="2384498" indent="-917115" algn="l" defTabSz="2934767" rtl="0" eaLnBrk="1" latinLnBrk="0" hangingPunct="1">
        <a:spcBef>
          <a:spcPct val="20000"/>
        </a:spcBef>
        <a:buFont typeface="Arial" pitchFamily="34" charset="0"/>
        <a:buChar char="–"/>
        <a:defRPr sz="9000" kern="1200">
          <a:solidFill>
            <a:schemeClr val="tx1"/>
          </a:solidFill>
          <a:latin typeface="+mn-lt"/>
          <a:ea typeface="+mn-ea"/>
          <a:cs typeface="+mn-cs"/>
        </a:defRPr>
      </a:lvl2pPr>
      <a:lvl3pPr marL="3668459" indent="-733692" algn="l" defTabSz="2934767" rtl="0" eaLnBrk="1" latinLnBrk="0" hangingPunct="1">
        <a:spcBef>
          <a:spcPct val="20000"/>
        </a:spcBef>
        <a:buFont typeface="Arial" pitchFamily="34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5842" indent="-733692" algn="l" defTabSz="2934767" rtl="0" eaLnBrk="1" latinLnBrk="0" hangingPunct="1">
        <a:spcBef>
          <a:spcPct val="20000"/>
        </a:spcBef>
        <a:buFont typeface="Arial" pitchFamily="34" charset="0"/>
        <a:buChar char="–"/>
        <a:defRPr sz="6400" kern="1200">
          <a:solidFill>
            <a:schemeClr val="tx1"/>
          </a:solidFill>
          <a:latin typeface="+mn-lt"/>
          <a:ea typeface="+mn-ea"/>
          <a:cs typeface="+mn-cs"/>
        </a:defRPr>
      </a:lvl4pPr>
      <a:lvl5pPr marL="6603225" indent="-733692" algn="l" defTabSz="2934767" rtl="0" eaLnBrk="1" latinLnBrk="0" hangingPunct="1">
        <a:spcBef>
          <a:spcPct val="20000"/>
        </a:spcBef>
        <a:buFont typeface="Arial" pitchFamily="34" charset="0"/>
        <a:buChar char="»"/>
        <a:defRPr sz="6400" kern="1200">
          <a:solidFill>
            <a:schemeClr val="tx1"/>
          </a:solidFill>
          <a:latin typeface="+mn-lt"/>
          <a:ea typeface="+mn-ea"/>
          <a:cs typeface="+mn-cs"/>
        </a:defRPr>
      </a:lvl5pPr>
      <a:lvl6pPr marL="8070609" indent="-733692" algn="l" defTabSz="2934767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6pPr>
      <a:lvl7pPr marL="9537992" indent="-733692" algn="l" defTabSz="2934767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7pPr>
      <a:lvl8pPr marL="11005376" indent="-733692" algn="l" defTabSz="2934767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8pPr>
      <a:lvl9pPr marL="12472759" indent="-733692" algn="l" defTabSz="2934767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467383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2pPr>
      <a:lvl3pPr marL="2934767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4402150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869534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336917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804300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10271684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739067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>
          <a:xfrm>
            <a:off x="0" y="5120640"/>
            <a:ext cx="43891200" cy="27797760"/>
          </a:xfrm>
          <a:prstGeom prst="rect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80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685800" y="5740978"/>
            <a:ext cx="10235006" cy="265176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3477" tIns="146738" rIns="293477" bIns="146738" spcCol="0"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11466753" y="5742432"/>
            <a:ext cx="10241280" cy="265176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3477" tIns="146738" rIns="293477" bIns="146738" spcCol="0" rtlCol="0" anchor="ctr"/>
          <a:lstStyle/>
          <a:p>
            <a:pPr algn="ctr"/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22250399" y="5740978"/>
            <a:ext cx="10241280" cy="265176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3477" tIns="146738" rIns="293477" bIns="146738" spcCol="0" rtlCol="0" anchor="ctr"/>
          <a:lstStyle/>
          <a:p>
            <a:pPr algn="ctr"/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32994600" y="5742432"/>
            <a:ext cx="10241280" cy="265176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3477" tIns="146738" rIns="293477" bIns="146738" spcCol="0" rtlCol="0" anchor="ctr"/>
          <a:lstStyle/>
          <a:p>
            <a:pPr algn="ctr"/>
            <a:endParaRPr lang="en-US" dirty="0"/>
          </a:p>
        </p:txBody>
      </p:sp>
      <p:grpSp>
        <p:nvGrpSpPr>
          <p:cNvPr id="61" name="Group 60"/>
          <p:cNvGrpSpPr/>
          <p:nvPr/>
        </p:nvGrpSpPr>
        <p:grpSpPr>
          <a:xfrm>
            <a:off x="22250399" y="24765000"/>
            <a:ext cx="10241281" cy="7300481"/>
            <a:chOff x="22250399" y="23103319"/>
            <a:chExt cx="10241281" cy="7300481"/>
          </a:xfrm>
        </p:grpSpPr>
        <p:sp>
          <p:nvSpPr>
            <p:cNvPr id="33" name="Text Placeholder 2"/>
            <p:cNvSpPr txBox="1">
              <a:spLocks/>
            </p:cNvSpPr>
            <p:nvPr/>
          </p:nvSpPr>
          <p:spPr>
            <a:xfrm>
              <a:off x="22250400" y="23103319"/>
              <a:ext cx="10241280" cy="1831859"/>
            </a:xfrm>
            <a:prstGeom prst="rect">
              <a:avLst/>
            </a:prstGeom>
          </p:spPr>
          <p:txBody>
            <a:bodyPr vert="horz" lIns="293477" tIns="146738" rIns="293477" bIns="146738" rtlCol="0" anchor="ctr"/>
            <a:lstStyle>
              <a:defPPr>
                <a:defRPr lang="en-US"/>
              </a:defPPr>
              <a:lvl1pPr marL="0" algn="ctr" defTabSz="2934767" rtl="0" eaLnBrk="1" latinLnBrk="0" hangingPunct="1">
                <a:defRPr sz="39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467383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9347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40215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86953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733691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880430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027168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17390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4400" b="1" u="sng" dirty="0">
                  <a:solidFill>
                    <a:schemeClr val="tx2"/>
                  </a:solidFill>
                  <a:latin typeface="Arial Rounded MT Bold" pitchFamily="34" charset="0"/>
                </a:rPr>
                <a:t>Lessons </a:t>
              </a:r>
              <a:r>
                <a:rPr lang="en-US" sz="4400" b="1" u="sng" dirty="0" smtClean="0">
                  <a:solidFill>
                    <a:schemeClr val="tx2"/>
                  </a:solidFill>
                  <a:latin typeface="Arial Rounded MT Bold" pitchFamily="34" charset="0"/>
                </a:rPr>
                <a:t>Learned </a:t>
              </a:r>
              <a:endParaRPr lang="en-US" sz="4400" b="1" u="sng" dirty="0">
                <a:solidFill>
                  <a:schemeClr val="tx2"/>
                </a:solidFill>
                <a:latin typeface="Arial Rounded MT Bold" pitchFamily="34" charset="0"/>
              </a:endParaRPr>
            </a:p>
          </p:txBody>
        </p:sp>
        <p:sp>
          <p:nvSpPr>
            <p:cNvPr id="37" name="Text Placeholder 11"/>
            <p:cNvSpPr txBox="1">
              <a:spLocks/>
            </p:cNvSpPr>
            <p:nvPr/>
          </p:nvSpPr>
          <p:spPr>
            <a:xfrm>
              <a:off x="22250399" y="25031700"/>
              <a:ext cx="10241280" cy="5372100"/>
            </a:xfrm>
            <a:prstGeom prst="rect">
              <a:avLst/>
            </a:prstGeom>
          </p:spPr>
          <p:txBody>
            <a:bodyPr lIns="365760" tIns="0"/>
            <a:lstStyle>
              <a:lvl1pPr marL="1100538" indent="-1100538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0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84498" indent="-917115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9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68459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7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135842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6603225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8070609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9537992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1005376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2472759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06400" indent="-406400">
                <a:spcBef>
                  <a:spcPts val="2000"/>
                </a:spcBef>
              </a:pPr>
              <a:r>
                <a:rPr lang="en-US" sz="3200" dirty="0">
                  <a:latin typeface="Arial Rounded MT Bold" pitchFamily="34" charset="0"/>
                  <a:cs typeface="Arial" pitchFamily="34" charset="0"/>
                </a:rPr>
                <a:t>Other agencies </a:t>
              </a: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initially perceived that </a:t>
              </a:r>
              <a:r>
                <a:rPr lang="en-US" sz="3200" dirty="0">
                  <a:latin typeface="Arial Rounded MT Bold" pitchFamily="34" charset="0"/>
                  <a:cs typeface="Arial" pitchFamily="34" charset="0"/>
                </a:rPr>
                <a:t>FLFPCI was in “</a:t>
              </a: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competition“ with their </a:t>
              </a:r>
              <a:r>
                <a:rPr lang="en-US" sz="3200" dirty="0">
                  <a:latin typeface="Arial Rounded MT Bold" pitchFamily="34" charset="0"/>
                  <a:cs typeface="Arial" pitchFamily="34" charset="0"/>
                </a:rPr>
                <a:t>own </a:t>
              </a: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(sometimes unfunded) development objectives</a:t>
              </a:r>
              <a:endParaRPr lang="en-US" sz="3200" dirty="0">
                <a:latin typeface="Arial Rounded MT Bold" pitchFamily="34" charset="0"/>
                <a:cs typeface="Arial" pitchFamily="34" charset="0"/>
              </a:endParaRPr>
            </a:p>
            <a:p>
              <a:pPr marL="406400" indent="-406400">
                <a:spcBef>
                  <a:spcPts val="2000"/>
                </a:spcBef>
              </a:pPr>
              <a:r>
                <a:rPr lang="en-US" sz="3200" dirty="0">
                  <a:latin typeface="Arial Rounded MT Bold" pitchFamily="34" charset="0"/>
                  <a:cs typeface="Arial" pitchFamily="34" charset="0"/>
                </a:rPr>
                <a:t>Had to </a:t>
              </a: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understand what  </a:t>
              </a:r>
              <a:r>
                <a:rPr lang="en-US" sz="3200" dirty="0">
                  <a:latin typeface="Arial Rounded MT Bold" pitchFamily="34" charset="0"/>
                  <a:cs typeface="Arial" pitchFamily="34" charset="0"/>
                </a:rPr>
                <a:t>other agencies regarded as their “boundaries” </a:t>
              </a: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in </a:t>
              </a:r>
              <a:r>
                <a:rPr lang="en-US" sz="3200" dirty="0">
                  <a:latin typeface="Arial Rounded MT Bold" pitchFamily="34" charset="0"/>
                  <a:cs typeface="Arial" pitchFamily="34" charset="0"/>
                </a:rPr>
                <a:t>order to effectively partner with </a:t>
              </a: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them</a:t>
              </a:r>
              <a:endParaRPr lang="en-US" sz="3200" dirty="0">
                <a:latin typeface="Arial Rounded MT Bold" pitchFamily="34" charset="0"/>
                <a:cs typeface="Arial" pitchFamily="34" charset="0"/>
              </a:endParaRPr>
            </a:p>
            <a:p>
              <a:pPr marL="406400" indent="-406400">
                <a:spcBef>
                  <a:spcPts val="2000"/>
                </a:spcBef>
              </a:pPr>
              <a:r>
                <a:rPr lang="en-US" sz="3200" dirty="0">
                  <a:latin typeface="Arial Rounded MT Bold" pitchFamily="34" charset="0"/>
                  <a:cs typeface="Arial" pitchFamily="34" charset="0"/>
                </a:rPr>
                <a:t>Had to </a:t>
              </a: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clearly demonstrate </a:t>
              </a:r>
              <a:r>
                <a:rPr lang="en-US" sz="3200" dirty="0">
                  <a:latin typeface="Arial Rounded MT Bold" pitchFamily="34" charset="0"/>
                  <a:cs typeface="Arial" pitchFamily="34" charset="0"/>
                </a:rPr>
                <a:t>that FLFPCI  was dedicated to helping companies deliver more with </a:t>
              </a: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less</a:t>
              </a:r>
              <a:endParaRPr lang="en-US" sz="3200" dirty="0">
                <a:latin typeface="Arial Rounded MT Bold" pitchFamily="34" charset="0"/>
                <a:cs typeface="Arial" pitchFamily="34" charset="0"/>
              </a:endParaRPr>
            </a:p>
            <a:p>
              <a:pPr marL="406400" indent="-406400">
                <a:spcBef>
                  <a:spcPts val="2000"/>
                </a:spcBef>
                <a:buNone/>
              </a:pPr>
              <a:endParaRPr lang="en-US" sz="3200" dirty="0" smtClean="0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85798" y="5742432"/>
            <a:ext cx="10241280" cy="7859271"/>
            <a:chOff x="685798" y="5742432"/>
            <a:chExt cx="10241280" cy="7859271"/>
          </a:xfrm>
        </p:grpSpPr>
        <p:sp>
          <p:nvSpPr>
            <p:cNvPr id="31" name="Text Placeholder 2"/>
            <p:cNvSpPr txBox="1">
              <a:spLocks/>
            </p:cNvSpPr>
            <p:nvPr/>
          </p:nvSpPr>
          <p:spPr>
            <a:xfrm>
              <a:off x="685800" y="5742432"/>
              <a:ext cx="10208017" cy="1801368"/>
            </a:xfrm>
            <a:prstGeom prst="rect">
              <a:avLst/>
            </a:prstGeom>
          </p:spPr>
          <p:txBody>
            <a:bodyPr vert="horz" lIns="293477" tIns="146738" rIns="293477" bIns="146738" rtlCol="0" anchor="ctr"/>
            <a:lstStyle>
              <a:defPPr>
                <a:defRPr lang="en-US"/>
              </a:defPPr>
              <a:lvl1pPr marL="0" algn="ctr" defTabSz="2934767" rtl="0" eaLnBrk="1" latinLnBrk="0" hangingPunct="1">
                <a:defRPr sz="39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467383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9347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40215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86953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733691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880430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027168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17390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4400" b="1" u="sng" dirty="0" smtClean="0">
                  <a:solidFill>
                    <a:schemeClr val="tx2"/>
                  </a:solidFill>
                  <a:latin typeface="Arial Rounded MT Bold" pitchFamily="34" charset="0"/>
                </a:rPr>
                <a:t>Cluster/Business Sector Description </a:t>
              </a:r>
              <a:endParaRPr lang="en-US" sz="4400" b="1" u="sng" dirty="0">
                <a:solidFill>
                  <a:schemeClr val="tx2"/>
                </a:solidFill>
                <a:latin typeface="Arial Rounded MT Bold" pitchFamily="34" charset="0"/>
              </a:endParaRPr>
            </a:p>
          </p:txBody>
        </p:sp>
        <p:sp>
          <p:nvSpPr>
            <p:cNvPr id="43" name="Text Placeholder 1"/>
            <p:cNvSpPr txBox="1">
              <a:spLocks/>
            </p:cNvSpPr>
            <p:nvPr/>
          </p:nvSpPr>
          <p:spPr>
            <a:xfrm>
              <a:off x="685798" y="7772403"/>
              <a:ext cx="10241280" cy="5829300"/>
            </a:xfrm>
            <a:prstGeom prst="rect">
              <a:avLst/>
            </a:prstGeom>
          </p:spPr>
          <p:txBody>
            <a:bodyPr vert="horz" lIns="274320" tIns="0" rIns="0" bIns="146738" rtlCol="0" anchor="t"/>
            <a:lstStyle>
              <a:defPPr>
                <a:defRPr lang="en-US"/>
              </a:defPPr>
              <a:lvl1pPr marL="0" algn="l" defTabSz="2934767" rtl="0" eaLnBrk="1" latinLnBrk="0" hangingPunct="1">
                <a:defRPr sz="39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467383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9347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40215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86953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733691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880430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027168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17390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The Finger Lakes Food Processing Cluster Initiative (FLFPCI) is: A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coordinated, cluster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-based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effort to help the Finger Lakes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 region of New York State prosper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by providing innovative assistance programs, training, and 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collaborative partnerships to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the food processing 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cluster. This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cluster is 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a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business that directly impacts the food processing supply 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chain by growing crops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or raising livestock, manufacturing 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agricultural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or food processing equipment, processing 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food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, 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supporting the process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and/or 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selling the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finished product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; we refer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to this cluster as “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Farm-to-Fork”.</a:t>
              </a:r>
              <a:endParaRPr lang="en-US" sz="3200" dirty="0">
                <a:solidFill>
                  <a:schemeClr val="tx1"/>
                </a:solidFill>
                <a:latin typeface="Arial Rounded MT Bold" pitchFamily="34" charset="0"/>
              </a:endParaRPr>
            </a:p>
            <a:p>
              <a:endParaRPr lang="en-US" sz="3200" dirty="0">
                <a:solidFill>
                  <a:schemeClr val="tx1"/>
                </a:solidFill>
                <a:latin typeface="Arial Rounded MT Bold" pitchFamily="34" charset="0"/>
              </a:endParaRPr>
            </a:p>
            <a:p>
              <a:endParaRPr lang="en-US" sz="3200" dirty="0" smtClean="0">
                <a:solidFill>
                  <a:schemeClr val="tx1"/>
                </a:solidFill>
                <a:latin typeface="Arial Rounded MT Bold" pitchFamily="34" charset="0"/>
              </a:endParaRPr>
            </a:p>
            <a:p>
              <a:endParaRPr lang="en-US" sz="3200" dirty="0">
                <a:solidFill>
                  <a:schemeClr val="tx1"/>
                </a:solidFill>
                <a:latin typeface="Arial Rounded MT Bold" pitchFamily="34" charset="0"/>
              </a:endParaRPr>
            </a:p>
            <a:p>
              <a:endParaRPr lang="en-US" sz="3200" dirty="0" smtClean="0">
                <a:solidFill>
                  <a:schemeClr val="tx1"/>
                </a:solidFill>
                <a:latin typeface="Arial Rounded MT Bold" pitchFamily="34" charset="0"/>
              </a:endParaRPr>
            </a:p>
            <a:p>
              <a:endParaRPr lang="en-US" sz="3200" dirty="0">
                <a:solidFill>
                  <a:schemeClr val="tx1"/>
                </a:solidFill>
                <a:latin typeface="Arial Rounded MT Bold" pitchFamily="34" charset="0"/>
              </a:endParaRPr>
            </a:p>
            <a:p>
              <a:endParaRPr lang="en-US" sz="3200" dirty="0">
                <a:solidFill>
                  <a:schemeClr val="tx2"/>
                </a:solidFill>
                <a:latin typeface="Arial Rounded MT Bold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2250399" y="6170746"/>
            <a:ext cx="10241281" cy="14327054"/>
            <a:chOff x="22250399" y="6170746"/>
            <a:chExt cx="10241281" cy="14327054"/>
          </a:xfrm>
        </p:grpSpPr>
        <p:sp>
          <p:nvSpPr>
            <p:cNvPr id="39" name="Text Placeholder 2"/>
            <p:cNvSpPr txBox="1">
              <a:spLocks/>
            </p:cNvSpPr>
            <p:nvPr/>
          </p:nvSpPr>
          <p:spPr>
            <a:xfrm>
              <a:off x="22250400" y="6170746"/>
              <a:ext cx="10241280" cy="1143000"/>
            </a:xfrm>
            <a:prstGeom prst="rect">
              <a:avLst/>
            </a:prstGeom>
          </p:spPr>
          <p:txBody>
            <a:bodyPr vert="horz" lIns="293477" tIns="146738" rIns="293477" bIns="146738" rtlCol="0" anchor="ctr"/>
            <a:lstStyle>
              <a:defPPr>
                <a:defRPr lang="en-US"/>
              </a:defPPr>
              <a:lvl1pPr marL="0" algn="ctr" defTabSz="2934767" rtl="0" eaLnBrk="1" latinLnBrk="0" hangingPunct="1">
                <a:defRPr sz="39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467383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9347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40215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86953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733691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880430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027168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17390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4400" b="1" u="sng" dirty="0">
                  <a:solidFill>
                    <a:schemeClr val="tx2"/>
                  </a:solidFill>
                  <a:latin typeface="Arial Rounded MT Bold" pitchFamily="34" charset="0"/>
                </a:rPr>
                <a:t>Project Impacts</a:t>
              </a:r>
            </a:p>
          </p:txBody>
        </p:sp>
        <p:sp>
          <p:nvSpPr>
            <p:cNvPr id="44" name="Text Placeholder 1"/>
            <p:cNvSpPr txBox="1">
              <a:spLocks/>
            </p:cNvSpPr>
            <p:nvPr/>
          </p:nvSpPr>
          <p:spPr>
            <a:xfrm>
              <a:off x="22250399" y="7239000"/>
              <a:ext cx="10241280" cy="13258800"/>
            </a:xfrm>
            <a:prstGeom prst="rect">
              <a:avLst/>
            </a:prstGeom>
          </p:spPr>
          <p:txBody>
            <a:bodyPr vert="horz" lIns="365760" tIns="0" rIns="293477" bIns="146738" rtlCol="0" anchor="t" anchorCtr="0"/>
            <a:lstStyle>
              <a:defPPr>
                <a:defRPr lang="en-US"/>
              </a:defPPr>
              <a:lvl1pPr marL="0" algn="l" defTabSz="2934767" rtl="0" eaLnBrk="1" latinLnBrk="0" hangingPunct="1">
                <a:defRPr sz="39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467383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9347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40215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86953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733691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880430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027168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17390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EDA: </a:t>
              </a:r>
            </a:p>
            <a:p>
              <a:pPr marL="342900" indent="-342900">
                <a:spcBef>
                  <a:spcPts val="700"/>
                </a:spcBef>
                <a:buFont typeface="Arial" pitchFamily="34" charset="0"/>
                <a:buChar char="•"/>
              </a:pP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Outreach to 52 businesses</a:t>
              </a:r>
            </a:p>
            <a:p>
              <a:pPr marL="342900" indent="-342900">
                <a:spcBef>
                  <a:spcPts val="700"/>
                </a:spcBef>
                <a:buFont typeface="Arial" pitchFamily="34" charset="0"/>
                <a:buChar char="•"/>
              </a:pP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Direct assistance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 to 26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companies </a:t>
              </a:r>
            </a:p>
            <a:p>
              <a:pPr marL="342900" indent="-342900">
                <a:spcBef>
                  <a:spcPts val="700"/>
                </a:spcBef>
                <a:buFont typeface="Arial" pitchFamily="34" charset="0"/>
                <a:buChar char="•"/>
              </a:pP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Two workshops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completed</a:t>
              </a:r>
            </a:p>
            <a:p>
              <a:pPr marL="342900" indent="-342900">
                <a:spcBef>
                  <a:spcPts val="700"/>
                </a:spcBef>
                <a:buFont typeface="Arial" pitchFamily="34" charset="0"/>
                <a:buChar char="•"/>
              </a:pP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Two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7j eligible businesses received technical assistance</a:t>
              </a:r>
            </a:p>
            <a:p>
              <a:pPr marL="342900" indent="-342900">
                <a:spcBef>
                  <a:spcPts val="700"/>
                </a:spcBef>
                <a:buFont typeface="Arial" pitchFamily="34" charset="0"/>
                <a:buChar char="•"/>
              </a:pP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Two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R&amp;D projects 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completed</a:t>
              </a:r>
            </a:p>
            <a:p>
              <a:pPr>
                <a:spcBef>
                  <a:spcPts val="2000"/>
                </a:spcBef>
              </a:pP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ETA: </a:t>
              </a:r>
            </a:p>
            <a:p>
              <a:pPr marL="342900" indent="-342900">
                <a:spcBef>
                  <a:spcPts val="700"/>
                </a:spcBef>
                <a:buFont typeface="Arial" pitchFamily="34" charset="0"/>
                <a:buChar char="•"/>
              </a:pP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Implementation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of 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24-credit hour certificate training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program 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with Monroe Community College starting Spring 2014</a:t>
              </a:r>
            </a:p>
            <a:p>
              <a:pPr marL="342900" indent="-342900">
                <a:spcBef>
                  <a:spcPts val="700"/>
                </a:spcBef>
                <a:buFont typeface="Arial" pitchFamily="34" charset="0"/>
                <a:buChar char="•"/>
              </a:pP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Veteran training sessions have enabled </a:t>
              </a:r>
              <a:b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</a:b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eight veterans to begin working in food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prep or 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management jobs</a:t>
              </a:r>
            </a:p>
            <a:p>
              <a:pPr marL="342900" indent="-342900">
                <a:spcBef>
                  <a:spcPts val="700"/>
                </a:spcBef>
                <a:buFont typeface="Arial" pitchFamily="34" charset="0"/>
                <a:buChar char="•"/>
              </a:pP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Initiated a Food Processing Boot Camp in collaboration with local economic development agencies and companies</a:t>
              </a:r>
            </a:p>
            <a:p>
              <a:pPr marL="342900" indent="-342900">
                <a:spcBef>
                  <a:spcPts val="700"/>
                </a:spcBef>
                <a:buFont typeface="Arial" pitchFamily="34" charset="0"/>
                <a:buChar char="•"/>
              </a:pP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Trained 254 eligible individuals to date with </a:t>
              </a:r>
              <a:b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</a:b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18 months left</a:t>
              </a:r>
            </a:p>
            <a:p>
              <a:pPr>
                <a:spcBef>
                  <a:spcPts val="2000"/>
                </a:spcBef>
              </a:pP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SBA:</a:t>
              </a:r>
            </a:p>
            <a:p>
              <a:pPr marL="342900" indent="-342900">
                <a:spcBef>
                  <a:spcPts val="700"/>
                </a:spcBef>
                <a:buFont typeface="Arial" pitchFamily="34" charset="0"/>
                <a:buChar char="•"/>
              </a:pP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Outreach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to 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55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Hub Zone and 7j qualified businesses</a:t>
              </a:r>
            </a:p>
            <a:p>
              <a:pPr marL="342900" indent="-342900">
                <a:spcBef>
                  <a:spcPts val="700"/>
                </a:spcBef>
                <a:buFont typeface="Arial" pitchFamily="34" charset="0"/>
                <a:buChar char="•"/>
              </a:pP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Directly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served 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14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7j qualified businesses</a:t>
              </a:r>
            </a:p>
            <a:p>
              <a:pPr marL="342900" indent="-342900">
                <a:spcBef>
                  <a:spcPts val="700"/>
                </a:spcBef>
                <a:buFont typeface="Arial" pitchFamily="34" charset="0"/>
                <a:buChar char="•"/>
              </a:pP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One </a:t>
              </a:r>
              <a:r>
                <a:rPr lang="en-US" sz="3200" dirty="0">
                  <a:solidFill>
                    <a:schemeClr val="tx1"/>
                  </a:solidFill>
                  <a:latin typeface="Arial Rounded MT Bold" pitchFamily="34" charset="0"/>
                </a:rPr>
                <a:t>7j eligible business is receiving incubation </a:t>
              </a:r>
              <a:r>
                <a:rPr lang="en-US" sz="3200" dirty="0" smtClean="0">
                  <a:solidFill>
                    <a:schemeClr val="tx1"/>
                  </a:solidFill>
                  <a:latin typeface="Arial Rounded MT Bold" pitchFamily="34" charset="0"/>
                </a:rPr>
                <a:t>assistance</a:t>
              </a:r>
              <a:endParaRPr lang="en-US" sz="3200" dirty="0">
                <a:solidFill>
                  <a:schemeClr val="tx1"/>
                </a:solidFill>
                <a:latin typeface="Arial Rounded MT Bold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2994599" y="20002500"/>
            <a:ext cx="10241280" cy="5753100"/>
            <a:chOff x="32994599" y="15811506"/>
            <a:chExt cx="10241280" cy="5753100"/>
          </a:xfrm>
        </p:grpSpPr>
        <p:sp>
          <p:nvSpPr>
            <p:cNvPr id="45" name="Text Placeholder 15"/>
            <p:cNvSpPr txBox="1">
              <a:spLocks/>
            </p:cNvSpPr>
            <p:nvPr/>
          </p:nvSpPr>
          <p:spPr>
            <a:xfrm>
              <a:off x="32994599" y="16992606"/>
              <a:ext cx="10241280" cy="4572000"/>
            </a:xfrm>
            <a:prstGeom prst="rect">
              <a:avLst/>
            </a:prstGeom>
          </p:spPr>
          <p:txBody>
            <a:bodyPr lIns="365760" tIns="0"/>
            <a:lstStyle>
              <a:lvl1pPr marL="1100538" indent="-1100538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0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84498" indent="-917115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9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68459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7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135842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6603225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8070609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9537992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1005376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2472759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57200" indent="-457200">
                <a:spcBef>
                  <a:spcPts val="2000"/>
                </a:spcBef>
              </a:pP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Engage with Leadership </a:t>
              </a:r>
              <a:r>
                <a:rPr lang="en-US" sz="3200" dirty="0">
                  <a:latin typeface="Arial Rounded MT Bold" pitchFamily="34" charset="0"/>
                  <a:cs typeface="Arial" pitchFamily="34" charset="0"/>
                </a:rPr>
                <a:t>Council </a:t>
              </a: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on program achievements to determine their level of interest in continuing the cluster initiative</a:t>
              </a:r>
              <a:endParaRPr lang="en-US" sz="3200" dirty="0">
                <a:latin typeface="Arial Rounded MT Bold" pitchFamily="34" charset="0"/>
                <a:cs typeface="Arial" pitchFamily="34" charset="0"/>
              </a:endParaRPr>
            </a:p>
            <a:p>
              <a:pPr marL="457200" indent="-457200">
                <a:spcBef>
                  <a:spcPts val="2000"/>
                </a:spcBef>
              </a:pPr>
              <a:r>
                <a:rPr lang="en-US" sz="3200" dirty="0">
                  <a:latin typeface="Arial Rounded MT Bold" pitchFamily="34" charset="0"/>
                  <a:cs typeface="Arial" pitchFamily="34" charset="0"/>
                </a:rPr>
                <a:t>P</a:t>
              </a: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repared numerous proposals using </a:t>
              </a:r>
              <a:r>
                <a:rPr lang="en-US" sz="3200" dirty="0">
                  <a:latin typeface="Arial Rounded MT Bold" pitchFamily="34" charset="0"/>
                  <a:cs typeface="Arial" pitchFamily="34" charset="0"/>
                </a:rPr>
                <a:t>newly established relationships to extend </a:t>
              </a: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the general cluster goals</a:t>
              </a:r>
              <a:endParaRPr lang="en-US" sz="3200" dirty="0">
                <a:latin typeface="Arial Rounded MT Bold" pitchFamily="34" charset="0"/>
                <a:cs typeface="Arial" pitchFamily="34" charset="0"/>
              </a:endParaRPr>
            </a:p>
            <a:p>
              <a:pPr marL="457200" indent="-457200">
                <a:spcBef>
                  <a:spcPts val="2000"/>
                </a:spcBef>
              </a:pP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Continue to work with new cluster partners to identify </a:t>
              </a:r>
              <a:r>
                <a:rPr lang="en-US" sz="3200" smtClean="0">
                  <a:latin typeface="Arial Rounded MT Bold" pitchFamily="34" charset="0"/>
                  <a:cs typeface="Arial" pitchFamily="34" charset="0"/>
                </a:rPr>
                <a:t>potential collaboration </a:t>
              </a: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projects</a:t>
              </a:r>
            </a:p>
          </p:txBody>
        </p:sp>
        <p:sp>
          <p:nvSpPr>
            <p:cNvPr id="41" name="Text Placeholder 2"/>
            <p:cNvSpPr txBox="1">
              <a:spLocks/>
            </p:cNvSpPr>
            <p:nvPr/>
          </p:nvSpPr>
          <p:spPr>
            <a:xfrm>
              <a:off x="32994599" y="15811506"/>
              <a:ext cx="10241280" cy="1143000"/>
            </a:xfrm>
            <a:prstGeom prst="rect">
              <a:avLst/>
            </a:prstGeom>
          </p:spPr>
          <p:txBody>
            <a:bodyPr vert="horz" lIns="293477" tIns="146738" rIns="293477" bIns="146738" rtlCol="0" anchor="ctr"/>
            <a:lstStyle>
              <a:defPPr>
                <a:defRPr lang="en-US"/>
              </a:defPPr>
              <a:lvl1pPr marL="0" algn="ctr" defTabSz="2934767" rtl="0" eaLnBrk="1" latinLnBrk="0" hangingPunct="1">
                <a:defRPr sz="39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467383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9347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40215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86953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733691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880430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027168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17390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4400" b="1" u="sng" dirty="0" smtClean="0">
                  <a:solidFill>
                    <a:schemeClr val="tx2"/>
                  </a:solidFill>
                  <a:latin typeface="Arial Rounded MT Bold" pitchFamily="34" charset="0"/>
                </a:rPr>
                <a:t>Continuity Plans</a:t>
              </a:r>
              <a:endParaRPr lang="en-US" sz="4400" b="1" u="sng" dirty="0">
                <a:solidFill>
                  <a:schemeClr val="tx2"/>
                </a:solidFill>
                <a:latin typeface="Arial Rounded MT Bold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1429999" y="6172200"/>
            <a:ext cx="10241281" cy="14097001"/>
            <a:chOff x="11429999" y="6172200"/>
            <a:chExt cx="10241281" cy="14097001"/>
          </a:xfrm>
        </p:grpSpPr>
        <p:sp>
          <p:nvSpPr>
            <p:cNvPr id="29" name="Text Placeholder 2"/>
            <p:cNvSpPr txBox="1">
              <a:spLocks/>
            </p:cNvSpPr>
            <p:nvPr/>
          </p:nvSpPr>
          <p:spPr>
            <a:xfrm>
              <a:off x="11430000" y="6172200"/>
              <a:ext cx="10241280" cy="1143000"/>
            </a:xfrm>
            <a:prstGeom prst="rect">
              <a:avLst/>
            </a:prstGeom>
          </p:spPr>
          <p:txBody>
            <a:bodyPr vert="horz" lIns="293477" tIns="146738" rIns="293477" bIns="146738" rtlCol="0" anchor="ctr"/>
            <a:lstStyle>
              <a:defPPr>
                <a:defRPr lang="en-US"/>
              </a:defPPr>
              <a:lvl1pPr marL="0" algn="ctr" defTabSz="2934767" rtl="0" eaLnBrk="1" latinLnBrk="0" hangingPunct="1">
                <a:defRPr sz="39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467383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9347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40215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86953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733691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880430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027168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17390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4400" b="1" u="sng" dirty="0" smtClean="0">
                  <a:solidFill>
                    <a:schemeClr val="tx2"/>
                  </a:solidFill>
                  <a:latin typeface="Arial Rounded MT Bold" pitchFamily="34" charset="0"/>
                </a:rPr>
                <a:t>Project </a:t>
              </a:r>
              <a:r>
                <a:rPr lang="en-US" sz="4400" b="1" u="sng" dirty="0">
                  <a:solidFill>
                    <a:schemeClr val="tx2"/>
                  </a:solidFill>
                  <a:latin typeface="Arial Rounded MT Bold" pitchFamily="34" charset="0"/>
                </a:rPr>
                <a:t>Goals </a:t>
              </a:r>
              <a:endParaRPr lang="en-US" sz="4400" b="1" u="sng" dirty="0" smtClean="0">
                <a:solidFill>
                  <a:schemeClr val="tx2"/>
                </a:solidFill>
                <a:latin typeface="Arial Rounded MT Bold" pitchFamily="34" charset="0"/>
              </a:endParaRPr>
            </a:p>
          </p:txBody>
        </p:sp>
        <p:sp>
          <p:nvSpPr>
            <p:cNvPr id="46" name="Text Placeholder 6"/>
            <p:cNvSpPr txBox="1">
              <a:spLocks/>
            </p:cNvSpPr>
            <p:nvPr/>
          </p:nvSpPr>
          <p:spPr>
            <a:xfrm>
              <a:off x="11429999" y="7239001"/>
              <a:ext cx="10241280" cy="13030200"/>
            </a:xfrm>
            <a:prstGeom prst="rect">
              <a:avLst/>
            </a:prstGeom>
          </p:spPr>
          <p:txBody>
            <a:bodyPr lIns="365760" tIns="0"/>
            <a:lstStyle>
              <a:lvl1pPr marL="1100538" indent="-1100538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0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84498" indent="-917115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9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68459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7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135842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6603225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8070609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9537992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1005376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2472759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3200" dirty="0" smtClean="0">
                  <a:latin typeface="Arial Rounded MT Bold" pitchFamily="34" charset="0"/>
                </a:rPr>
                <a:t>EDA</a:t>
              </a:r>
              <a:r>
                <a:rPr lang="en-US" sz="3200" dirty="0">
                  <a:latin typeface="Arial Rounded MT Bold" pitchFamily="34" charset="0"/>
                </a:rPr>
                <a:t>: </a:t>
              </a:r>
              <a:endParaRPr lang="en-US" sz="3200" dirty="0" smtClean="0">
                <a:latin typeface="Arial Rounded MT Bold" pitchFamily="34" charset="0"/>
              </a:endParaRP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 smtClean="0">
                  <a:latin typeface="Arial Rounded MT Bold" pitchFamily="34" charset="0"/>
                </a:rPr>
                <a:t>15 </a:t>
              </a:r>
              <a:r>
                <a:rPr lang="en-US" sz="3200" dirty="0">
                  <a:latin typeface="Arial Rounded MT Bold" pitchFamily="34" charset="0"/>
                </a:rPr>
                <a:t>c</a:t>
              </a:r>
              <a:r>
                <a:rPr lang="en-US" sz="3200" dirty="0" smtClean="0">
                  <a:latin typeface="Arial Rounded MT Bold" pitchFamily="34" charset="0"/>
                </a:rPr>
                <a:t>ompanies </a:t>
              </a:r>
              <a:r>
                <a:rPr lang="en-US" sz="3200" dirty="0">
                  <a:latin typeface="Arial Rounded MT Bold" pitchFamily="34" charset="0"/>
                </a:rPr>
                <a:t>to receive direct technical </a:t>
              </a:r>
              <a:r>
                <a:rPr lang="en-US" sz="3200" dirty="0" smtClean="0">
                  <a:latin typeface="Arial Rounded MT Bold" pitchFamily="34" charset="0"/>
                </a:rPr>
                <a:t>assistance</a:t>
              </a:r>
              <a:endParaRPr lang="en-US" sz="3200" dirty="0">
                <a:latin typeface="Arial Rounded MT Bold" pitchFamily="34" charset="0"/>
              </a:endParaRP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 smtClean="0">
                  <a:latin typeface="Arial Rounded MT Bold" pitchFamily="34" charset="0"/>
                </a:rPr>
                <a:t>11 </a:t>
              </a:r>
              <a:r>
                <a:rPr lang="en-US" sz="3200" dirty="0">
                  <a:latin typeface="Arial Rounded MT Bold" pitchFamily="34" charset="0"/>
                </a:rPr>
                <a:t>c</a:t>
              </a:r>
              <a:r>
                <a:rPr lang="en-US" sz="3200" dirty="0" smtClean="0">
                  <a:latin typeface="Arial Rounded MT Bold" pitchFamily="34" charset="0"/>
                </a:rPr>
                <a:t>ompanies </a:t>
              </a:r>
              <a:r>
                <a:rPr lang="en-US" sz="3200" dirty="0">
                  <a:latin typeface="Arial Rounded MT Bold" pitchFamily="34" charset="0"/>
                </a:rPr>
                <a:t>to receive assistance through NYSP2I </a:t>
              </a:r>
              <a:r>
                <a:rPr lang="en-US" sz="3200" dirty="0" smtClean="0">
                  <a:latin typeface="Arial Rounded MT Bold" pitchFamily="34" charset="0"/>
                </a:rPr>
                <a:t>Green </a:t>
              </a:r>
              <a:r>
                <a:rPr lang="en-US" sz="3200" dirty="0">
                  <a:latin typeface="Arial Rounded MT Bold" pitchFamily="34" charset="0"/>
                </a:rPr>
                <a:t>Initiative </a:t>
              </a:r>
              <a:r>
                <a:rPr lang="en-US" sz="3200" dirty="0" smtClean="0">
                  <a:latin typeface="Arial Rounded MT Bold" pitchFamily="34" charset="0"/>
                </a:rPr>
                <a:t>Programs</a:t>
              </a: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 smtClean="0">
                  <a:latin typeface="Arial Rounded MT Bold" pitchFamily="34" charset="0"/>
                </a:rPr>
                <a:t>At </a:t>
              </a:r>
              <a:r>
                <a:rPr lang="en-US" sz="3200" dirty="0">
                  <a:latin typeface="Arial Rounded MT Bold" pitchFamily="34" charset="0"/>
                </a:rPr>
                <a:t>least </a:t>
              </a:r>
              <a:r>
                <a:rPr lang="en-US" sz="3200" dirty="0" smtClean="0">
                  <a:latin typeface="Arial Rounded MT Bold" pitchFamily="34" charset="0"/>
                </a:rPr>
                <a:t>two </a:t>
              </a:r>
              <a:r>
                <a:rPr lang="en-US" sz="3200" dirty="0">
                  <a:latin typeface="Arial Rounded MT Bold" pitchFamily="34" charset="0"/>
                </a:rPr>
                <a:t>7j eligible businesses receiving technical </a:t>
              </a:r>
              <a:r>
                <a:rPr lang="en-US" sz="3200" dirty="0" smtClean="0">
                  <a:latin typeface="Arial Rounded MT Bold" pitchFamily="34" charset="0"/>
                </a:rPr>
                <a:t>assistance</a:t>
              </a: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 smtClean="0">
                  <a:latin typeface="Arial Rounded MT Bold" pitchFamily="34" charset="0"/>
                </a:rPr>
                <a:t>Perform two </a:t>
              </a:r>
              <a:r>
                <a:rPr lang="en-US" sz="3200" dirty="0">
                  <a:latin typeface="Arial Rounded MT Bold" pitchFamily="34" charset="0"/>
                </a:rPr>
                <a:t>R&amp;D projects, benefiting food processing </a:t>
              </a:r>
              <a:r>
                <a:rPr lang="en-US" sz="3200" dirty="0" smtClean="0">
                  <a:latin typeface="Arial Rounded MT Bold" pitchFamily="34" charset="0"/>
                </a:rPr>
                <a:t>companies</a:t>
              </a: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 smtClean="0">
                  <a:latin typeface="Arial Rounded MT Bold" pitchFamily="34" charset="0"/>
                </a:rPr>
                <a:t>Conduct two </a:t>
              </a:r>
              <a:r>
                <a:rPr lang="en-US" sz="3200" dirty="0">
                  <a:latin typeface="Arial Rounded MT Bold" pitchFamily="34" charset="0"/>
                </a:rPr>
                <a:t>workshops to support </a:t>
              </a:r>
              <a:r>
                <a:rPr lang="en-US" sz="3200" dirty="0" smtClean="0">
                  <a:latin typeface="Arial Rounded MT Bold" pitchFamily="34" charset="0"/>
                </a:rPr>
                <a:t>cluster </a:t>
              </a:r>
              <a:r>
                <a:rPr lang="en-US" sz="3200" dirty="0">
                  <a:latin typeface="Arial Rounded MT Bold" pitchFamily="34" charset="0"/>
                </a:rPr>
                <a:t>business and </a:t>
              </a:r>
              <a:r>
                <a:rPr lang="en-US" sz="3200" dirty="0" smtClean="0">
                  <a:latin typeface="Arial Rounded MT Bold" pitchFamily="34" charset="0"/>
                </a:rPr>
                <a:t>outreach</a:t>
              </a: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 smtClean="0">
                  <a:latin typeface="Arial Rounded MT Bold" pitchFamily="34" charset="0"/>
                </a:rPr>
                <a:t>Job targets: 20 </a:t>
              </a:r>
              <a:r>
                <a:rPr lang="en-US" sz="3200" dirty="0">
                  <a:latin typeface="Arial Rounded MT Bold" pitchFamily="34" charset="0"/>
                </a:rPr>
                <a:t>jobs </a:t>
              </a:r>
              <a:r>
                <a:rPr lang="en-US" sz="3200" dirty="0" smtClean="0">
                  <a:latin typeface="Arial Rounded MT Bold" pitchFamily="34" charset="0"/>
                </a:rPr>
                <a:t>retained; 40 </a:t>
              </a:r>
              <a:r>
                <a:rPr lang="en-US" sz="3200" dirty="0">
                  <a:latin typeface="Arial Rounded MT Bold" pitchFamily="34" charset="0"/>
                </a:rPr>
                <a:t>jobs created</a:t>
              </a:r>
            </a:p>
            <a:p>
              <a:pPr marL="0" indent="0">
                <a:spcBef>
                  <a:spcPts val="2000"/>
                </a:spcBef>
                <a:buNone/>
              </a:pPr>
              <a:r>
                <a:rPr lang="en-US" sz="3200" dirty="0" smtClean="0">
                  <a:latin typeface="Arial Rounded MT Bold" pitchFamily="34" charset="0"/>
                </a:rPr>
                <a:t>ETA:</a:t>
              </a: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 smtClean="0">
                  <a:latin typeface="Arial Rounded MT Bold" pitchFamily="34" charset="0"/>
                </a:rPr>
                <a:t>Train veterans (including spouses)</a:t>
              </a:r>
              <a:endParaRPr lang="en-US" sz="3200" dirty="0">
                <a:latin typeface="Arial Rounded MT Bold" pitchFamily="34" charset="0"/>
              </a:endParaRP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>
                  <a:latin typeface="Arial Rounded MT Bold" pitchFamily="34" charset="0"/>
                </a:rPr>
                <a:t>Conduct Food Processing Boot </a:t>
              </a:r>
              <a:r>
                <a:rPr lang="en-US" sz="3200" dirty="0" smtClean="0">
                  <a:latin typeface="Arial Rounded MT Bold" pitchFamily="34" charset="0"/>
                </a:rPr>
                <a:t>Camp</a:t>
              </a: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 smtClean="0">
                  <a:latin typeface="Arial Rounded MT Bold" pitchFamily="34" charset="0"/>
                </a:rPr>
                <a:t>Train 190 eligible individuals</a:t>
              </a:r>
            </a:p>
            <a:p>
              <a:pPr marL="0" indent="0">
                <a:spcBef>
                  <a:spcPts val="2000"/>
                </a:spcBef>
                <a:buNone/>
              </a:pPr>
              <a:r>
                <a:rPr lang="en-US" sz="3200" dirty="0" smtClean="0">
                  <a:latin typeface="Arial Rounded MT Bold" pitchFamily="34" charset="0"/>
                </a:rPr>
                <a:t>SBA: </a:t>
              </a: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 smtClean="0">
                  <a:latin typeface="Arial Rounded MT Bold" pitchFamily="34" charset="0"/>
                </a:rPr>
                <a:t>A minimum of two </a:t>
              </a:r>
              <a:r>
                <a:rPr lang="en-US" sz="3200" dirty="0">
                  <a:latin typeface="Arial Rounded MT Bold" pitchFamily="34" charset="0"/>
                </a:rPr>
                <a:t>7j-eligible businesses </a:t>
              </a:r>
              <a:r>
                <a:rPr lang="en-US" sz="3200" dirty="0" smtClean="0">
                  <a:latin typeface="Arial Rounded MT Bold" pitchFamily="34" charset="0"/>
                </a:rPr>
                <a:t>to receive </a:t>
              </a:r>
              <a:r>
                <a:rPr lang="en-US" sz="3200" dirty="0">
                  <a:latin typeface="Arial Rounded MT Bold" pitchFamily="34" charset="0"/>
                </a:rPr>
                <a:t>technical assistance</a:t>
              </a: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 smtClean="0">
                  <a:latin typeface="Arial Rounded MT Bold" pitchFamily="34" charset="0"/>
                </a:rPr>
                <a:t>A minimum of one </a:t>
              </a:r>
              <a:r>
                <a:rPr lang="en-US" sz="3200" dirty="0">
                  <a:latin typeface="Arial Rounded MT Bold" pitchFamily="34" charset="0"/>
                </a:rPr>
                <a:t>7j-eligible business </a:t>
              </a:r>
              <a:r>
                <a:rPr lang="en-US" sz="3200" dirty="0" smtClean="0">
                  <a:latin typeface="Arial Rounded MT Bold" pitchFamily="34" charset="0"/>
                </a:rPr>
                <a:t>to receive</a:t>
              </a:r>
              <a:r>
                <a:rPr lang="en-US" sz="3200" dirty="0">
                  <a:latin typeface="Arial Rounded MT Bold" pitchFamily="34" charset="0"/>
                </a:rPr>
                <a:t> </a:t>
              </a:r>
              <a:r>
                <a:rPr lang="en-US" sz="3200" dirty="0" smtClean="0">
                  <a:latin typeface="Arial Rounded MT Bold" pitchFamily="34" charset="0"/>
                </a:rPr>
                <a:t>incubation </a:t>
              </a:r>
              <a:r>
                <a:rPr lang="en-US" sz="3200" dirty="0">
                  <a:latin typeface="Arial Rounded MT Bold" pitchFamily="34" charset="0"/>
                </a:rPr>
                <a:t>assistance</a:t>
              </a: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>
                  <a:latin typeface="Arial Rounded MT Bold" pitchFamily="34" charset="0"/>
                </a:rPr>
                <a:t>At least </a:t>
              </a:r>
              <a:r>
                <a:rPr lang="en-US" sz="3200" dirty="0" smtClean="0">
                  <a:latin typeface="Arial Rounded MT Bold" pitchFamily="34" charset="0"/>
                </a:rPr>
                <a:t>seven </a:t>
              </a:r>
              <a:r>
                <a:rPr lang="en-US" sz="3200" dirty="0">
                  <a:latin typeface="Arial Rounded MT Bold" pitchFamily="34" charset="0"/>
                </a:rPr>
                <a:t>companies </a:t>
              </a:r>
              <a:r>
                <a:rPr lang="en-US" sz="3200" dirty="0" smtClean="0">
                  <a:latin typeface="Arial Rounded MT Bold" pitchFamily="34" charset="0"/>
                </a:rPr>
                <a:t>to be counseled</a:t>
              </a:r>
              <a:endParaRPr lang="en-US" sz="3200" dirty="0">
                <a:latin typeface="Arial Rounded MT Bold" pitchFamily="34" charset="0"/>
              </a:endParaRP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>
                  <a:latin typeface="Arial Rounded MT Bold" pitchFamily="34" charset="0"/>
                </a:rPr>
                <a:t>Two </a:t>
              </a:r>
              <a:r>
                <a:rPr lang="en-US" sz="3200" dirty="0" smtClean="0">
                  <a:latin typeface="Arial Rounded MT Bold" pitchFamily="34" charset="0"/>
                </a:rPr>
                <a:t>educational/workshops hosted</a:t>
              </a:r>
              <a:endParaRPr lang="en-US" sz="3200" dirty="0">
                <a:latin typeface="Arial Rounded MT Bold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2994598" y="26521113"/>
            <a:ext cx="10241280" cy="5330487"/>
            <a:chOff x="32994598" y="26063913"/>
            <a:chExt cx="10241280" cy="5330487"/>
          </a:xfrm>
        </p:grpSpPr>
        <p:sp>
          <p:nvSpPr>
            <p:cNvPr id="36" name="Text Placeholder 15"/>
            <p:cNvSpPr txBox="1">
              <a:spLocks/>
            </p:cNvSpPr>
            <p:nvPr/>
          </p:nvSpPr>
          <p:spPr>
            <a:xfrm>
              <a:off x="36042600" y="27393900"/>
              <a:ext cx="6858000" cy="4000500"/>
            </a:xfrm>
            <a:prstGeom prst="rect">
              <a:avLst/>
            </a:prstGeom>
          </p:spPr>
          <p:txBody>
            <a:bodyPr/>
            <a:lstStyle>
              <a:lvl1pPr marL="1100538" indent="-1100538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0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84498" indent="-917115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9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68459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7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135842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6603225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8070609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9537992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1005376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2472759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indent="0">
                <a:buNone/>
              </a:pPr>
              <a:r>
                <a:rPr lang="en-US" sz="3000" b="1" dirty="0">
                  <a:latin typeface="Arial Rounded MT Bold" pitchFamily="34" charset="0"/>
                </a:rPr>
                <a:t>Andy Harlan</a:t>
              </a:r>
              <a:r>
                <a:rPr lang="en-US" sz="3000" dirty="0">
                  <a:latin typeface="Arial Rounded MT Bold" pitchFamily="34" charset="0"/>
                </a:rPr>
                <a:t/>
              </a:r>
              <a:br>
                <a:rPr lang="en-US" sz="3000" dirty="0">
                  <a:latin typeface="Arial Rounded MT Bold" pitchFamily="34" charset="0"/>
                </a:rPr>
              </a:br>
              <a:r>
                <a:rPr lang="en-US" sz="3000" dirty="0">
                  <a:latin typeface="Arial Rounded MT Bold" pitchFamily="34" charset="0"/>
                </a:rPr>
                <a:t>Assistant Director of Operations</a:t>
              </a:r>
            </a:p>
            <a:p>
              <a:pPr marL="0" lvl="1" indent="0">
                <a:spcBef>
                  <a:spcPts val="2000"/>
                </a:spcBef>
                <a:buNone/>
              </a:pPr>
              <a:r>
                <a:rPr lang="en-US" sz="3000" dirty="0" smtClean="0">
                  <a:latin typeface="Arial Rounded MT Bold" pitchFamily="34" charset="0"/>
                </a:rPr>
                <a:t>Rochester Institute of Technology</a:t>
              </a:r>
              <a:endParaRPr lang="en-US" sz="3000" dirty="0">
                <a:latin typeface="Arial Rounded MT Bold" pitchFamily="34" charset="0"/>
              </a:endParaRPr>
            </a:p>
            <a:p>
              <a:pPr marL="0" lvl="1" indent="0">
                <a:spcBef>
                  <a:spcPts val="0"/>
                </a:spcBef>
                <a:buNone/>
              </a:pPr>
              <a:r>
                <a:rPr lang="en-US" sz="3000" dirty="0">
                  <a:latin typeface="Arial Rounded MT Bold" pitchFamily="34" charset="0"/>
                </a:rPr>
                <a:t>133 Lomb Memorial Drive</a:t>
              </a:r>
            </a:p>
            <a:p>
              <a:pPr marL="0" lvl="1" indent="0">
                <a:spcBef>
                  <a:spcPts val="0"/>
                </a:spcBef>
                <a:buNone/>
              </a:pPr>
              <a:r>
                <a:rPr lang="en-US" sz="3000" dirty="0">
                  <a:latin typeface="Arial Rounded MT Bold" pitchFamily="34" charset="0"/>
                </a:rPr>
                <a:t>Rochester, NY </a:t>
              </a:r>
              <a:r>
                <a:rPr lang="en-US" sz="3000" dirty="0" smtClean="0">
                  <a:latin typeface="Arial Rounded MT Bold" pitchFamily="34" charset="0"/>
                </a:rPr>
                <a:t>14623-5608</a:t>
              </a:r>
            </a:p>
            <a:p>
              <a:pPr marL="0" lvl="1" indent="0">
                <a:spcBef>
                  <a:spcPts val="2000"/>
                </a:spcBef>
                <a:buNone/>
              </a:pPr>
              <a:r>
                <a:rPr lang="en-US" sz="3000" dirty="0" smtClean="0">
                  <a:latin typeface="Arial Rounded MT Bold" pitchFamily="34" charset="0"/>
                </a:rPr>
                <a:t>(585) 475-5385</a:t>
              </a:r>
            </a:p>
            <a:p>
              <a:pPr marL="0" lvl="1" indent="0">
                <a:spcBef>
                  <a:spcPts val="0"/>
                </a:spcBef>
                <a:buNone/>
              </a:pPr>
              <a:r>
                <a:rPr lang="en-US" sz="3000" dirty="0" smtClean="0">
                  <a:latin typeface="Arial Rounded MT Bold" pitchFamily="34" charset="0"/>
                </a:rPr>
                <a:t>Email</a:t>
              </a:r>
              <a:r>
                <a:rPr lang="en-US" sz="3000" dirty="0">
                  <a:latin typeface="Arial Rounded MT Bold" pitchFamily="34" charset="0"/>
                </a:rPr>
                <a:t>: axhasp@rit.edu</a:t>
              </a:r>
              <a:r>
                <a:rPr lang="en-US" sz="3000" dirty="0" smtClean="0">
                  <a:latin typeface="Arial Rounded MT Bold" pitchFamily="34" charset="0"/>
                </a:rPr>
                <a:t> </a:t>
              </a:r>
              <a:endParaRPr lang="en-US" sz="3000" dirty="0">
                <a:latin typeface="Arial Rounded MT Bold" pitchFamily="34" charset="0"/>
              </a:endParaRPr>
            </a:p>
          </p:txBody>
        </p:sp>
        <p:sp>
          <p:nvSpPr>
            <p:cNvPr id="35" name="Text Placeholder 2"/>
            <p:cNvSpPr txBox="1">
              <a:spLocks/>
            </p:cNvSpPr>
            <p:nvPr/>
          </p:nvSpPr>
          <p:spPr>
            <a:xfrm>
              <a:off x="32994598" y="26063913"/>
              <a:ext cx="10241280" cy="861766"/>
            </a:xfrm>
            <a:prstGeom prst="rect">
              <a:avLst/>
            </a:prstGeom>
          </p:spPr>
          <p:txBody>
            <a:bodyPr vert="horz" lIns="293477" tIns="146738" rIns="293477" bIns="146738" rtlCol="0" anchor="ctr"/>
            <a:lstStyle>
              <a:defPPr>
                <a:defRPr lang="en-US"/>
              </a:defPPr>
              <a:lvl1pPr marL="0" algn="ctr" defTabSz="2934767" rtl="0" eaLnBrk="1" latinLnBrk="0" hangingPunct="1">
                <a:defRPr sz="39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467383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9347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40215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86953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733691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880430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027168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17390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4400" b="1" u="sng" dirty="0">
                  <a:solidFill>
                    <a:schemeClr val="tx2"/>
                  </a:solidFill>
                  <a:latin typeface="Arial Rounded MT Bold" pitchFamily="34" charset="0"/>
                </a:rPr>
                <a:t>Project Lead </a:t>
              </a:r>
              <a:r>
                <a:rPr lang="en-US" sz="4400" b="1" u="sng" dirty="0" smtClean="0">
                  <a:solidFill>
                    <a:schemeClr val="tx2"/>
                  </a:solidFill>
                  <a:latin typeface="Arial Rounded MT Bold" pitchFamily="34" charset="0"/>
                </a:rPr>
                <a:t>Contact Information</a:t>
              </a:r>
              <a:endParaRPr lang="en-US" sz="4400" b="1" u="sng" dirty="0">
                <a:solidFill>
                  <a:schemeClr val="tx2"/>
                </a:solidFill>
                <a:latin typeface="Arial Rounded MT Bold" pitchFamily="34" charset="0"/>
              </a:endParaRPr>
            </a:p>
          </p:txBody>
        </p:sp>
        <p:pic>
          <p:nvPicPr>
            <p:cNvPr id="62" name="Picture 61" descr="RITtigerlogo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75600" y="27279600"/>
              <a:ext cx="2286000" cy="1642872"/>
            </a:xfrm>
            <a:prstGeom prst="rect">
              <a:avLst/>
            </a:prstGeom>
          </p:spPr>
        </p:pic>
      </p:grpSp>
      <p:pic>
        <p:nvPicPr>
          <p:cNvPr id="48" name="Picture 47" descr="sheets coll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2129" y="27279600"/>
            <a:ext cx="8546271" cy="4572000"/>
          </a:xfrm>
          <a:prstGeom prst="rect">
            <a:avLst/>
          </a:prstGeom>
        </p:spPr>
      </p:pic>
      <p:grpSp>
        <p:nvGrpSpPr>
          <p:cNvPr id="50" name="Group 49"/>
          <p:cNvGrpSpPr/>
          <p:nvPr/>
        </p:nvGrpSpPr>
        <p:grpSpPr>
          <a:xfrm>
            <a:off x="685799" y="19888200"/>
            <a:ext cx="10241281" cy="7306053"/>
            <a:chOff x="685799" y="19399695"/>
            <a:chExt cx="10241281" cy="7306053"/>
          </a:xfrm>
        </p:grpSpPr>
        <p:sp>
          <p:nvSpPr>
            <p:cNvPr id="27" name="Text Placeholder 2"/>
            <p:cNvSpPr txBox="1">
              <a:spLocks/>
            </p:cNvSpPr>
            <p:nvPr/>
          </p:nvSpPr>
          <p:spPr>
            <a:xfrm>
              <a:off x="685800" y="19399695"/>
              <a:ext cx="10241280" cy="1143000"/>
            </a:xfrm>
            <a:prstGeom prst="rect">
              <a:avLst/>
            </a:prstGeom>
          </p:spPr>
          <p:txBody>
            <a:bodyPr vert="horz" lIns="293477" tIns="146738" rIns="293477" bIns="146738" rtlCol="0" anchor="ctr"/>
            <a:lstStyle>
              <a:defPPr>
                <a:defRPr lang="en-US"/>
              </a:defPPr>
              <a:lvl1pPr marL="0" algn="ctr" defTabSz="2934767" rtl="0" eaLnBrk="1" latinLnBrk="0" hangingPunct="1">
                <a:defRPr sz="39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467383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9347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40215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86953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733691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880430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027168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17390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4400" b="1" u="sng" dirty="0" smtClean="0">
                  <a:solidFill>
                    <a:schemeClr val="tx2"/>
                  </a:solidFill>
                  <a:latin typeface="Arial Rounded MT Bold" pitchFamily="34" charset="0"/>
                </a:rPr>
                <a:t>Vision </a:t>
              </a:r>
              <a:r>
                <a:rPr lang="en-US" sz="4400" b="1" u="sng" dirty="0">
                  <a:solidFill>
                    <a:schemeClr val="tx2"/>
                  </a:solidFill>
                  <a:latin typeface="Arial Rounded MT Bold" pitchFamily="34" charset="0"/>
                </a:rPr>
                <a:t>and </a:t>
              </a:r>
              <a:r>
                <a:rPr lang="en-US" sz="4400" b="1" u="sng" dirty="0" smtClean="0">
                  <a:solidFill>
                    <a:schemeClr val="tx2"/>
                  </a:solidFill>
                  <a:latin typeface="Arial Rounded MT Bold" pitchFamily="34" charset="0"/>
                </a:rPr>
                <a:t>Collaboration </a:t>
              </a:r>
              <a:endParaRPr lang="en-US" sz="4400" b="1" u="sng" dirty="0">
                <a:solidFill>
                  <a:schemeClr val="tx2"/>
                </a:solidFill>
                <a:latin typeface="Arial Rounded MT Bold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85799" y="20729754"/>
              <a:ext cx="10241280" cy="5975994"/>
            </a:xfrm>
            <a:prstGeom prst="rect">
              <a:avLst/>
            </a:prstGeom>
            <a:noFill/>
          </p:spPr>
          <p:txBody>
            <a:bodyPr wrap="square" lIns="365760" tIns="0" rtlCol="0">
              <a:spAutoFit/>
            </a:bodyPr>
            <a:lstStyle/>
            <a:p>
              <a:pPr>
                <a:spcBef>
                  <a:spcPts val="2000"/>
                </a:spcBef>
              </a:pPr>
              <a:r>
                <a:rPr lang="en-US" sz="3200" dirty="0" smtClean="0">
                  <a:latin typeface="Arial Rounded MT Bold" pitchFamily="34" charset="0"/>
                  <a:cs typeface="Times New Roman" pitchFamily="18" charset="0"/>
                </a:rPr>
                <a:t>EDA: Enhance cluster organization, planning, </a:t>
              </a:r>
              <a:br>
                <a:rPr lang="en-US" sz="3200" dirty="0" smtClean="0">
                  <a:latin typeface="Arial Rounded MT Bold" pitchFamily="34" charset="0"/>
                  <a:cs typeface="Times New Roman" pitchFamily="18" charset="0"/>
                </a:rPr>
              </a:br>
              <a:r>
                <a:rPr lang="en-US" sz="3200" dirty="0" smtClean="0">
                  <a:latin typeface="Arial Rounded MT Bold" pitchFamily="34" charset="0"/>
                  <a:cs typeface="Times New Roman" pitchFamily="18" charset="0"/>
                </a:rPr>
                <a:t>and networking and general technical and pollution-prevention-focused assistance </a:t>
              </a:r>
              <a:br>
                <a:rPr lang="en-US" sz="3200" dirty="0" smtClean="0">
                  <a:latin typeface="Arial Rounded MT Bold" pitchFamily="34" charset="0"/>
                  <a:cs typeface="Times New Roman" pitchFamily="18" charset="0"/>
                </a:rPr>
              </a:br>
              <a:r>
                <a:rPr lang="en-US" sz="3200" dirty="0" smtClean="0">
                  <a:latin typeface="Arial Rounded MT Bold" pitchFamily="34" charset="0"/>
                  <a:cs typeface="Times New Roman" pitchFamily="18" charset="0"/>
                </a:rPr>
                <a:t>and feasibility studies</a:t>
              </a:r>
            </a:p>
            <a:p>
              <a:pPr>
                <a:spcBef>
                  <a:spcPts val="2000"/>
                </a:spcBef>
              </a:pPr>
              <a:r>
                <a:rPr lang="en-US" sz="3200" dirty="0" smtClean="0">
                  <a:latin typeface="Arial Rounded MT Bold" pitchFamily="34" charset="0"/>
                  <a:cs typeface="Times New Roman" pitchFamily="18" charset="0"/>
                </a:rPr>
                <a:t>ETA: Develop customized </a:t>
              </a:r>
              <a:r>
                <a:rPr lang="en-US" sz="3200" dirty="0">
                  <a:latin typeface="Arial Rounded MT Bold" pitchFamily="34" charset="0"/>
                  <a:cs typeface="Times New Roman" pitchFamily="18" charset="0"/>
                </a:rPr>
                <a:t>training</a:t>
              </a:r>
              <a:r>
                <a:rPr lang="en-US" sz="3200" dirty="0" smtClean="0">
                  <a:latin typeface="Arial Rounded MT Bold" pitchFamily="34" charset="0"/>
                  <a:cs typeface="Times New Roman" pitchFamily="18" charset="0"/>
                </a:rPr>
                <a:t> based </a:t>
              </a:r>
              <a:r>
                <a:rPr lang="en-US" sz="3200" dirty="0">
                  <a:latin typeface="Arial Rounded MT Bold" pitchFamily="34" charset="0"/>
                  <a:cs typeface="Times New Roman" pitchFamily="18" charset="0"/>
                </a:rPr>
                <a:t>on specific </a:t>
              </a:r>
              <a:r>
                <a:rPr lang="en-US" sz="3200" dirty="0" smtClean="0">
                  <a:latin typeface="Arial Rounded MT Bold" pitchFamily="34" charset="0"/>
                  <a:cs typeface="Times New Roman" pitchFamily="18" charset="0"/>
                </a:rPr>
                <a:t>identified requirements</a:t>
              </a:r>
              <a:r>
                <a:rPr lang="en-US" sz="3200" dirty="0">
                  <a:latin typeface="Arial Rounded MT Bold" pitchFamily="34" charset="0"/>
                  <a:cs typeface="Times New Roman" pitchFamily="18" charset="0"/>
                </a:rPr>
                <a:t>, including </a:t>
              </a:r>
              <a:r>
                <a:rPr lang="en-US" sz="3200" dirty="0" smtClean="0">
                  <a:latin typeface="Arial Rounded MT Bold" pitchFamily="34" charset="0"/>
                  <a:cs typeface="Times New Roman" pitchFamily="18" charset="0"/>
                </a:rPr>
                <a:t>training to </a:t>
              </a:r>
              <a:r>
                <a:rPr lang="en-US" sz="3200" dirty="0">
                  <a:latin typeface="Arial Rounded MT Bold" pitchFamily="34" charset="0"/>
                  <a:cs typeface="Times New Roman" pitchFamily="18" charset="0"/>
                </a:rPr>
                <a:t>foster career pathways in</a:t>
              </a:r>
              <a:r>
                <a:rPr lang="en-US" sz="3200" dirty="0" smtClean="0">
                  <a:latin typeface="Arial Rounded MT Bold" pitchFamily="34" charset="0"/>
                  <a:cs typeface="Times New Roman" pitchFamily="18" charset="0"/>
                </a:rPr>
                <a:t> cluster </a:t>
              </a:r>
              <a:r>
                <a:rPr lang="en-US" sz="3200" dirty="0">
                  <a:latin typeface="Arial Rounded MT Bold" pitchFamily="34" charset="0"/>
                  <a:cs typeface="Times New Roman" pitchFamily="18" charset="0"/>
                </a:rPr>
                <a:t>industries and </a:t>
              </a:r>
              <a:r>
                <a:rPr lang="en-US" sz="3200" dirty="0" smtClean="0">
                  <a:latin typeface="Arial Rounded MT Bold" pitchFamily="34" charset="0"/>
                  <a:cs typeface="Times New Roman" pitchFamily="18" charset="0"/>
                </a:rPr>
                <a:t>training of veterans</a:t>
              </a:r>
            </a:p>
            <a:p>
              <a:pPr>
                <a:spcBef>
                  <a:spcPts val="2000"/>
                </a:spcBef>
              </a:pPr>
              <a:r>
                <a:rPr lang="en-US" sz="3200" dirty="0" smtClean="0">
                  <a:latin typeface="Arial Rounded MT Bold" pitchFamily="34" charset="0"/>
                  <a:cs typeface="Times New Roman" pitchFamily="18" charset="0"/>
                </a:rPr>
                <a:t>SBA: Deliver outreach, </a:t>
              </a:r>
              <a:r>
                <a:rPr lang="en-US" sz="3200" dirty="0">
                  <a:latin typeface="Arial Rounded MT Bold" pitchFamily="34" charset="0"/>
                  <a:cs typeface="Times New Roman" pitchFamily="18" charset="0"/>
                </a:rPr>
                <a:t>and </a:t>
              </a:r>
              <a:r>
                <a:rPr lang="en-US" sz="3200" dirty="0" smtClean="0">
                  <a:latin typeface="Arial Rounded MT Bold" pitchFamily="34" charset="0"/>
                  <a:cs typeface="Times New Roman" pitchFamily="18" charset="0"/>
                </a:rPr>
                <a:t>engage with </a:t>
              </a:r>
              <a:r>
                <a:rPr lang="en-US" sz="3200" dirty="0">
                  <a:latin typeface="Arial Rounded MT Bold" pitchFamily="34" charset="0"/>
                  <a:cs typeface="Times New Roman" pitchFamily="18" charset="0"/>
                </a:rPr>
                <a:t>disadvantaged small business owners and</a:t>
              </a:r>
              <a:r>
                <a:rPr lang="en-US" sz="3200" dirty="0" smtClean="0">
                  <a:latin typeface="Arial Rounded MT Bold" pitchFamily="34" charset="0"/>
                  <a:cs typeface="Times New Roman" pitchFamily="18" charset="0"/>
                </a:rPr>
                <a:t> </a:t>
              </a:r>
              <a:br>
                <a:rPr lang="en-US" sz="3200" dirty="0" smtClean="0">
                  <a:latin typeface="Arial Rounded MT Bold" pitchFamily="34" charset="0"/>
                  <a:cs typeface="Times New Roman" pitchFamily="18" charset="0"/>
                </a:rPr>
              </a:br>
              <a:r>
                <a:rPr lang="en-US" sz="3200" dirty="0" smtClean="0">
                  <a:latin typeface="Arial Rounded MT Bold" pitchFamily="34" charset="0"/>
                  <a:cs typeface="Times New Roman" pitchFamily="18" charset="0"/>
                </a:rPr>
                <a:t>start</a:t>
              </a:r>
              <a:r>
                <a:rPr lang="en-US" sz="3200" dirty="0">
                  <a:latin typeface="Arial Rounded MT Bold" pitchFamily="34" charset="0"/>
                  <a:cs typeface="Times New Roman" pitchFamily="18" charset="0"/>
                </a:rPr>
                <a:t>-ups in the</a:t>
              </a:r>
              <a:r>
                <a:rPr lang="en-US" sz="3200" dirty="0" smtClean="0">
                  <a:latin typeface="Arial Rounded MT Bold" pitchFamily="34" charset="0"/>
                  <a:cs typeface="Times New Roman" pitchFamily="18" charset="0"/>
                </a:rPr>
                <a:t> cluster</a:t>
              </a:r>
              <a:endParaRPr lang="en-US" sz="3200" dirty="0">
                <a:latin typeface="Arial Rounded MT Bold" pitchFamily="34" charset="0"/>
                <a:cs typeface="Times New Roman" pitchFamily="18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2994600" y="14020800"/>
            <a:ext cx="10241280" cy="5791200"/>
            <a:chOff x="32994600" y="14249400"/>
            <a:chExt cx="10241280" cy="5791200"/>
          </a:xfrm>
        </p:grpSpPr>
        <p:grpSp>
          <p:nvGrpSpPr>
            <p:cNvPr id="54" name="Group 53"/>
            <p:cNvGrpSpPr/>
            <p:nvPr/>
          </p:nvGrpSpPr>
          <p:grpSpPr>
            <a:xfrm>
              <a:off x="34899600" y="14249400"/>
              <a:ext cx="6400800" cy="5791200"/>
              <a:chOff x="34899600" y="14478000"/>
              <a:chExt cx="6400800" cy="5791200"/>
            </a:xfrm>
          </p:grpSpPr>
          <p:sp>
            <p:nvSpPr>
              <p:cNvPr id="49" name="Oval 48"/>
              <p:cNvSpPr>
                <a:spLocks noChangeAspect="1"/>
              </p:cNvSpPr>
              <p:nvPr/>
            </p:nvSpPr>
            <p:spPr>
              <a:xfrm>
                <a:off x="36271200" y="14478000"/>
                <a:ext cx="3657600" cy="3657600"/>
              </a:xfrm>
              <a:prstGeom prst="ellipse">
                <a:avLst/>
              </a:prstGeom>
              <a:solidFill>
                <a:schemeClr val="bg1">
                  <a:alpha val="75000"/>
                </a:schemeClr>
              </a:solidFill>
              <a:ln w="63500" cap="flat" cmpd="sng" algn="ctr">
                <a:solidFill>
                  <a:schemeClr val="accent1">
                    <a:lumMod val="75000"/>
                    <a:alpha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t" anchorCtr="0"/>
              <a:lstStyle/>
              <a:p>
                <a:pPr algn="ctr"/>
                <a:r>
                  <a:rPr lang="en-US" sz="3600" b="1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EDA</a:t>
                </a:r>
                <a:endParaRPr lang="en-US" sz="36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2" name="Oval 51"/>
              <p:cNvSpPr>
                <a:spLocks noChangeAspect="1"/>
              </p:cNvSpPr>
              <p:nvPr/>
            </p:nvSpPr>
            <p:spPr>
              <a:xfrm>
                <a:off x="34899600" y="16611600"/>
                <a:ext cx="3657600" cy="3657600"/>
              </a:xfrm>
              <a:prstGeom prst="ellipse">
                <a:avLst/>
              </a:prstGeom>
              <a:solidFill>
                <a:srgbClr val="FFFFFF">
                  <a:alpha val="75000"/>
                </a:srgbClr>
              </a:solidFill>
              <a:ln w="63500" cap="flat" cmpd="sng" algn="ctr">
                <a:solidFill>
                  <a:srgbClr val="3366FF">
                    <a:alpha val="2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r>
                  <a:rPr lang="en-US" sz="3600" b="1" dirty="0" smtClean="0">
                    <a:solidFill>
                      <a:srgbClr val="3366FF"/>
                    </a:solidFill>
                  </a:rPr>
                  <a:t>       SBA</a:t>
                </a:r>
                <a:endParaRPr lang="en-US" sz="3600" b="1" dirty="0">
                  <a:solidFill>
                    <a:srgbClr val="3366FF"/>
                  </a:solidFill>
                </a:endParaRPr>
              </a:p>
            </p:txBody>
          </p:sp>
          <p:sp>
            <p:nvSpPr>
              <p:cNvPr id="53" name="Oval 52"/>
              <p:cNvSpPr>
                <a:spLocks noChangeAspect="1"/>
              </p:cNvSpPr>
              <p:nvPr/>
            </p:nvSpPr>
            <p:spPr>
              <a:xfrm>
                <a:off x="37642800" y="16611600"/>
                <a:ext cx="3657600" cy="3657600"/>
              </a:xfrm>
              <a:prstGeom prst="ellipse">
                <a:avLst/>
              </a:prstGeom>
              <a:solidFill>
                <a:srgbClr val="FFFFFF">
                  <a:alpha val="75000"/>
                </a:srgbClr>
              </a:solidFill>
              <a:ln w="63500" cap="flat" cmpd="sng" algn="ctr">
                <a:solidFill>
                  <a:srgbClr val="800000">
                    <a:alpha val="2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b" anchorCtr="0"/>
              <a:lstStyle/>
              <a:p>
                <a:pPr algn="ctr"/>
                <a:r>
                  <a:rPr lang="en-US" sz="3600" b="1" dirty="0" smtClean="0">
                    <a:solidFill>
                      <a:srgbClr val="800000"/>
                    </a:solidFill>
                  </a:rPr>
                  <a:t>ETA</a:t>
                </a:r>
                <a:endParaRPr lang="en-US" sz="3600" b="1" dirty="0">
                  <a:solidFill>
                    <a:srgbClr val="800000"/>
                  </a:solidFill>
                </a:endParaRPr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32994600" y="15697200"/>
              <a:ext cx="10241280" cy="3200400"/>
            </a:xfrm>
            <a:prstGeom prst="rect">
              <a:avLst/>
            </a:prstGeom>
            <a:noFill/>
            <a:effectLst/>
          </p:spPr>
          <p:txBody>
            <a:bodyPr wrap="square" rtlCol="0" anchor="ctr" anchorCtr="0">
              <a:noAutofit/>
            </a:bodyPr>
            <a:lstStyle/>
            <a:p>
              <a:pPr algn="ctr">
                <a:spcAft>
                  <a:spcPts val="2400"/>
                </a:spcAft>
              </a:pPr>
              <a:r>
                <a:rPr lang="en-US" sz="4000" b="1" dirty="0" smtClean="0">
                  <a:effectLst>
                    <a:outerShdw blurRad="406400" dist="38100" dir="2700000">
                      <a:schemeClr val="bg1"/>
                    </a:outerShdw>
                  </a:effectLst>
                </a:rPr>
                <a:t>DIPLOMAS  •  CERTIFICATES</a:t>
              </a:r>
            </a:p>
            <a:p>
              <a:pPr algn="ctr">
                <a:spcAft>
                  <a:spcPts val="2400"/>
                </a:spcAft>
              </a:pPr>
              <a:r>
                <a:rPr lang="en-US" sz="4000" b="1" dirty="0" smtClean="0">
                  <a:effectLst>
                    <a:outerShdw blurRad="406400" dist="38100" dir="2700000">
                      <a:schemeClr val="bg1"/>
                    </a:outerShdw>
                  </a:effectLst>
                </a:rPr>
                <a:t>MORE EMPLOYMENT  •  BETTER JOBS</a:t>
              </a:r>
            </a:p>
            <a:p>
              <a:pPr algn="ctr">
                <a:spcAft>
                  <a:spcPts val="2400"/>
                </a:spcAft>
              </a:pPr>
              <a:r>
                <a:rPr lang="en-US" sz="4000" b="1" dirty="0" smtClean="0">
                  <a:effectLst>
                    <a:outerShdw blurRad="406400" dist="38100" dir="2700000">
                      <a:schemeClr val="bg1"/>
                    </a:outerShdw>
                  </a:effectLst>
                </a:rPr>
                <a:t>INCREASED REVENUE  •  COMPANY GROWTH</a:t>
              </a:r>
              <a:endParaRPr lang="en-US" sz="4000" b="1" dirty="0">
                <a:effectLst>
                  <a:outerShdw blurRad="406400" dist="38100" dir="2700000">
                    <a:schemeClr val="bg1"/>
                  </a:outerShdw>
                </a:effectLst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2994600" y="6144768"/>
            <a:ext cx="10241280" cy="7914132"/>
            <a:chOff x="32994600" y="6144768"/>
            <a:chExt cx="10241280" cy="7914132"/>
          </a:xfrm>
        </p:grpSpPr>
        <p:sp>
          <p:nvSpPr>
            <p:cNvPr id="32" name="Text Placeholder 2"/>
            <p:cNvSpPr txBox="1">
              <a:spLocks/>
            </p:cNvSpPr>
            <p:nvPr/>
          </p:nvSpPr>
          <p:spPr>
            <a:xfrm>
              <a:off x="32994600" y="6144768"/>
              <a:ext cx="10241280" cy="1143000"/>
            </a:xfrm>
            <a:prstGeom prst="rect">
              <a:avLst/>
            </a:prstGeom>
          </p:spPr>
          <p:txBody>
            <a:bodyPr vert="horz" lIns="293477" tIns="146738" rIns="293477" bIns="146738" rtlCol="0" anchor="ctr"/>
            <a:lstStyle>
              <a:defPPr>
                <a:defRPr lang="en-US"/>
              </a:defPPr>
              <a:lvl1pPr marL="0" algn="ctr" defTabSz="2934767" rtl="0" eaLnBrk="1" latinLnBrk="0" hangingPunct="1">
                <a:defRPr sz="39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467383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9347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40215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86953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733691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880430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027168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17390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4400" b="1" u="sng" dirty="0" smtClean="0">
                  <a:solidFill>
                    <a:schemeClr val="tx2"/>
                  </a:solidFill>
                  <a:latin typeface="Arial Rounded MT Bold" pitchFamily="34" charset="0"/>
                </a:rPr>
                <a:t>Project Outcomes</a:t>
              </a:r>
              <a:endParaRPr lang="en-US" sz="4400" b="1" u="sng" dirty="0">
                <a:solidFill>
                  <a:schemeClr val="tx2"/>
                </a:solidFill>
                <a:latin typeface="Arial Rounded MT Bold" pitchFamily="34" charset="0"/>
              </a:endParaRPr>
            </a:p>
          </p:txBody>
        </p:sp>
        <p:sp>
          <p:nvSpPr>
            <p:cNvPr id="38" name="Text Placeholder 8"/>
            <p:cNvSpPr txBox="1">
              <a:spLocks/>
            </p:cNvSpPr>
            <p:nvPr/>
          </p:nvSpPr>
          <p:spPr>
            <a:xfrm>
              <a:off x="32994600" y="7772400"/>
              <a:ext cx="10241280" cy="6286500"/>
            </a:xfrm>
            <a:prstGeom prst="rect">
              <a:avLst/>
            </a:prstGeom>
          </p:spPr>
          <p:txBody>
            <a:bodyPr lIns="365760" tIns="0"/>
            <a:lstStyle>
              <a:lvl1pPr marL="1100538" indent="-1100538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0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84498" indent="-917115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9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68459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7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135842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6603225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8070609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9537992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1005376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2472759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3200" dirty="0">
                  <a:latin typeface="Arial Rounded MT Bold" pitchFamily="34" charset="0"/>
                </a:rPr>
                <a:t>Since </a:t>
              </a:r>
              <a:r>
                <a:rPr lang="en-US" sz="3200" dirty="0" smtClean="0">
                  <a:latin typeface="Arial Rounded MT Bold" pitchFamily="34" charset="0"/>
                </a:rPr>
                <a:t>inception of the grant; 70 </a:t>
              </a:r>
              <a:r>
                <a:rPr lang="en-US" sz="3200" dirty="0">
                  <a:latin typeface="Arial Rounded MT Bold" pitchFamily="34" charset="0"/>
                </a:rPr>
                <a:t>jobs </a:t>
              </a:r>
              <a:r>
                <a:rPr lang="en-US" sz="3200" dirty="0" smtClean="0">
                  <a:latin typeface="Arial Rounded MT Bold" pitchFamily="34" charset="0"/>
                </a:rPr>
                <a:t>have been created: </a:t>
              </a:r>
            </a:p>
            <a:p>
              <a:pPr marL="0" indent="0">
                <a:spcBef>
                  <a:spcPts val="700"/>
                </a:spcBef>
                <a:buNone/>
                <a:tabLst>
                  <a:tab pos="914400" algn="r"/>
                  <a:tab pos="1084263" algn="l"/>
                  <a:tab pos="1490663" algn="l"/>
                </a:tabLst>
              </a:pP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	35	–	Dairy</a:t>
              </a:r>
            </a:p>
            <a:p>
              <a:pPr marL="0" indent="0">
                <a:spcBef>
                  <a:spcPts val="700"/>
                </a:spcBef>
                <a:buNone/>
                <a:tabLst>
                  <a:tab pos="914400" algn="r"/>
                  <a:tab pos="1084263" algn="l"/>
                  <a:tab pos="1490663" algn="l"/>
                </a:tabLst>
              </a:pP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	22	–	Food </a:t>
              </a:r>
              <a:r>
                <a:rPr lang="en-US" sz="3200" dirty="0">
                  <a:latin typeface="Arial Rounded MT Bold" pitchFamily="34" charset="0"/>
                  <a:cs typeface="Arial" pitchFamily="34" charset="0"/>
                </a:rPr>
                <a:t>processing </a:t>
              </a:r>
              <a:endParaRPr lang="en-US" sz="3200" dirty="0" smtClean="0">
                <a:latin typeface="Arial Rounded MT Bold" pitchFamily="34" charset="0"/>
                <a:cs typeface="Arial" pitchFamily="34" charset="0"/>
              </a:endParaRPr>
            </a:p>
            <a:p>
              <a:pPr marL="0" indent="0">
                <a:spcBef>
                  <a:spcPts val="700"/>
                </a:spcBef>
                <a:buNone/>
                <a:tabLst>
                  <a:tab pos="914400" algn="r"/>
                  <a:tab pos="1084263" algn="l"/>
                  <a:tab pos="1490663" algn="l"/>
                </a:tabLst>
              </a:pP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	8	–	Food </a:t>
              </a:r>
              <a:r>
                <a:rPr lang="en-US" sz="3200" dirty="0">
                  <a:latin typeface="Arial Rounded MT Bold" pitchFamily="34" charset="0"/>
                  <a:cs typeface="Arial" pitchFamily="34" charset="0"/>
                </a:rPr>
                <a:t>preparation</a:t>
              </a:r>
              <a:endParaRPr lang="en-US" sz="3200" dirty="0" smtClean="0">
                <a:latin typeface="Arial Rounded MT Bold" pitchFamily="34" charset="0"/>
                <a:cs typeface="Arial" pitchFamily="34" charset="0"/>
              </a:endParaRPr>
            </a:p>
            <a:p>
              <a:pPr marL="0" indent="0">
                <a:spcBef>
                  <a:spcPts val="700"/>
                </a:spcBef>
                <a:buNone/>
                <a:tabLst>
                  <a:tab pos="914400" algn="r"/>
                  <a:tab pos="1084263" algn="l"/>
                  <a:tab pos="1490663" algn="l"/>
                </a:tabLst>
              </a:pP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	3	–	Meat </a:t>
              </a:r>
              <a:r>
                <a:rPr lang="en-US" sz="3200" dirty="0">
                  <a:latin typeface="Arial Rounded MT Bold" pitchFamily="34" charset="0"/>
                  <a:cs typeface="Arial" pitchFamily="34" charset="0"/>
                </a:rPr>
                <a:t>processing</a:t>
              </a:r>
              <a:endParaRPr lang="en-US" sz="3200" dirty="0" smtClean="0">
                <a:latin typeface="Arial Rounded MT Bold" pitchFamily="34" charset="0"/>
                <a:cs typeface="Arial" pitchFamily="34" charset="0"/>
              </a:endParaRPr>
            </a:p>
            <a:p>
              <a:pPr marL="0" indent="0">
                <a:spcBef>
                  <a:spcPts val="700"/>
                </a:spcBef>
                <a:buNone/>
                <a:tabLst>
                  <a:tab pos="914400" algn="r"/>
                  <a:tab pos="1084263" algn="l"/>
                  <a:tab pos="1490663" algn="l"/>
                </a:tabLst>
              </a:pP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	2	–	Alternative </a:t>
              </a:r>
              <a:r>
                <a:rPr lang="en-US" sz="3200" dirty="0">
                  <a:latin typeface="Arial Rounded MT Bold" pitchFamily="34" charset="0"/>
                  <a:cs typeface="Arial" pitchFamily="34" charset="0"/>
                </a:rPr>
                <a:t>energy (using </a:t>
              </a: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ag waste)</a:t>
              </a:r>
            </a:p>
            <a:p>
              <a:pPr marL="0" indent="0">
                <a:spcBef>
                  <a:spcPts val="2000"/>
                </a:spcBef>
                <a:buNone/>
              </a:pP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Developed new </a:t>
              </a:r>
              <a:r>
                <a:rPr lang="en-US" sz="3200" dirty="0">
                  <a:latin typeface="Arial Rounded MT Bold" pitchFamily="34" charset="0"/>
                  <a:cs typeface="Arial" pitchFamily="34" charset="0"/>
                </a:rPr>
                <a:t>partnerships </a:t>
              </a: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that </a:t>
              </a:r>
              <a:r>
                <a:rPr lang="en-US" sz="3200" dirty="0">
                  <a:latin typeface="Arial Rounded MT Bold" pitchFamily="34" charset="0"/>
                  <a:cs typeface="Arial" pitchFamily="34" charset="0"/>
                </a:rPr>
                <a:t>will strengthen over time and lead to new collaboration efforts</a:t>
              </a:r>
              <a:r>
                <a:rPr lang="en-US" sz="3200" dirty="0" smtClean="0">
                  <a:latin typeface="Arial Rounded MT Bold" pitchFamily="34" charset="0"/>
                  <a:cs typeface="Arial" pitchFamily="34" charset="0"/>
                </a:rPr>
                <a:t>.</a:t>
              </a:r>
            </a:p>
          </p:txBody>
        </p:sp>
      </p:grpSp>
      <p:pic>
        <p:nvPicPr>
          <p:cNvPr id="68" name="Picture 67" descr="conferenc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30200" y="20421600"/>
            <a:ext cx="7312660" cy="3657600"/>
          </a:xfrm>
          <a:prstGeom prst="rect">
            <a:avLst/>
          </a:prstGeom>
        </p:spPr>
      </p:pic>
      <p:grpSp>
        <p:nvGrpSpPr>
          <p:cNvPr id="51" name="Group 50"/>
          <p:cNvGrpSpPr/>
          <p:nvPr/>
        </p:nvGrpSpPr>
        <p:grpSpPr>
          <a:xfrm>
            <a:off x="11475720" y="24003000"/>
            <a:ext cx="10241280" cy="7841646"/>
            <a:chOff x="11475720" y="20497800"/>
            <a:chExt cx="10241280" cy="7841646"/>
          </a:xfrm>
        </p:grpSpPr>
        <p:sp>
          <p:nvSpPr>
            <p:cNvPr id="30" name="Text Placeholder 2"/>
            <p:cNvSpPr txBox="1">
              <a:spLocks/>
            </p:cNvSpPr>
            <p:nvPr/>
          </p:nvSpPr>
          <p:spPr>
            <a:xfrm>
              <a:off x="11475720" y="20497800"/>
              <a:ext cx="10241280" cy="1143000"/>
            </a:xfrm>
            <a:prstGeom prst="rect">
              <a:avLst/>
            </a:prstGeom>
          </p:spPr>
          <p:txBody>
            <a:bodyPr vert="horz" lIns="293477" tIns="146738" rIns="293477" bIns="146738" rtlCol="0" anchor="ctr"/>
            <a:lstStyle>
              <a:defPPr>
                <a:defRPr lang="en-US"/>
              </a:defPPr>
              <a:lvl1pPr marL="0" algn="ctr" defTabSz="2934767" rtl="0" eaLnBrk="1" latinLnBrk="0" hangingPunct="1">
                <a:defRPr sz="39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467383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9347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40215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86953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733691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8804300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0271684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1739067" algn="l" defTabSz="2934767" rtl="0" eaLnBrk="1" latinLnBrk="0" hangingPunct="1">
                <a:defRPr sz="5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4400" b="1" u="sng" dirty="0" smtClean="0">
                  <a:solidFill>
                    <a:schemeClr val="tx2"/>
                  </a:solidFill>
                  <a:latin typeface="Arial Rounded MT Bold" pitchFamily="34" charset="0"/>
                </a:rPr>
                <a:t>Project Activities / Events</a:t>
              </a:r>
              <a:endParaRPr lang="en-US" sz="4400" b="1" u="sng" dirty="0">
                <a:solidFill>
                  <a:schemeClr val="tx2"/>
                </a:solidFill>
                <a:latin typeface="Arial Rounded MT Bold" pitchFamily="34" charset="0"/>
              </a:endParaRPr>
            </a:p>
          </p:txBody>
        </p:sp>
        <p:sp>
          <p:nvSpPr>
            <p:cNvPr id="40" name="Text Placeholder 6"/>
            <p:cNvSpPr txBox="1">
              <a:spLocks/>
            </p:cNvSpPr>
            <p:nvPr/>
          </p:nvSpPr>
          <p:spPr>
            <a:xfrm>
              <a:off x="11475720" y="21595746"/>
              <a:ext cx="10241280" cy="6743700"/>
            </a:xfrm>
            <a:prstGeom prst="rect">
              <a:avLst/>
            </a:prstGeom>
          </p:spPr>
          <p:txBody>
            <a:bodyPr lIns="365760" tIns="0"/>
            <a:lstStyle>
              <a:lvl1pPr marL="1100538" indent="-1100538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0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84498" indent="-917115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9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68459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7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135842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6603225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8070609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9537992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1005376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2472759" indent="-733692" algn="l" defTabSz="2934767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3200" dirty="0" smtClean="0">
                  <a:latin typeface="Arial Rounded MT Bold" pitchFamily="34" charset="0"/>
                </a:rPr>
                <a:t>EDA</a:t>
              </a:r>
              <a:r>
                <a:rPr lang="en-US" sz="3200" dirty="0">
                  <a:latin typeface="Arial Rounded MT Bold" pitchFamily="34" charset="0"/>
                </a:rPr>
                <a:t>: </a:t>
              </a:r>
              <a:endParaRPr lang="en-US" sz="3200" dirty="0" smtClean="0">
                <a:latin typeface="Arial Rounded MT Bold" pitchFamily="34" charset="0"/>
              </a:endParaRP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 smtClean="0">
                  <a:latin typeface="Arial Rounded MT Bold" pitchFamily="34" charset="0"/>
                </a:rPr>
                <a:t>Counseled seven companies</a:t>
              </a:r>
              <a:endParaRPr lang="en-US" sz="3200" dirty="0">
                <a:latin typeface="Arial Rounded MT Bold" pitchFamily="34" charset="0"/>
              </a:endParaRP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 smtClean="0">
                  <a:latin typeface="Arial Rounded MT Bold" pitchFamily="34" charset="0"/>
                </a:rPr>
                <a:t>Hosted two educational workshops</a:t>
              </a:r>
            </a:p>
            <a:p>
              <a:pPr marL="0" indent="0">
                <a:spcBef>
                  <a:spcPts val="2000"/>
                </a:spcBef>
                <a:buNone/>
              </a:pPr>
              <a:r>
                <a:rPr lang="en-US" sz="3200" dirty="0" smtClean="0">
                  <a:latin typeface="Arial Rounded MT Bold" pitchFamily="34" charset="0"/>
                </a:rPr>
                <a:t>ETA:</a:t>
              </a: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 smtClean="0">
                  <a:latin typeface="Arial Rounded MT Bold" pitchFamily="34" charset="0"/>
                </a:rPr>
                <a:t>Conducted two Food </a:t>
              </a:r>
              <a:r>
                <a:rPr lang="en-US" sz="3200" dirty="0">
                  <a:latin typeface="Arial Rounded MT Bold" pitchFamily="34" charset="0"/>
                </a:rPr>
                <a:t>Processing Boot </a:t>
              </a:r>
              <a:r>
                <a:rPr lang="en-US" sz="3200" dirty="0" smtClean="0">
                  <a:latin typeface="Arial Rounded MT Bold" pitchFamily="34" charset="0"/>
                </a:rPr>
                <a:t>Camp</a:t>
              </a: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 smtClean="0">
                  <a:latin typeface="Arial Rounded MT Bold" pitchFamily="34" charset="0"/>
                </a:rPr>
                <a:t>Conducted two veteran training workshops</a:t>
              </a: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>
                  <a:latin typeface="Arial Rounded MT Bold" pitchFamily="34" charset="0"/>
                </a:rPr>
                <a:t>Developed </a:t>
              </a:r>
              <a:r>
                <a:rPr lang="en-US" sz="3200" dirty="0" smtClean="0">
                  <a:latin typeface="Arial Rounded MT Bold" pitchFamily="34" charset="0"/>
                </a:rPr>
                <a:t>a 24-credit hour </a:t>
              </a:r>
              <a:r>
                <a:rPr lang="en-US" sz="3200" dirty="0">
                  <a:latin typeface="Arial Rounded MT Bold" pitchFamily="34" charset="0"/>
                </a:rPr>
                <a:t>training program </a:t>
              </a:r>
            </a:p>
            <a:p>
              <a:pPr marL="0" indent="0">
                <a:spcBef>
                  <a:spcPts val="2000"/>
                </a:spcBef>
                <a:buNone/>
              </a:pPr>
              <a:r>
                <a:rPr lang="en-US" sz="3200" dirty="0" smtClean="0">
                  <a:latin typeface="Arial Rounded MT Bold" pitchFamily="34" charset="0"/>
                </a:rPr>
                <a:t>SBA: </a:t>
              </a: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>
                  <a:latin typeface="Arial Rounded MT Bold" pitchFamily="34" charset="0"/>
                </a:rPr>
                <a:t>Worked with 20+ small businesses</a:t>
              </a:r>
            </a:p>
            <a:p>
              <a:pPr marL="342900" indent="-342900">
                <a:spcBef>
                  <a:spcPts val="700"/>
                </a:spcBef>
              </a:pPr>
              <a:r>
                <a:rPr lang="en-US" sz="3200" dirty="0">
                  <a:latin typeface="Arial Rounded MT Bold" pitchFamily="34" charset="0"/>
                </a:rPr>
                <a:t>Held </a:t>
              </a:r>
              <a:r>
                <a:rPr lang="en-US" sz="3200" dirty="0" smtClean="0">
                  <a:latin typeface="Arial Rounded MT Bold" pitchFamily="34" charset="0"/>
                </a:rPr>
                <a:t>two </a:t>
              </a:r>
              <a:r>
                <a:rPr lang="en-US" sz="3200" dirty="0">
                  <a:latin typeface="Arial Rounded MT Bold" pitchFamily="34" charset="0"/>
                </a:rPr>
                <a:t>outreach/knowledge-sharing events</a:t>
              </a:r>
              <a:r>
                <a:rPr lang="en-US" sz="3200" dirty="0" smtClean="0">
                  <a:latin typeface="Arial Rounded MT Bold" pitchFamily="34" charset="0"/>
                </a:rPr>
                <a:t> </a:t>
              </a:r>
              <a:br>
                <a:rPr lang="en-US" sz="3200" dirty="0" smtClean="0">
                  <a:latin typeface="Arial Rounded MT Bold" pitchFamily="34" charset="0"/>
                </a:rPr>
              </a:br>
              <a:r>
                <a:rPr lang="en-US" sz="3200" dirty="0" smtClean="0">
                  <a:latin typeface="Arial Rounded MT Bold" pitchFamily="34" charset="0"/>
                </a:rPr>
                <a:t>with </a:t>
              </a:r>
              <a:r>
                <a:rPr lang="en-US" sz="3200" dirty="0">
                  <a:latin typeface="Arial Rounded MT Bold" pitchFamily="34" charset="0"/>
                </a:rPr>
                <a:t>35+ </a:t>
              </a:r>
              <a:r>
                <a:rPr lang="en-US" sz="3200" dirty="0" smtClean="0">
                  <a:latin typeface="Arial Rounded MT Bold" pitchFamily="34" charset="0"/>
                </a:rPr>
                <a:t>participants each</a:t>
              </a:r>
              <a:endParaRPr lang="en-US" sz="3200" dirty="0">
                <a:latin typeface="Arial Rounded MT Bold" pitchFamily="34" charset="0"/>
              </a:endParaRPr>
            </a:p>
          </p:txBody>
        </p:sp>
      </p:grpSp>
      <p:pic>
        <p:nvPicPr>
          <p:cNvPr id="55" name="Picture 54" descr="logos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92659" y="21587112"/>
            <a:ext cx="9029700" cy="2873088"/>
          </a:xfrm>
          <a:prstGeom prst="rect">
            <a:avLst/>
          </a:prstGeom>
          <a:effectLst>
            <a:outerShdw blurRad="152400" dist="38100" dir="2700000" algn="tl" rotWithShape="0">
              <a:schemeClr val="tx1">
                <a:alpha val="50000"/>
              </a:schemeClr>
            </a:outerShdw>
          </a:effectLst>
        </p:spPr>
      </p:pic>
      <p:pic>
        <p:nvPicPr>
          <p:cNvPr id="64" name="Picture 63" descr="FLFPCI-AMJIAC poster top 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43891200" cy="5120640"/>
          </a:xfrm>
          <a:prstGeom prst="rect">
            <a:avLst/>
          </a:prstGeom>
        </p:spPr>
      </p:pic>
      <p:grpSp>
        <p:nvGrpSpPr>
          <p:cNvPr id="73" name="Group 72"/>
          <p:cNvGrpSpPr/>
          <p:nvPr/>
        </p:nvGrpSpPr>
        <p:grpSpPr>
          <a:xfrm>
            <a:off x="1143000" y="14478000"/>
            <a:ext cx="9372600" cy="5181600"/>
            <a:chOff x="1143000" y="14478000"/>
            <a:chExt cx="9372600" cy="5181600"/>
          </a:xfrm>
        </p:grpSpPr>
        <p:pic>
          <p:nvPicPr>
            <p:cNvPr id="69" name="Picture 21" descr="C:\Users\mccasp\AppData\Local\Microsoft\Windows\Temporary Internet Files\Content.IE5\X370GQKC\MP900427799[1]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143000" y="14478000"/>
              <a:ext cx="9372600" cy="5171090"/>
            </a:xfrm>
            <a:prstGeom prst="rect">
              <a:avLst/>
            </a:prstGeom>
            <a:noFill/>
            <a:ln w="3492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>
                <a:srgbClr val="000000">
                  <a:alpha val="40000"/>
                </a:srgbClr>
              </a:outerShdw>
            </a:effectLst>
          </p:spPr>
        </p:pic>
        <p:pic>
          <p:nvPicPr>
            <p:cNvPr id="75" name="Picture 74" descr="truck.jp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200400" y="16306800"/>
              <a:ext cx="1828800" cy="1221206"/>
            </a:xfrm>
            <a:prstGeom prst="rect">
              <a:avLst/>
            </a:prstGeom>
            <a:ln w="317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>
                <a:srgbClr val="000000">
                  <a:alpha val="40000"/>
                </a:srgbClr>
              </a:outerShdw>
            </a:effectLst>
          </p:spPr>
        </p:pic>
        <p:pic>
          <p:nvPicPr>
            <p:cNvPr id="70" name="Picture 5" descr="C:\Users\mccasp\AppData\Local\Microsoft\Windows\Temporary Internet Files\Content.IE5\ZN4L4BX8\MP900400763[1].jp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438400" y="15316200"/>
              <a:ext cx="1600200" cy="1066383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1" name="Picture 28" descr="C:\Users\mccasp\AppData\Local\Microsoft\Windows\Temporary Internet Files\Content.IE5\DJPDBQ4H\MP900444588[1].jp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143000" y="14478000"/>
              <a:ext cx="1524000" cy="114300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6" name="Picture 75" descr="store.jpg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143000" y="18288000"/>
              <a:ext cx="1828800" cy="1371600"/>
            </a:xfrm>
            <a:prstGeom prst="rect">
              <a:avLst/>
            </a:prstGeom>
            <a:ln w="317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>
                <a:srgbClr val="000000">
                  <a:alpha val="40000"/>
                </a:srgbClr>
              </a:outerShdw>
            </a:effectLst>
          </p:spPr>
        </p:pic>
        <p:pic>
          <p:nvPicPr>
            <p:cNvPr id="74" name="Picture 20" descr="C:\Users\mccasp\AppData\Local\Microsoft\Windows\Temporary Internet Files\Content.IE5\ZN4L4BX8\MP900443640[1].jp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796663" y="17449800"/>
              <a:ext cx="1089537" cy="1463040"/>
            </a:xfrm>
            <a:prstGeom prst="roundRect">
              <a:avLst>
                <a:gd name="adj" fmla="val 0"/>
              </a:avLst>
            </a:prstGeom>
            <a:solidFill>
              <a:srgbClr val="FFFFFF">
                <a:shade val="85000"/>
              </a:srgbClr>
            </a:solidFill>
            <a:ln w="317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>
                <a:srgbClr val="000000">
                  <a:alpha val="40000"/>
                </a:srgbClr>
              </a:outerShdw>
            </a:effectLst>
          </p:spPr>
        </p:pic>
        <p:pic>
          <p:nvPicPr>
            <p:cNvPr id="67" name="Picture 66" descr="vegetablescooking.jpg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676400" y="15910560"/>
              <a:ext cx="914400" cy="1463040"/>
            </a:xfrm>
            <a:prstGeom prst="rect">
              <a:avLst/>
            </a:prstGeom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>
                <a:srgbClr val="000000">
                  <a:alpha val="4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81970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PAcceleratorMeeti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MEPAcceleratorMeeting</Template>
  <TotalTime>15991</TotalTime>
  <Words>445</Words>
  <Application>Microsoft Office PowerPoint</Application>
  <PresentationFormat>Custom</PresentationFormat>
  <Paragraphs>84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MEPAcceleratorMeeting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ssti41</dc:creator>
  <cp:lastModifiedBy>ruth</cp:lastModifiedBy>
  <cp:revision>166</cp:revision>
  <cp:lastPrinted>2014-06-10T12:35:25Z</cp:lastPrinted>
  <dcterms:created xsi:type="dcterms:W3CDTF">2014-06-06T15:14:39Z</dcterms:created>
  <dcterms:modified xsi:type="dcterms:W3CDTF">2014-06-10T12:36:11Z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1439379199</vt:i4>
  </property>
  <property fmtid="{D5CDD505-2E9C-101B-9397-08002B2CF9AE}" pid="3" name="_NewReviewCycle">
    <vt:lpwstr/>
  </property>
  <property fmtid="{D5CDD505-2E9C-101B-9397-08002B2CF9AE}" pid="4" name="_EmailSubject">
    <vt:lpwstr>Deadline for Posters Extended!</vt:lpwstr>
  </property>
  <property fmtid="{D5CDD505-2E9C-101B-9397-08002B2CF9AE}" pid="5" name="_AuthorEmail">
    <vt:lpwstr>axhasp@rit.edu</vt:lpwstr>
  </property>
  <property fmtid="{D5CDD505-2E9C-101B-9397-08002B2CF9AE}" pid="6" name="_AuthorEmailDisplayName">
    <vt:lpwstr>Andrij Harlan</vt:lpwstr>
  </property>
  <property fmtid="{D5CDD505-2E9C-101B-9397-08002B2CF9AE}" pid="7" name="_PreviousAdHocReviewCycleID">
    <vt:i4>-1749234426</vt:i4>
  </property>
</Properties>
</file>