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30" d="100"/>
          <a:sy n="30" d="100"/>
        </p:scale>
        <p:origin x="-72" y="-9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13" Type="http://schemas.openxmlformats.org/officeDocument/2006/relationships/image" Target="../media/image6.jpeg"/><Relationship Id="rId3" Type="http://schemas.openxmlformats.org/officeDocument/2006/relationships/hyperlink" Target="mailto:todd.christensen@dhcd.virginia.gov" TargetMode="External"/><Relationship Id="rId7" Type="http://schemas.openxmlformats.org/officeDocument/2006/relationships/hyperlink" Target="mailto:emaddy@myswva.org" TargetMode="Externa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sotis@myswva.org" TargetMode="External"/><Relationship Id="rId11" Type="http://schemas.openxmlformats.org/officeDocument/2006/relationships/image" Target="../media/image4.jpg"/><Relationship Id="rId5" Type="http://schemas.openxmlformats.org/officeDocument/2006/relationships/hyperlink" Target="mailto:nproctor@myswva.org" TargetMode="External"/><Relationship Id="rId10" Type="http://schemas.openxmlformats.org/officeDocument/2006/relationships/image" Target="../media/image3.jpeg"/><Relationship Id="rId4" Type="http://schemas.openxmlformats.org/officeDocument/2006/relationships/hyperlink" Target="mailto:jmorgan@myswva.org" TargetMode="External"/><Relationship Id="rId9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86018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250399" y="5966065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857818" y="6217921"/>
            <a:ext cx="1016508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1" y="506934"/>
            <a:ext cx="27800776" cy="2635444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RJA</a:t>
            </a:r>
            <a:r>
              <a:rPr lang="en-US" sz="6600" dirty="0" smtClean="0">
                <a:solidFill>
                  <a:schemeClr val="bg1"/>
                </a:solidFill>
                <a:latin typeface="Rockwell Extra Bold" pitchFamily="18" charset="0"/>
              </a:rPr>
              <a:t>:   Appalachian Spring:  Connecting Communities and Recreation in Southwest Virginia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982200" y="2692576"/>
            <a:ext cx="21107400" cy="1296616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solidFill>
                  <a:schemeClr val="bg1"/>
                </a:solidFill>
                <a:latin typeface="Rockwell" pitchFamily="18" charset="0"/>
              </a:rPr>
              <a:t>EDA, USDA, ARC, VA TICRC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796143" y="3689551"/>
            <a:ext cx="9906000" cy="114272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Rockwell" pitchFamily="18" charset="0"/>
              </a:rPr>
              <a:t>Abingdon, VA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21212508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Vision </a:t>
            </a:r>
            <a:r>
              <a:rPr lang="en-US" sz="4400" b="1" dirty="0">
                <a:solidFill>
                  <a:schemeClr val="tx2"/>
                </a:solidFill>
                <a:latin typeface="Arial Rounded MT Bold" pitchFamily="34" charset="0"/>
              </a:rPr>
              <a:t>and </a:t>
            </a:r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Collaboration </a:t>
            </a:r>
            <a:endParaRPr lang="en-US" sz="4400" b="1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43978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752439" y="2008437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82078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Cluster/Business Sector Description 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400801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265639" y="17124370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114933" y="27150766"/>
            <a:ext cx="10052050" cy="5409899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Todd Christensen, Executive Director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  <a:hlinkClick r:id="rId3"/>
              </a:rPr>
              <a:t>todd.christensen@dhcd.virginia.gov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Jack Morgan, Policy Analyst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  <a:hlinkClick r:id="rId4"/>
              </a:rPr>
              <a:t>jmorgan@myswva.org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Nick Proctor, Comm. Dev. &amp; Recreation Specialist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  <a:hlinkClick r:id="rId5"/>
              </a:rPr>
              <a:t>nproctor@myswva.org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Stephanie Otis, Comm. Dev. &amp; Recreation Specialist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  <a:hlinkClick r:id="rId6"/>
              </a:rPr>
              <a:t>sotis@myswva.org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Ernie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Maddy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, Business Dev. &amp; Finance Specialist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 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  <a:hlinkClick r:id="rId7"/>
              </a:rPr>
              <a:t>emaddy@myswva.org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800" dirty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800" dirty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endParaRPr lang="en-US" sz="4400" dirty="0" smtClean="0"/>
          </a:p>
          <a:p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03765" y="19210425"/>
            <a:ext cx="9552260" cy="5979249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One of our biggest challenges during the initial stages was lack of awareness of our initiative throughout the region, though now region-wide outreach has helped improve this challenge. </a:t>
            </a:r>
          </a:p>
          <a:p>
            <a:pPr marL="571500" indent="-571500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Secondly, this initiative has brought together numerous entities who typically never interact and work together(such as VA DGIF and VA DHCD).  Incorporating many entities with diverse missions remains challenging.  </a:t>
            </a:r>
            <a:endParaRPr lang="en-US" sz="2800" dirty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Our staff’s primary lesson learned from both challenges has been that time heals all.  This initiative is a process, and we have learned to be patient, yet persistent, in all matters of this project</a:t>
            </a:r>
            <a:endParaRPr lang="en-US" sz="4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7739532"/>
            <a:ext cx="9846687" cy="833866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Partnerships and collaborations between officials and entities who hadn’t worked together before this initiative.  </a:t>
            </a:r>
          </a:p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Multiple grant projects secured and community projects directed in the region by Appalachian Spring staff</a:t>
            </a:r>
          </a:p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Realization of the economic development opportunities in the outdoor recreation industry from private entrepreneurs, local government officials, and politicians.  </a:t>
            </a:r>
          </a:p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Entrepreneurs are more aware of funding opportunities and are better trained.  </a:t>
            </a: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35158" y="21203901"/>
            <a:ext cx="9727286" cy="1068922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EDA:</a:t>
            </a:r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Compile a comprehensive inventory of all outdoor recreation and natural assets in SWVA</a:t>
            </a:r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Compile a database of all funding opportunities available to small businesses related to outdoor recreation or creative economy, and direct entrepreneurs to these sources. </a:t>
            </a:r>
            <a:endParaRPr lang="en-US" sz="2800" dirty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USDA: </a:t>
            </a:r>
          </a:p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Provide leadership and assistance on development projects in communities positioning themselves as outdoor recreation ‘gateways’ and ‘basecamps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’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ARC:</a:t>
            </a:r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Engage in a branding and marketing campaign to increase awareness and promote the region for outdoor recreation.</a:t>
            </a:r>
            <a:endParaRPr lang="en-US" sz="2800" dirty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VA TICRC:</a:t>
            </a:r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Measure economic outcomes related to the creative economy by tracking travel expenditures,  tax revenues, education attainment, and new business development  </a:t>
            </a: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7675" y="8458200"/>
            <a:ext cx="10056813" cy="115824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3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Create an international awareness of SWVA as a world-class destination for outdoor recreation.</a:t>
            </a:r>
          </a:p>
          <a:p>
            <a:pPr marL="342900" indent="-342900"/>
            <a:r>
              <a:rPr lang="en-US" sz="3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Develop an outdoor recreation industry in SWVA.</a:t>
            </a:r>
          </a:p>
          <a:p>
            <a:pPr marL="1626860" lvl="1" indent="-342900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Develop a coalition of outdoor recreation and natural resource entities.</a:t>
            </a:r>
          </a:p>
          <a:p>
            <a:pPr marL="1626860" lvl="1" indent="-342900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Develop a capital improvements plan of community and economic development projects that connect communities to outdoor and natural assets.  </a:t>
            </a:r>
          </a:p>
          <a:p>
            <a:pPr marL="1626860" lvl="1" indent="-342900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Perform data collection and analysis on the impact of the asset-based and creative economy in SWVA, including tracking business development, job creation, and tax revenues.  </a:t>
            </a:r>
          </a:p>
          <a:p>
            <a:pPr marL="1626860" lvl="1" indent="-342900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Provide direct assistance to entrepreneurs and outdoor recreation-based projects in formulating financing packages in order to spur private sector investment and business development.</a:t>
            </a:r>
          </a:p>
          <a:p>
            <a:pPr marL="342900" indent="-342900"/>
            <a:endParaRPr lang="en-US" sz="3200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79629" y="7982640"/>
            <a:ext cx="10056813" cy="659787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Appalachian Spring is an initiative to further develop and promote the world-class outdoor recreation and natural assets of Southwest Virginia(SWVA), and connect these assets to communities in order to spur economic development and revitalize downtowns. </a:t>
            </a: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511703" y="6696800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511703" y="7982640"/>
            <a:ext cx="10056813" cy="948532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u="sng" dirty="0" smtClean="0">
                <a:solidFill>
                  <a:schemeClr val="tx2"/>
                </a:solidFill>
                <a:latin typeface="Arial Rounded MT Bold" pitchFamily="34" charset="0"/>
              </a:rPr>
              <a:t>Year 1 (Achieved)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Hosted SWVA Creative Economy Conference</a:t>
            </a:r>
            <a:endParaRPr lang="en-US" sz="2800" u="sng" dirty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Formed Appalachian Spring Steering Committee—set groundwork for strategic plan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Partnership and collaboration with over 50 groups and entities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$56,000 in private investment leveraged</a:t>
            </a:r>
          </a:p>
          <a:p>
            <a:r>
              <a:rPr lang="en-US" sz="3600" u="sng" dirty="0" smtClean="0">
                <a:solidFill>
                  <a:schemeClr val="tx2"/>
                </a:solidFill>
                <a:latin typeface="Arial Rounded MT Bold" pitchFamily="34" charset="0"/>
              </a:rPr>
              <a:t>Year 2 (Achieved)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46 entrepreneurs trained and 16 businesses supported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$85,000 in private investment leveraged—initiative total of $151,000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First two community projects well underway in towns of Cleveland and Damascus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SWVA Economic Analysis Report completed and distributed. </a:t>
            </a:r>
          </a:p>
          <a:p>
            <a:r>
              <a:rPr lang="en-US" sz="3600" u="sng" dirty="0" smtClean="0">
                <a:solidFill>
                  <a:schemeClr val="tx2"/>
                </a:solidFill>
                <a:latin typeface="Arial Rounded MT Bold" pitchFamily="34" charset="0"/>
              </a:rPr>
              <a:t>Year 3 (Pending)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Creation of 50 new businesses and assist over 200 businesses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10% increase in travel expenditures and local tax revenue over the project timeline.</a:t>
            </a: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4685" y="23029162"/>
            <a:ext cx="9854909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Modeled after The Crooked Road: Virginia’s Heritage Music Trail, this initiative seeks to cross-promote a cluster of 8 major outdoor recreation anchor assets:  Appalachian Trail, Blue Ridge Parkway, Breaks Interstate Park, Clinch River,  Daniel Boone Wilderness Trail,  High Knob Rec. Area,  Mt. Rogers National Rec Area, and the New River.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Appalachian Spring is forming collaboration and partnership between representatives from these anchor assets and local/regional economic development and tourism officials from throughout Southwest Virginia</a:t>
            </a:r>
            <a:r>
              <a:rPr lang="en-US" sz="38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. </a:t>
            </a:r>
          </a:p>
          <a:p>
            <a:endParaRPr lang="en-US" sz="3800" dirty="0" smtClean="0">
              <a:solidFill>
                <a:schemeClr val="accent3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208360" y="18956229"/>
            <a:ext cx="9668036" cy="6494571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We believe our partnerships with the regional Planning District Commissions and local governments will result in a continuation of the emphasis toward outdoor recreation as an economic engine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,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in addition to the broader regional creative economy and asset-based economic development strategy.</a:t>
            </a:r>
          </a:p>
          <a:p>
            <a:pPr marL="681038" indent="-681038"/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Additional funding opportunities including governments and foundations are being pursued.  </a:t>
            </a:r>
          </a:p>
          <a:p>
            <a:pPr lvl="1"/>
            <a:endParaRPr lang="en-US" sz="31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3247965" y="17061014"/>
            <a:ext cx="5146808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18108" y="262890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297" y="1032175"/>
            <a:ext cx="8511239" cy="26573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29" y="15750317"/>
            <a:ext cx="10058400" cy="42902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9596" y="25189674"/>
            <a:ext cx="8693087" cy="6703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8200" y="14262050"/>
            <a:ext cx="5943599" cy="2976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30175200"/>
            <a:ext cx="33655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0175201"/>
            <a:ext cx="35052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18730</TotalTime>
  <Words>762</Words>
  <Application>Microsoft Office PowerPoint</Application>
  <PresentationFormat>Custom</PresentationFormat>
  <Paragraphs>71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104</cp:revision>
  <cp:lastPrinted>2014-06-17T12:23:41Z</cp:lastPrinted>
  <dcterms:created xsi:type="dcterms:W3CDTF">2012-12-03T15:42:35Z</dcterms:created>
  <dcterms:modified xsi:type="dcterms:W3CDTF">2014-06-17T12:24:25Z</dcterms:modified>
</cp:coreProperties>
</file>