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20" autoAdjust="0"/>
    <p:restoredTop sz="94795" autoAdjust="0"/>
  </p:normalViewPr>
  <p:slideViewPr>
    <p:cSldViewPr>
      <p:cViewPr>
        <p:scale>
          <a:sx n="32" d="100"/>
          <a:sy n="32" d="100"/>
        </p:scale>
        <p:origin x="-1536" y="18"/>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6/3/2014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dirty="0"/>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dirty="0"/>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623AE88-432D-4B0A-92C6-478786C8B21C}" type="datetimeFigureOut">
              <a:rPr lang="en-US" smtClean="0"/>
              <a:t>6/3/2014</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9EFB75DC-937A-4584-9001-1CE1513DCE75}" type="slidenum">
              <a:rPr lang="en-US" smtClean="0"/>
              <a:t>‹#›</a:t>
            </a:fld>
            <a:endParaRPr lang="en-US" dirty="0"/>
          </a:p>
        </p:txBody>
      </p:sp>
      <p:sp>
        <p:nvSpPr>
          <p:cNvPr id="5" name="Rounded Rectangle 4"/>
          <p:cNvSpPr/>
          <p:nvPr userDrawn="1"/>
        </p:nvSpPr>
        <p:spPr>
          <a:xfrm>
            <a:off x="714636" y="5943599"/>
            <a:ext cx="10305288" cy="23847552"/>
          </a:xfrm>
          <a:prstGeom prst="roundRect">
            <a:avLst>
              <a:gd name="adj" fmla="val 1777"/>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userDrawn="1"/>
        </p:nvSpPr>
        <p:spPr>
          <a:xfrm>
            <a:off x="11429030" y="5943599"/>
            <a:ext cx="10305288" cy="23847552"/>
          </a:xfrm>
          <a:prstGeom prst="roundRect">
            <a:avLst>
              <a:gd name="adj" fmla="val 1777"/>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userDrawn="1"/>
        </p:nvSpPr>
        <p:spPr>
          <a:xfrm>
            <a:off x="22143424" y="5943599"/>
            <a:ext cx="10305288" cy="23847552"/>
          </a:xfrm>
          <a:prstGeom prst="roundRect">
            <a:avLst>
              <a:gd name="adj" fmla="val 1777"/>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userDrawn="1"/>
        </p:nvSpPr>
        <p:spPr>
          <a:xfrm>
            <a:off x="32857818" y="5943599"/>
            <a:ext cx="10305288" cy="23847552"/>
          </a:xfrm>
          <a:prstGeom prst="roundRect">
            <a:avLst>
              <a:gd name="adj" fmla="val 1777"/>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3" name="Text Placeholder 12"/>
          <p:cNvSpPr>
            <a:spLocks noGrp="1"/>
          </p:cNvSpPr>
          <p:nvPr>
            <p:ph type="body" sz="quarter" idx="13"/>
          </p:nvPr>
        </p:nvSpPr>
        <p:spPr>
          <a:xfrm>
            <a:off x="685800" y="6172199"/>
            <a:ext cx="10305288" cy="23393401"/>
          </a:xfrm>
        </p:spPr>
        <p:txBody>
          <a:bodyPr/>
          <a:lstStyle>
            <a:lvl1pPr marL="0" indent="0">
              <a:lnSpc>
                <a:spcPct val="90000"/>
              </a:lnSpc>
              <a:spcBef>
                <a:spcPts val="1200"/>
              </a:spcBef>
              <a:spcAft>
                <a:spcPts val="1200"/>
              </a:spcAft>
              <a:buFont typeface="Arial"/>
              <a:buNone/>
              <a:defRPr sz="4400"/>
            </a:lvl1pPr>
            <a:lvl2pPr marL="0" indent="0">
              <a:lnSpc>
                <a:spcPct val="90000"/>
              </a:lnSpc>
              <a:spcBef>
                <a:spcPts val="600"/>
              </a:spcBef>
              <a:buFont typeface="Arial"/>
              <a:buNone/>
              <a:defRPr sz="4000"/>
            </a:lvl2pPr>
            <a:lvl3pPr marL="365760" indent="-365760">
              <a:lnSpc>
                <a:spcPct val="90000"/>
              </a:lnSpc>
              <a:spcBef>
                <a:spcPts val="600"/>
              </a:spcBef>
              <a:buFont typeface="Arial"/>
              <a:buChar char="•"/>
              <a:defRPr sz="3200"/>
            </a:lvl3pPr>
            <a:lvl4pPr marL="365760" indent="-365760">
              <a:lnSpc>
                <a:spcPct val="90000"/>
              </a:lnSpc>
              <a:spcBef>
                <a:spcPts val="600"/>
              </a:spcBef>
              <a:buFont typeface="Arial"/>
              <a:buChar char="•"/>
              <a:defRPr sz="3200"/>
            </a:lvl4pPr>
            <a:lvl5pPr marL="365760" indent="-365760">
              <a:lnSpc>
                <a:spcPct val="90000"/>
              </a:lnSpc>
              <a:spcBef>
                <a:spcPts val="600"/>
              </a:spcBef>
              <a:buFont typeface="Arial"/>
              <a:buChar char="•"/>
              <a:defRPr sz="3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2"/>
          <p:cNvSpPr>
            <a:spLocks noGrp="1"/>
          </p:cNvSpPr>
          <p:nvPr>
            <p:ph type="body" sz="quarter" idx="14"/>
          </p:nvPr>
        </p:nvSpPr>
        <p:spPr>
          <a:xfrm>
            <a:off x="11409806" y="6172199"/>
            <a:ext cx="10305288" cy="23393401"/>
          </a:xfrm>
        </p:spPr>
        <p:txBody>
          <a:bodyPr/>
          <a:lstStyle>
            <a:lvl1pPr marL="0" indent="0">
              <a:lnSpc>
                <a:spcPct val="90000"/>
              </a:lnSpc>
              <a:spcBef>
                <a:spcPts val="600"/>
              </a:spcBef>
              <a:spcAft>
                <a:spcPts val="1200"/>
              </a:spcAft>
              <a:buFont typeface="Arial"/>
              <a:buNone/>
              <a:defRPr lang="en-US" sz="4400" b="1" kern="1200" dirty="0" smtClean="0">
                <a:solidFill>
                  <a:schemeClr val="tx2"/>
                </a:solidFill>
                <a:latin typeface="+mn-lt"/>
                <a:ea typeface="+mn-ea"/>
                <a:cs typeface="+mn-cs"/>
              </a:defRPr>
            </a:lvl1pPr>
            <a:lvl2pPr marL="0" indent="0">
              <a:lnSpc>
                <a:spcPct val="90000"/>
              </a:lnSpc>
              <a:spcBef>
                <a:spcPts val="600"/>
              </a:spcBef>
              <a:buFont typeface="Arial"/>
              <a:buNone/>
              <a:defRPr sz="4000"/>
            </a:lvl2pPr>
            <a:lvl3pPr marL="365760" indent="-365760">
              <a:lnSpc>
                <a:spcPct val="90000"/>
              </a:lnSpc>
              <a:spcBef>
                <a:spcPts val="600"/>
              </a:spcBef>
              <a:buFont typeface="Arial"/>
              <a:buChar char="•"/>
              <a:defRPr sz="3200"/>
            </a:lvl3pPr>
            <a:lvl4pPr marL="365760" indent="-365760">
              <a:lnSpc>
                <a:spcPct val="90000"/>
              </a:lnSpc>
              <a:spcBef>
                <a:spcPts val="600"/>
              </a:spcBef>
              <a:buFont typeface="Arial"/>
              <a:buChar char="•"/>
              <a:defRPr sz="3200"/>
            </a:lvl4pPr>
            <a:lvl5pPr marL="365760" indent="-365760">
              <a:lnSpc>
                <a:spcPct val="90000"/>
              </a:lnSpc>
              <a:spcBef>
                <a:spcPts val="600"/>
              </a:spcBef>
              <a:buFont typeface="Arial"/>
              <a:buChar char="•"/>
              <a:defRPr sz="3200"/>
            </a:lvl5pPr>
          </a:lstStyle>
          <a:p>
            <a:pPr marL="0" lvl="0" indent="0" algn="l" rtl="0" eaLnBrk="1" fontAlgn="base" hangingPunct="1">
              <a:lnSpc>
                <a:spcPct val="90000"/>
              </a:lnSpc>
              <a:spcBef>
                <a:spcPts val="1200"/>
              </a:spcBef>
              <a:spcAft>
                <a:spcPts val="1200"/>
              </a:spcAft>
              <a:buClr>
                <a:schemeClr val="tx2"/>
              </a:buClr>
              <a:buSzPct val="100000"/>
              <a:buFont typeface="Arial"/>
              <a:buNone/>
              <a:tabLst>
                <a:tab pos="1097280" algn="l"/>
                <a:tab pos="2194560" algn="l"/>
                <a:tab pos="3291840" algn="l"/>
                <a:tab pos="4389120" algn="l"/>
                <a:tab pos="5486400" algn="l"/>
              </a:tabLst>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2"/>
          <p:cNvSpPr>
            <a:spLocks noGrp="1"/>
          </p:cNvSpPr>
          <p:nvPr>
            <p:ph type="body" sz="quarter" idx="15"/>
          </p:nvPr>
        </p:nvSpPr>
        <p:spPr>
          <a:xfrm>
            <a:off x="22133812" y="6172199"/>
            <a:ext cx="10305288" cy="23393401"/>
          </a:xfrm>
        </p:spPr>
        <p:txBody>
          <a:bodyPr/>
          <a:lstStyle>
            <a:lvl1pPr marL="0" indent="0">
              <a:lnSpc>
                <a:spcPct val="90000"/>
              </a:lnSpc>
              <a:spcBef>
                <a:spcPts val="600"/>
              </a:spcBef>
              <a:spcAft>
                <a:spcPts val="1200"/>
              </a:spcAft>
              <a:buFont typeface="Arial"/>
              <a:buNone/>
              <a:defRPr lang="en-US" sz="4400" b="1" kern="1200" dirty="0" smtClean="0">
                <a:solidFill>
                  <a:schemeClr val="tx2"/>
                </a:solidFill>
                <a:latin typeface="+mn-lt"/>
                <a:ea typeface="+mn-ea"/>
                <a:cs typeface="+mn-cs"/>
              </a:defRPr>
            </a:lvl1pPr>
            <a:lvl2pPr marL="0" indent="0">
              <a:lnSpc>
                <a:spcPct val="90000"/>
              </a:lnSpc>
              <a:spcBef>
                <a:spcPts val="600"/>
              </a:spcBef>
              <a:buFont typeface="Arial"/>
              <a:buNone/>
              <a:defRPr sz="4000"/>
            </a:lvl2pPr>
            <a:lvl3pPr marL="365760" indent="-365760">
              <a:lnSpc>
                <a:spcPct val="90000"/>
              </a:lnSpc>
              <a:spcBef>
                <a:spcPts val="600"/>
              </a:spcBef>
              <a:buFont typeface="Arial"/>
              <a:buChar char="•"/>
              <a:defRPr sz="3200"/>
            </a:lvl3pPr>
            <a:lvl4pPr marL="365760" indent="-365760">
              <a:lnSpc>
                <a:spcPct val="90000"/>
              </a:lnSpc>
              <a:spcBef>
                <a:spcPts val="600"/>
              </a:spcBef>
              <a:buFont typeface="Arial"/>
              <a:buChar char="•"/>
              <a:defRPr sz="3200"/>
            </a:lvl4pPr>
            <a:lvl5pPr marL="365760" indent="-365760">
              <a:lnSpc>
                <a:spcPct val="90000"/>
              </a:lnSpc>
              <a:spcBef>
                <a:spcPts val="600"/>
              </a:spcBef>
              <a:buFont typeface="Arial"/>
              <a:buChar char="•"/>
              <a:defRPr sz="3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2"/>
          <p:cNvSpPr>
            <a:spLocks noGrp="1"/>
          </p:cNvSpPr>
          <p:nvPr>
            <p:ph type="body" sz="quarter" idx="16"/>
          </p:nvPr>
        </p:nvSpPr>
        <p:spPr>
          <a:xfrm>
            <a:off x="32857818" y="6172199"/>
            <a:ext cx="10305288" cy="23393401"/>
          </a:xfrm>
        </p:spPr>
        <p:txBody>
          <a:bodyPr/>
          <a:lstStyle>
            <a:lvl1pPr marL="0" indent="0">
              <a:lnSpc>
                <a:spcPct val="90000"/>
              </a:lnSpc>
              <a:spcBef>
                <a:spcPts val="600"/>
              </a:spcBef>
              <a:spcAft>
                <a:spcPts val="1200"/>
              </a:spcAft>
              <a:buFont typeface="Arial"/>
              <a:buNone/>
              <a:defRPr lang="en-US" sz="4400" b="1" kern="1200" dirty="0" smtClean="0">
                <a:solidFill>
                  <a:schemeClr val="tx2"/>
                </a:solidFill>
                <a:latin typeface="+mn-lt"/>
                <a:ea typeface="+mn-ea"/>
                <a:cs typeface="+mn-cs"/>
              </a:defRPr>
            </a:lvl1pPr>
            <a:lvl2pPr marL="0" indent="0">
              <a:lnSpc>
                <a:spcPct val="90000"/>
              </a:lnSpc>
              <a:spcBef>
                <a:spcPts val="600"/>
              </a:spcBef>
              <a:buFont typeface="Arial"/>
              <a:buNone/>
              <a:defRPr sz="4000"/>
            </a:lvl2pPr>
            <a:lvl3pPr marL="365760" indent="-365760">
              <a:lnSpc>
                <a:spcPct val="90000"/>
              </a:lnSpc>
              <a:spcBef>
                <a:spcPts val="600"/>
              </a:spcBef>
              <a:buFont typeface="Arial"/>
              <a:buChar char="•"/>
              <a:defRPr sz="3200"/>
            </a:lvl3pPr>
            <a:lvl4pPr marL="365760" indent="-365760">
              <a:lnSpc>
                <a:spcPct val="90000"/>
              </a:lnSpc>
              <a:spcBef>
                <a:spcPts val="600"/>
              </a:spcBef>
              <a:buFont typeface="Arial"/>
              <a:buChar char="•"/>
              <a:defRPr sz="3200"/>
            </a:lvl4pPr>
            <a:lvl5pPr marL="365760" indent="-365760">
              <a:lnSpc>
                <a:spcPct val="90000"/>
              </a:lnSpc>
              <a:spcBef>
                <a:spcPts val="600"/>
              </a:spcBef>
              <a:buFont typeface="Arial"/>
              <a:buChar char="•"/>
              <a:defRPr sz="3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Rectangle 16"/>
          <p:cNvSpPr/>
          <p:nvPr userDrawn="1"/>
        </p:nvSpPr>
        <p:spPr>
          <a:xfrm>
            <a:off x="0" y="838200"/>
            <a:ext cx="43891200" cy="4158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pic>
        <p:nvPicPr>
          <p:cNvPr id="21" name="Picture 20" descr="Logo for Project 17.png"/>
          <p:cNvPicPr>
            <a:picLocks noChangeAspect="1"/>
          </p:cNvPicPr>
          <p:nvPr userDrawn="1"/>
        </p:nvPicPr>
        <p:blipFill rotWithShape="1">
          <a:blip r:embed="rId2">
            <a:extLst>
              <a:ext uri="{28A0092B-C50C-407E-A947-70E740481C1C}">
                <a14:useLocalDpi xmlns:a14="http://schemas.microsoft.com/office/drawing/2010/main" val="0"/>
              </a:ext>
            </a:extLst>
          </a:blip>
          <a:srcRect l="14166" t="31000" r="14167" b="31000"/>
          <a:stretch/>
        </p:blipFill>
        <p:spPr>
          <a:xfrm>
            <a:off x="32105600" y="0"/>
            <a:ext cx="10922000" cy="57912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1463040" y="1318262"/>
            <a:ext cx="4096512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1463040" y="7680963"/>
            <a:ext cx="4096512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6623AE88-432D-4B0A-92C6-478786C8B21C}" type="datetimeFigureOut">
              <a:rPr lang="en-US" smtClean="0"/>
              <a:t>6/3/2014</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9EFB75DC-937A-4584-9001-1CE1513DCE75}" type="slidenum">
              <a:rPr lang="en-US" smtClean="0"/>
              <a:t>‹#›</a:t>
            </a:fld>
            <a:endParaRPr lang="en-US" dirty="0"/>
          </a:p>
        </p:txBody>
      </p:sp>
      <p:sp>
        <p:nvSpPr>
          <p:cNvPr id="7" name="Rectangle 6"/>
          <p:cNvSpPr/>
          <p:nvPr/>
        </p:nvSpPr>
        <p:spPr>
          <a:xfrm>
            <a:off x="0" y="30358080"/>
            <a:ext cx="43891200" cy="2560320"/>
          </a:xfrm>
          <a:prstGeom prst="rect">
            <a:avLst/>
          </a:prstGeom>
          <a:pattFill prst="ltUpDiag">
            <a:fgClr>
              <a:schemeClr val="tx2">
                <a:lumMod val="75000"/>
              </a:schemeClr>
            </a:fgClr>
            <a:bgClr>
              <a:schemeClr val="tx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anchor="ctr"/>
          <a:lstStyle/>
          <a:p>
            <a:pPr algn="ctr">
              <a:defRPr/>
            </a:pPr>
            <a:endParaRPr lang="en-US" dirty="0"/>
          </a:p>
        </p:txBody>
      </p:sp>
      <p:grpSp>
        <p:nvGrpSpPr>
          <p:cNvPr id="2" name="Group 1"/>
          <p:cNvGrpSpPr/>
          <p:nvPr/>
        </p:nvGrpSpPr>
        <p:grpSpPr>
          <a:xfrm>
            <a:off x="-17256269" y="31183442"/>
            <a:ext cx="90068448" cy="5581416"/>
            <a:chOff x="-3590159" y="5005344"/>
            <a:chExt cx="18764260" cy="1406981"/>
          </a:xfrm>
          <a:solidFill>
            <a:schemeClr val="accent1"/>
          </a:solidFill>
        </p:grpSpPr>
        <p:sp>
          <p:nvSpPr>
            <p:cNvPr id="9" name="Oval 8"/>
            <p:cNvSpPr/>
            <p:nvPr userDrawn="1"/>
          </p:nvSpPr>
          <p:spPr>
            <a:xfrm rot="320926">
              <a:off x="-3590159" y="5429197"/>
              <a:ext cx="13833284" cy="908961"/>
            </a:xfrm>
            <a:prstGeom prst="ellipse">
              <a:avLst/>
            </a:prstGeom>
            <a:grpFill/>
            <a:effectLst>
              <a:glow>
                <a:schemeClr val="bg1"/>
              </a:glow>
              <a:innerShdw blurRad="63500" dist="50800" dir="135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p:cNvSpPr/>
            <p:nvPr userDrawn="1"/>
          </p:nvSpPr>
          <p:spPr>
            <a:xfrm rot="21415479">
              <a:off x="-2824294" y="5005344"/>
              <a:ext cx="17998395" cy="1406981"/>
            </a:xfrm>
            <a:prstGeom prst="ellipse">
              <a:avLst/>
            </a:prstGeom>
            <a:grpFill/>
            <a:effectLst>
              <a:glow>
                <a:schemeClr val="bg1"/>
              </a:glow>
              <a:innerShdw blurRad="63500" dist="50800" dir="135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t>
              </a:r>
              <a:endParaRPr lang="en-US" dirty="0"/>
            </a:p>
          </p:txBody>
        </p:sp>
      </p:grpSp>
      <p:sp>
        <p:nvSpPr>
          <p:cNvPr id="12" name="Frame 11"/>
          <p:cNvSpPr>
            <a:spLocks noChangeAspect="1"/>
          </p:cNvSpPr>
          <p:nvPr/>
        </p:nvSpPr>
        <p:spPr>
          <a:xfrm>
            <a:off x="-29626560" y="-29626560"/>
            <a:ext cx="103144320" cy="92171520"/>
          </a:xfrm>
          <a:prstGeom prst="frame">
            <a:avLst>
              <a:gd name="adj1" fmla="val 31937"/>
            </a:avLst>
          </a:prstGeom>
          <a:solidFill>
            <a:schemeClr val="bg1">
              <a:lumMod val="65000"/>
            </a:schemeClr>
          </a:solidFill>
          <a:effectLst/>
          <a:scene3d>
            <a:camera prst="orthographicFront">
              <a:rot lat="0" lon="0" rev="0"/>
            </a:camera>
            <a:lightRig rig="contrasting" dir="t">
              <a:rot lat="0" lon="0" rev="16500000"/>
            </a:lightRig>
          </a:scene3d>
          <a:sp3d prstMaterial="powder"/>
        </p:spPr>
        <p:style>
          <a:lnRef idx="1">
            <a:schemeClr val="accent1"/>
          </a:lnRef>
          <a:fillRef idx="3">
            <a:schemeClr val="accent1"/>
          </a:fillRef>
          <a:effectRef idx="2">
            <a:schemeClr val="accent1"/>
          </a:effectRef>
          <a:fontRef idx="minor">
            <a:schemeClr val="lt1"/>
          </a:fontRef>
        </p:style>
        <p:txBody>
          <a:bodyPr lIns="438912" tIns="219456" rIns="438912" bIns="219456" rtlCol="0" anchor="ctr"/>
          <a:lstStyle/>
          <a:p>
            <a:pPr algn="ctr"/>
            <a:endParaRPr lang="en-US" dirty="0">
              <a:solidFill>
                <a:schemeClr val="tx1"/>
              </a:solidFill>
            </a:endParaRPr>
          </a:p>
        </p:txBody>
      </p:sp>
      <p:sp>
        <p:nvSpPr>
          <p:cNvPr id="14" name="Rectangle 13"/>
          <p:cNvSpPr/>
          <p:nvPr/>
        </p:nvSpPr>
        <p:spPr>
          <a:xfrm>
            <a:off x="30327601" y="31141637"/>
            <a:ext cx="12725400" cy="1625059"/>
          </a:xfrm>
          <a:prstGeom prst="rect">
            <a:avLst/>
          </a:prstGeom>
        </p:spPr>
        <p:txBody>
          <a:bodyPr wrap="square" lIns="438912" tIns="219456" rIns="438912" bIns="219456">
            <a:spAutoFit/>
          </a:bodyPr>
          <a:lstStyle/>
          <a:p>
            <a:pPr algn="r"/>
            <a:r>
              <a:rPr lang="en-US" sz="7700" b="1" dirty="0">
                <a:solidFill>
                  <a:schemeClr val="tx2"/>
                </a:solidFill>
                <a:cs typeface="Arial Black"/>
              </a:rPr>
              <a:t>Together We Succeed</a:t>
            </a:r>
          </a:p>
        </p:txBody>
      </p:sp>
    </p:spTree>
  </p:cSld>
  <p:clrMap bg1="lt1" tx1="dk1" bg2="lt2" tx2="dk2" accent1="accent1" accent2="accent2" accent3="accent3" accent4="accent4" accent5="accent5" accent6="accent6" hlink="hlink" folHlink="folHlink"/>
  <p:sldLayoutIdLst>
    <p:sldLayoutId id="2147483667" r:id="rId1"/>
  </p:sldLayoutIdLst>
  <p:timing>
    <p:tnLst>
      <p:par>
        <p:cTn id="1" dur="indefinite" restart="never" nodeType="tmRoot"/>
      </p:par>
    </p:tnLst>
  </p:timing>
  <p:txStyles>
    <p:titleStyle>
      <a:lvl1pPr algn="l" rtl="0" eaLnBrk="1" fontAlgn="base" hangingPunct="1">
        <a:spcBef>
          <a:spcPct val="0"/>
        </a:spcBef>
        <a:spcAft>
          <a:spcPct val="0"/>
        </a:spcAft>
        <a:defRPr sz="17300" b="1" kern="1200">
          <a:solidFill>
            <a:schemeClr val="tx2"/>
          </a:solidFill>
          <a:latin typeface="+mj-lt"/>
          <a:ea typeface="+mj-ea"/>
          <a:cs typeface="+mj-cs"/>
        </a:defRPr>
      </a:lvl1pPr>
      <a:lvl2pPr algn="l" rtl="0" eaLnBrk="1" fontAlgn="base" hangingPunct="1">
        <a:spcBef>
          <a:spcPct val="0"/>
        </a:spcBef>
        <a:spcAft>
          <a:spcPct val="0"/>
        </a:spcAft>
        <a:defRPr sz="19200" b="1">
          <a:solidFill>
            <a:schemeClr val="tx2"/>
          </a:solidFill>
          <a:latin typeface="Corbel" pitchFamily="34" charset="0"/>
        </a:defRPr>
      </a:lvl2pPr>
      <a:lvl3pPr algn="l" rtl="0" eaLnBrk="1" fontAlgn="base" hangingPunct="1">
        <a:spcBef>
          <a:spcPct val="0"/>
        </a:spcBef>
        <a:spcAft>
          <a:spcPct val="0"/>
        </a:spcAft>
        <a:defRPr sz="19200" b="1">
          <a:solidFill>
            <a:schemeClr val="tx2"/>
          </a:solidFill>
          <a:latin typeface="Corbel" pitchFamily="34" charset="0"/>
        </a:defRPr>
      </a:lvl3pPr>
      <a:lvl4pPr algn="l" rtl="0" eaLnBrk="1" fontAlgn="base" hangingPunct="1">
        <a:spcBef>
          <a:spcPct val="0"/>
        </a:spcBef>
        <a:spcAft>
          <a:spcPct val="0"/>
        </a:spcAft>
        <a:defRPr sz="19200" b="1">
          <a:solidFill>
            <a:schemeClr val="tx2"/>
          </a:solidFill>
          <a:latin typeface="Corbel" pitchFamily="34" charset="0"/>
        </a:defRPr>
      </a:lvl4pPr>
      <a:lvl5pPr algn="l" rtl="0" eaLnBrk="1" fontAlgn="base" hangingPunct="1">
        <a:spcBef>
          <a:spcPct val="0"/>
        </a:spcBef>
        <a:spcAft>
          <a:spcPct val="0"/>
        </a:spcAft>
        <a:defRPr sz="19200" b="1">
          <a:solidFill>
            <a:schemeClr val="tx2"/>
          </a:solidFill>
          <a:latin typeface="Corbel"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645920" indent="-1645920" algn="l" rtl="0" eaLnBrk="1" fontAlgn="base" hangingPunct="1">
        <a:lnSpc>
          <a:spcPct val="90000"/>
        </a:lnSpc>
        <a:spcBef>
          <a:spcPts val="4320"/>
        </a:spcBef>
        <a:spcAft>
          <a:spcPct val="0"/>
        </a:spcAft>
        <a:buClr>
          <a:schemeClr val="tx2"/>
        </a:buClr>
        <a:buSzPct val="100000"/>
        <a:buFont typeface="Arial" pitchFamily="34" charset="0"/>
        <a:buChar char="•"/>
        <a:tabLst>
          <a:tab pos="1097280" algn="l"/>
          <a:tab pos="2194560" algn="l"/>
          <a:tab pos="3291840" algn="l"/>
          <a:tab pos="4389120" algn="l"/>
          <a:tab pos="5486400" algn="l"/>
        </a:tabLst>
        <a:defRPr sz="13400" b="1" kern="1200">
          <a:solidFill>
            <a:schemeClr val="tx2"/>
          </a:solidFill>
          <a:latin typeface="+mn-lt"/>
          <a:ea typeface="+mn-ea"/>
          <a:cs typeface="+mn-cs"/>
        </a:defRPr>
      </a:lvl1pPr>
      <a:lvl2pPr marL="3566160" indent="-1371600" algn="l" rtl="0" eaLnBrk="1" fontAlgn="base" hangingPunct="1">
        <a:lnSpc>
          <a:spcPct val="90000"/>
        </a:lnSpc>
        <a:spcBef>
          <a:spcPts val="4320"/>
        </a:spcBef>
        <a:spcAft>
          <a:spcPct val="0"/>
        </a:spcAft>
        <a:buClr>
          <a:schemeClr val="tx2"/>
        </a:buClr>
        <a:buSzPct val="100000"/>
        <a:buFont typeface="Arial" pitchFamily="34" charset="0"/>
        <a:buChar char="•"/>
        <a:tabLst>
          <a:tab pos="1097280" algn="l"/>
          <a:tab pos="2194560" algn="l"/>
          <a:tab pos="3291840" algn="l"/>
          <a:tab pos="4389120" algn="l"/>
          <a:tab pos="5486400" algn="l"/>
        </a:tabLst>
        <a:defRPr sz="11500" kern="1200">
          <a:solidFill>
            <a:schemeClr val="tx1"/>
          </a:solidFill>
          <a:latin typeface="+mn-lt"/>
          <a:ea typeface="+mn-ea"/>
          <a:cs typeface="+mn-cs"/>
        </a:defRPr>
      </a:lvl2pPr>
      <a:lvl3pPr marL="5486400" indent="-1097280" algn="l" rtl="0" eaLnBrk="1" fontAlgn="base" hangingPunct="1">
        <a:lnSpc>
          <a:spcPct val="90000"/>
        </a:lnSpc>
        <a:spcBef>
          <a:spcPts val="4320"/>
        </a:spcBef>
        <a:spcAft>
          <a:spcPct val="0"/>
        </a:spcAft>
        <a:buClr>
          <a:schemeClr val="tx2"/>
        </a:buClr>
        <a:buSzPct val="100000"/>
        <a:buFont typeface="Arial" pitchFamily="34" charset="0"/>
        <a:buChar char="•"/>
        <a:tabLst>
          <a:tab pos="1097280" algn="l"/>
          <a:tab pos="2194560" algn="l"/>
          <a:tab pos="3291840" algn="l"/>
          <a:tab pos="4389120" algn="l"/>
          <a:tab pos="5486400" algn="l"/>
        </a:tabLst>
        <a:defRPr sz="9600" kern="1200">
          <a:solidFill>
            <a:schemeClr val="tx1"/>
          </a:solidFill>
          <a:latin typeface="+mn-lt"/>
          <a:ea typeface="+mn-ea"/>
          <a:cs typeface="+mn-cs"/>
        </a:defRPr>
      </a:lvl3pPr>
      <a:lvl4pPr marL="7680960" indent="-1097280" algn="l" rtl="0" eaLnBrk="1" fontAlgn="base" hangingPunct="1">
        <a:lnSpc>
          <a:spcPct val="90000"/>
        </a:lnSpc>
        <a:spcBef>
          <a:spcPts val="4320"/>
        </a:spcBef>
        <a:spcAft>
          <a:spcPct val="0"/>
        </a:spcAft>
        <a:buClr>
          <a:schemeClr val="tx2"/>
        </a:buClr>
        <a:buSzPct val="100000"/>
        <a:buFont typeface="Arial" pitchFamily="34" charset="0"/>
        <a:buChar char="•"/>
        <a:tabLst>
          <a:tab pos="1097280" algn="l"/>
          <a:tab pos="2194560" algn="l"/>
          <a:tab pos="3291840" algn="l"/>
          <a:tab pos="4389120" algn="l"/>
          <a:tab pos="5486400" algn="l"/>
        </a:tabLst>
        <a:defRPr sz="8600" kern="1200">
          <a:solidFill>
            <a:schemeClr val="tx1"/>
          </a:solidFill>
          <a:latin typeface="+mn-lt"/>
          <a:ea typeface="+mn-ea"/>
          <a:cs typeface="+mn-cs"/>
        </a:defRPr>
      </a:lvl4pPr>
      <a:lvl5pPr marL="9875520" indent="-1097280" algn="l" rtl="0" eaLnBrk="1" fontAlgn="base" hangingPunct="1">
        <a:lnSpc>
          <a:spcPct val="90000"/>
        </a:lnSpc>
        <a:spcBef>
          <a:spcPts val="4320"/>
        </a:spcBef>
        <a:spcAft>
          <a:spcPct val="0"/>
        </a:spcAft>
        <a:buClr>
          <a:schemeClr val="tx2"/>
        </a:buClr>
        <a:buSzPct val="100000"/>
        <a:buFont typeface="Arial" pitchFamily="34" charset="0"/>
        <a:buChar char="•"/>
        <a:tabLst>
          <a:tab pos="1097280" algn="l"/>
          <a:tab pos="2194560" algn="l"/>
          <a:tab pos="3291840" algn="l"/>
          <a:tab pos="4389120" algn="l"/>
          <a:tab pos="5486400" algn="l"/>
        </a:tabLst>
        <a:defRPr sz="8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p:cNvSpPr>
            <a:spLocks noGrp="1"/>
          </p:cNvSpPr>
          <p:nvPr>
            <p:ph type="body" sz="quarter" idx="13"/>
          </p:nvPr>
        </p:nvSpPr>
        <p:spPr/>
        <p:txBody>
          <a:bodyPr/>
          <a:lstStyle/>
          <a:p>
            <a:r>
              <a:rPr lang="en-US" dirty="0" smtClean="0"/>
              <a:t>Cluster/Business Sector Description </a:t>
            </a:r>
          </a:p>
          <a:p>
            <a:pPr lvl="2"/>
            <a:r>
              <a:rPr lang="en-US" dirty="0"/>
              <a:t>Project 17 is a regional economic development initiative to improve the quality of life and economic opportunities for those who live and work in the 17 counties of Southeast Kansas. The initiative is focused on cultivating an innovation-driven economic development ecosystem that propagates regional economic prosperity through revitalization of the region’s manufacturing base.</a:t>
            </a:r>
            <a:endParaRPr lang="en-US" dirty="0" smtClean="0"/>
          </a:p>
          <a:p>
            <a:pPr lvl="1"/>
            <a:endParaRPr lang="en-US" dirty="0" smtClean="0"/>
          </a:p>
          <a:p>
            <a:pPr lvl="1"/>
            <a:endParaRPr lang="en-US" dirty="0" smtClean="0"/>
          </a:p>
          <a:p>
            <a:pPr lvl="1"/>
            <a:endParaRPr lang="en-US" dirty="0" smtClean="0"/>
          </a:p>
          <a:p>
            <a:pPr lvl="0"/>
            <a:endParaRPr lang="en-US" dirty="0" smtClean="0"/>
          </a:p>
          <a:p>
            <a:pPr lvl="0"/>
            <a:endParaRPr lang="en-US" dirty="0" smtClean="0"/>
          </a:p>
          <a:p>
            <a:pPr lvl="0"/>
            <a:r>
              <a:rPr lang="en-US" dirty="0" smtClean="0"/>
              <a:t/>
            </a:r>
            <a:br>
              <a:rPr lang="en-US" dirty="0" smtClean="0"/>
            </a:br>
            <a:endParaRPr lang="en-US" dirty="0" smtClean="0"/>
          </a:p>
          <a:p>
            <a:pPr lvl="0"/>
            <a:endParaRPr lang="en-US" dirty="0"/>
          </a:p>
          <a:p>
            <a:pPr lvl="0"/>
            <a:endParaRPr lang="en-US" dirty="0" smtClean="0"/>
          </a:p>
          <a:p>
            <a:pPr lvl="2"/>
            <a:r>
              <a:rPr lang="en-US" dirty="0"/>
              <a:t>Southeast Kansas is facing several challenges. Primary issues include: communities operating in isolation, loss of manufacturing firms with out of region ownership, misaligned workforce development, welfare/poverty cycle, and lack of readiness to work skills development</a:t>
            </a:r>
            <a:r>
              <a:rPr lang="en-US" dirty="0" smtClean="0"/>
              <a:t>.</a:t>
            </a:r>
          </a:p>
          <a:p>
            <a:pPr lvl="2"/>
            <a:endParaRPr lang="en-US" dirty="0"/>
          </a:p>
          <a:p>
            <a:r>
              <a:rPr lang="en-US" dirty="0" smtClean="0"/>
              <a:t>Vision and Collaboration</a:t>
            </a:r>
          </a:p>
          <a:p>
            <a:pPr lvl="2"/>
            <a:r>
              <a:rPr lang="en-US" dirty="0"/>
              <a:t>Project 17 will be community-led with a core team of citizens representing the voices of key economy sectors and supported by work groups and tasks teams in the areas of economic development, leadership, workforce/education and health</a:t>
            </a:r>
            <a:r>
              <a:rPr lang="en-US" dirty="0" smtClean="0"/>
              <a:t>.</a:t>
            </a:r>
          </a:p>
          <a:p>
            <a:pPr lvl="2"/>
            <a:r>
              <a:rPr lang="en-US" dirty="0" smtClean="0"/>
              <a:t>EDA: Innovation Infrastructure Investments</a:t>
            </a:r>
          </a:p>
          <a:p>
            <a:pPr lvl="2"/>
            <a:r>
              <a:rPr lang="en-US" dirty="0" smtClean="0"/>
              <a:t>USDA-RD: Civic Engagement Process</a:t>
            </a:r>
            <a:endParaRPr lang="en-US" dirty="0"/>
          </a:p>
        </p:txBody>
      </p:sp>
      <p:sp>
        <p:nvSpPr>
          <p:cNvPr id="21" name="Text Placeholder 20"/>
          <p:cNvSpPr>
            <a:spLocks noGrp="1"/>
          </p:cNvSpPr>
          <p:nvPr>
            <p:ph type="body" sz="quarter" idx="14"/>
          </p:nvPr>
        </p:nvSpPr>
        <p:spPr/>
        <p:txBody>
          <a:bodyPr/>
          <a:lstStyle/>
          <a:p>
            <a:r>
              <a:rPr lang="en-US" dirty="0" smtClean="0"/>
              <a:t>Project Plan and Objectives</a:t>
            </a:r>
          </a:p>
          <a:p>
            <a:pPr lvl="1"/>
            <a:r>
              <a:rPr lang="en-US" dirty="0" smtClean="0"/>
              <a:t>Plan: </a:t>
            </a:r>
          </a:p>
          <a:p>
            <a:pPr lvl="2"/>
            <a:r>
              <a:rPr lang="en-US" dirty="0" smtClean="0"/>
              <a:t>Project 17 will develop a regional capacity to grow a strong, self-sustaining economy for all Southeast Kansans by linking and leveraging new and existing industries, </a:t>
            </a:r>
            <a:r>
              <a:rPr lang="en-US" dirty="0"/>
              <a:t>cultivating regional </a:t>
            </a:r>
            <a:r>
              <a:rPr lang="en-US" dirty="0" smtClean="0"/>
              <a:t>leadership, and improving the health of its citizens</a:t>
            </a:r>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smtClean="0"/>
          </a:p>
          <a:p>
            <a:pPr lvl="2"/>
            <a:endParaRPr lang="en-US" dirty="0" smtClean="0"/>
          </a:p>
          <a:p>
            <a:pPr lvl="1"/>
            <a:r>
              <a:rPr lang="en-US" dirty="0" smtClean="0"/>
              <a:t>Objectives:</a:t>
            </a:r>
          </a:p>
          <a:p>
            <a:pPr lvl="2"/>
            <a:r>
              <a:rPr lang="en-US" dirty="0" smtClean="0"/>
              <a:t>Cultivate a dynamic and synergistic regional business ecosystem</a:t>
            </a:r>
          </a:p>
          <a:p>
            <a:pPr lvl="2"/>
            <a:r>
              <a:rPr lang="en-US" dirty="0" smtClean="0"/>
              <a:t>Connect businesses and communities to new growth opportunities</a:t>
            </a:r>
          </a:p>
          <a:p>
            <a:pPr lvl="2"/>
            <a:r>
              <a:rPr lang="en-US" dirty="0" smtClean="0"/>
              <a:t>Align workforce development to business needs</a:t>
            </a:r>
          </a:p>
          <a:p>
            <a:pPr lvl="2"/>
            <a:r>
              <a:rPr lang="en-US" dirty="0" smtClean="0"/>
              <a:t>Engage local wealth in regional development and local businesses</a:t>
            </a:r>
          </a:p>
          <a:p>
            <a:pPr lvl="2"/>
            <a:r>
              <a:rPr lang="en-US" dirty="0" smtClean="0"/>
              <a:t>Map and survey the region’s economic strengths and assets</a:t>
            </a:r>
          </a:p>
          <a:p>
            <a:pPr lvl="2"/>
            <a:r>
              <a:rPr lang="en-US" dirty="0" smtClean="0"/>
              <a:t>Establish a community of collaborative regional leaders</a:t>
            </a:r>
          </a:p>
          <a:p>
            <a:pPr lvl="2"/>
            <a:r>
              <a:rPr lang="en-US" dirty="0" smtClean="0"/>
              <a:t>Increase awareness of ties between public health and economic prosperity</a:t>
            </a:r>
            <a:br>
              <a:rPr lang="en-US" dirty="0" smtClean="0"/>
            </a:br>
            <a:endParaRPr lang="en-US" dirty="0" smtClean="0"/>
          </a:p>
          <a:p>
            <a:pPr lvl="2"/>
            <a:endParaRPr lang="en-US" dirty="0" smtClean="0"/>
          </a:p>
          <a:p>
            <a:r>
              <a:rPr lang="en-US" dirty="0" smtClean="0"/>
              <a:t>Project Activities</a:t>
            </a:r>
          </a:p>
          <a:p>
            <a:pPr lvl="3"/>
            <a:r>
              <a:rPr lang="en-US" dirty="0" smtClean="0"/>
              <a:t>EDA: Invest in Human/Technology Capacity </a:t>
            </a:r>
          </a:p>
          <a:p>
            <a:pPr lvl="3"/>
            <a:r>
              <a:rPr lang="en-US" dirty="0" smtClean="0"/>
              <a:t>USDA-RD: Cultivating Regional Networks and Manufacturing Reshoring Strategies </a:t>
            </a:r>
          </a:p>
        </p:txBody>
      </p:sp>
      <p:sp>
        <p:nvSpPr>
          <p:cNvPr id="22" name="Text Placeholder 21"/>
          <p:cNvSpPr>
            <a:spLocks noGrp="1"/>
          </p:cNvSpPr>
          <p:nvPr>
            <p:ph type="body" sz="quarter" idx="15"/>
          </p:nvPr>
        </p:nvSpPr>
        <p:spPr/>
        <p:txBody>
          <a:bodyPr/>
          <a:lstStyle/>
          <a:p>
            <a:r>
              <a:rPr lang="en-US" dirty="0" smtClean="0"/>
              <a:t>Goals and Impacts</a:t>
            </a:r>
          </a:p>
          <a:p>
            <a:r>
              <a:rPr lang="en-US" dirty="0" smtClean="0"/>
              <a:t>Achieved in Year 1 &amp; 2:</a:t>
            </a:r>
          </a:p>
          <a:p>
            <a:pPr lvl="2"/>
            <a:r>
              <a:rPr lang="en-US" dirty="0" smtClean="0"/>
              <a:t>Regional </a:t>
            </a:r>
            <a:r>
              <a:rPr lang="en-US" dirty="0"/>
              <a:t>Forums and Work Group Meetings: Workshops/Trainings Conducted </a:t>
            </a:r>
            <a:endParaRPr lang="en-US" dirty="0" smtClean="0"/>
          </a:p>
          <a:p>
            <a:pPr lvl="2"/>
            <a:endParaRPr lang="en-US" dirty="0"/>
          </a:p>
          <a:p>
            <a:pPr lvl="2"/>
            <a:endParaRPr lang="en-US" dirty="0" smtClean="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smtClean="0"/>
          </a:p>
          <a:p>
            <a:pPr lvl="2">
              <a:tabLst>
                <a:tab pos="9048750" algn="r"/>
              </a:tabLst>
            </a:pPr>
            <a:r>
              <a:rPr lang="en-US" dirty="0"/>
              <a:t>Future Projected Job Creation = 	998</a:t>
            </a:r>
          </a:p>
          <a:p>
            <a:pPr lvl="2">
              <a:tabLst>
                <a:tab pos="9048750" algn="r"/>
              </a:tabLst>
            </a:pPr>
            <a:r>
              <a:rPr lang="en-US" dirty="0"/>
              <a:t>Jobs Retained =	 22</a:t>
            </a:r>
          </a:p>
          <a:p>
            <a:pPr lvl="2">
              <a:tabLst>
                <a:tab pos="9048750" algn="r"/>
              </a:tabLst>
            </a:pPr>
            <a:r>
              <a:rPr lang="en-US" dirty="0"/>
              <a:t>Private Investment Leveraged  =	$4.125 M</a:t>
            </a:r>
          </a:p>
          <a:p>
            <a:pPr lvl="2">
              <a:tabLst>
                <a:tab pos="9048750" algn="r"/>
              </a:tabLst>
            </a:pPr>
            <a:r>
              <a:rPr lang="en-US" dirty="0"/>
              <a:t>Businesses Assisted = 	10</a:t>
            </a:r>
          </a:p>
          <a:p>
            <a:pPr lvl="2">
              <a:tabLst>
                <a:tab pos="9048750" algn="r"/>
              </a:tabLst>
            </a:pPr>
            <a:r>
              <a:rPr lang="en-US" dirty="0"/>
              <a:t>Engagement &amp; Collaboration of </a:t>
            </a:r>
            <a:br>
              <a:rPr lang="en-US" dirty="0"/>
            </a:br>
            <a:r>
              <a:rPr lang="en-US" dirty="0"/>
              <a:t>Regional Organizations  =	66</a:t>
            </a:r>
          </a:p>
          <a:p>
            <a:pPr lvl="2">
              <a:tabLst>
                <a:tab pos="9048750" algn="r"/>
              </a:tabLst>
            </a:pPr>
            <a:r>
              <a:rPr lang="en-US" dirty="0"/>
              <a:t>High Growth Entrepreneurs </a:t>
            </a:r>
            <a:br>
              <a:rPr lang="en-US" dirty="0"/>
            </a:br>
            <a:r>
              <a:rPr lang="en-US" dirty="0"/>
              <a:t>Mentored or Engaged = 	33</a:t>
            </a:r>
          </a:p>
          <a:p>
            <a:pPr lvl="2">
              <a:tabLst>
                <a:tab pos="9048750" algn="r"/>
              </a:tabLst>
            </a:pPr>
            <a:r>
              <a:rPr lang="en-US" dirty="0"/>
              <a:t>Number of Innovation related </a:t>
            </a:r>
            <a:br>
              <a:rPr lang="en-US" dirty="0"/>
            </a:br>
            <a:r>
              <a:rPr lang="en-US" dirty="0"/>
              <a:t>Workshops = </a:t>
            </a:r>
            <a:r>
              <a:rPr lang="en-US" dirty="0" smtClean="0"/>
              <a:t>	10</a:t>
            </a:r>
            <a:endParaRPr lang="en-US" dirty="0"/>
          </a:p>
          <a:p>
            <a:pPr marL="0" lvl="2" indent="0">
              <a:buNone/>
            </a:pPr>
            <a:endParaRPr lang="en-US" dirty="0" smtClean="0"/>
          </a:p>
          <a:p>
            <a:r>
              <a:rPr lang="en-US" dirty="0" smtClean="0"/>
              <a:t>Pending in Year 3</a:t>
            </a:r>
          </a:p>
          <a:p>
            <a:pPr lvl="2"/>
            <a:r>
              <a:rPr lang="en-US" dirty="0"/>
              <a:t>Regional Workforce </a:t>
            </a:r>
            <a:r>
              <a:rPr lang="en-US" dirty="0" smtClean="0"/>
              <a:t>Reengagement Network</a:t>
            </a:r>
          </a:p>
          <a:p>
            <a:pPr lvl="2"/>
            <a:r>
              <a:rPr lang="en-US" dirty="0" smtClean="0"/>
              <a:t>Regional Branding/Promotion Marketing</a:t>
            </a:r>
            <a:endParaRPr lang="en-US" dirty="0"/>
          </a:p>
          <a:p>
            <a:pPr lvl="2"/>
            <a:r>
              <a:rPr lang="en-US" dirty="0"/>
              <a:t>Get Your Business Online Program</a:t>
            </a:r>
          </a:p>
          <a:p>
            <a:pPr lvl="2"/>
            <a:r>
              <a:rPr lang="en-US" dirty="0" smtClean="0"/>
              <a:t>Regional Broadband Initiative </a:t>
            </a:r>
          </a:p>
          <a:p>
            <a:endParaRPr lang="en-US" dirty="0"/>
          </a:p>
          <a:p>
            <a:endParaRPr lang="en-US" dirty="0" smtClean="0"/>
          </a:p>
          <a:p>
            <a:endParaRPr lang="en-US" dirty="0"/>
          </a:p>
          <a:p>
            <a:endParaRPr lang="en-US" dirty="0" smtClean="0"/>
          </a:p>
          <a:p>
            <a:endParaRPr lang="en-US" dirty="0" smtClean="0"/>
          </a:p>
        </p:txBody>
      </p:sp>
      <p:sp>
        <p:nvSpPr>
          <p:cNvPr id="24" name="Text Placeholder 23"/>
          <p:cNvSpPr>
            <a:spLocks noGrp="1"/>
          </p:cNvSpPr>
          <p:nvPr>
            <p:ph type="body" sz="quarter" idx="16"/>
          </p:nvPr>
        </p:nvSpPr>
        <p:spPr/>
        <p:txBody>
          <a:bodyPr/>
          <a:lstStyle/>
          <a:p>
            <a:r>
              <a:rPr lang="en-US" dirty="0"/>
              <a:t>Lessons Learned from Overcoming Challenges</a:t>
            </a:r>
          </a:p>
          <a:p>
            <a:pPr lvl="2"/>
            <a:r>
              <a:rPr lang="en-US" dirty="0" smtClean="0"/>
              <a:t>Trust: overcoming high intraregional competition</a:t>
            </a:r>
          </a:p>
          <a:p>
            <a:pPr lvl="2"/>
            <a:r>
              <a:rPr lang="en-US" dirty="0" smtClean="0"/>
              <a:t>Isolation and Fragmentation: duplication and misalignment among local groups</a:t>
            </a:r>
          </a:p>
          <a:p>
            <a:pPr lvl="2"/>
            <a:r>
              <a:rPr lang="en-US" dirty="0" smtClean="0"/>
              <a:t>Underdeveloped Internet Infrastructure: 10 out of 17 counties fail to have basic broadband connectivity </a:t>
            </a:r>
            <a:endParaRPr lang="en-US" dirty="0"/>
          </a:p>
          <a:p>
            <a:endParaRPr lang="en-US" dirty="0"/>
          </a:p>
          <a:p>
            <a:pPr>
              <a:tabLst>
                <a:tab pos="9048750" algn="r"/>
              </a:tabLst>
            </a:pPr>
            <a:r>
              <a:rPr lang="en-US" dirty="0" smtClean="0"/>
              <a:t>Outcomes</a:t>
            </a:r>
          </a:p>
          <a:p>
            <a:pPr lvl="2">
              <a:tabLst>
                <a:tab pos="9048750" algn="r"/>
              </a:tabLst>
            </a:pPr>
            <a:r>
              <a:rPr lang="en-US" dirty="0"/>
              <a:t>Develop a broadly supported understanding, rationale, and vision for shared regional economic prosperity. Facilitated </a:t>
            </a:r>
            <a:r>
              <a:rPr lang="en-US" b="1" dirty="0"/>
              <a:t>54</a:t>
            </a:r>
            <a:r>
              <a:rPr lang="en-US" dirty="0"/>
              <a:t> regional forums and </a:t>
            </a:r>
            <a:r>
              <a:rPr lang="en-US" b="1" dirty="0"/>
              <a:t>55</a:t>
            </a:r>
            <a:r>
              <a:rPr lang="en-US" dirty="0"/>
              <a:t> work group meetings that were attended by </a:t>
            </a:r>
            <a:r>
              <a:rPr lang="en-US" b="1" dirty="0"/>
              <a:t>1243</a:t>
            </a:r>
            <a:r>
              <a:rPr lang="en-US" dirty="0"/>
              <a:t> participants</a:t>
            </a:r>
          </a:p>
          <a:p>
            <a:pPr lvl="2">
              <a:tabLst>
                <a:tab pos="9048750" algn="r"/>
              </a:tabLst>
            </a:pPr>
            <a:r>
              <a:rPr lang="en-US" dirty="0"/>
              <a:t>Increased regional awareness of challenges facing Southeast Kansas as well as the efforts and initiatives of Project 17</a:t>
            </a:r>
          </a:p>
          <a:p>
            <a:pPr lvl="2">
              <a:tabLst>
                <a:tab pos="9048750" algn="r"/>
              </a:tabLst>
            </a:pPr>
            <a:r>
              <a:rPr lang="en-US" dirty="0" smtClean="0"/>
              <a:t>Increased </a:t>
            </a:r>
            <a:r>
              <a:rPr lang="en-US" dirty="0"/>
              <a:t>collaboration amongst agency partners and team  members</a:t>
            </a:r>
          </a:p>
          <a:p>
            <a:pPr lvl="2"/>
            <a:r>
              <a:rPr lang="en-US" dirty="0" smtClean="0"/>
              <a:t>Map </a:t>
            </a:r>
            <a:r>
              <a:rPr lang="en-US" dirty="0"/>
              <a:t>regional assets, relations, and strengths that can support a regional economic development strategy</a:t>
            </a:r>
          </a:p>
          <a:p>
            <a:pPr lvl="2"/>
            <a:r>
              <a:rPr lang="en-US" dirty="0"/>
              <a:t>Institute a sustaining organization/leadership structure to perpetuate regional economic </a:t>
            </a:r>
            <a:r>
              <a:rPr lang="en-US" dirty="0" smtClean="0"/>
              <a:t>prosperity</a:t>
            </a:r>
          </a:p>
          <a:p>
            <a:pPr lvl="0">
              <a:tabLst>
                <a:tab pos="9048750" algn="r"/>
              </a:tabLst>
            </a:pPr>
            <a:endParaRPr lang="en-US" dirty="0" smtClean="0"/>
          </a:p>
          <a:p>
            <a:pPr lvl="0">
              <a:tabLst>
                <a:tab pos="9048750" algn="r"/>
              </a:tabLst>
            </a:pPr>
            <a:r>
              <a:rPr lang="en-US" dirty="0" smtClean="0"/>
              <a:t>Continuity </a:t>
            </a:r>
            <a:r>
              <a:rPr lang="en-US" dirty="0"/>
              <a:t>Plans </a:t>
            </a:r>
            <a:endParaRPr lang="en-US" dirty="0" smtClean="0"/>
          </a:p>
          <a:p>
            <a:pPr lvl="1">
              <a:tabLst>
                <a:tab pos="9048750" algn="r"/>
              </a:tabLst>
            </a:pPr>
            <a:r>
              <a:rPr lang="en-US" sz="3200" dirty="0"/>
              <a:t>The project team is working on setting a permanent structure in the region that will lead on the work initiated during the project beyond the project completion dates. </a:t>
            </a:r>
            <a:endParaRPr lang="en-US" sz="3200" dirty="0" smtClean="0"/>
          </a:p>
          <a:p>
            <a:pPr lvl="2"/>
            <a:r>
              <a:rPr lang="en-US" dirty="0" smtClean="0"/>
              <a:t>Establishment of a 501c3 </a:t>
            </a:r>
            <a:r>
              <a:rPr lang="en-US" smtClean="0"/>
              <a:t>sustaining organization</a:t>
            </a:r>
            <a:endParaRPr lang="en-US" dirty="0"/>
          </a:p>
          <a:p>
            <a:pPr lvl="2"/>
            <a:r>
              <a:rPr lang="en-US" dirty="0" smtClean="0"/>
              <a:t>Partnering with philanthropic foundations</a:t>
            </a:r>
          </a:p>
          <a:p>
            <a:pPr lvl="2"/>
            <a:r>
              <a:rPr lang="en-US" dirty="0" smtClean="0"/>
              <a:t>Partnering with adjacent regions for future federal funding, ex. recent IMCP Designation with South-central Kansas partners </a:t>
            </a:r>
          </a:p>
          <a:p>
            <a:pPr lvl="2">
              <a:tabLst>
                <a:tab pos="9048750" algn="r"/>
              </a:tabLst>
            </a:pPr>
            <a:endParaRPr lang="en-US" dirty="0" smtClean="0"/>
          </a:p>
          <a:p>
            <a:pPr lvl="2">
              <a:tabLst>
                <a:tab pos="9048750" algn="r"/>
              </a:tabLst>
            </a:pPr>
            <a:endParaRPr lang="en-US" dirty="0" smtClean="0"/>
          </a:p>
          <a:p>
            <a:r>
              <a:rPr lang="en-US" dirty="0" smtClean="0"/>
              <a:t>Team Contact Information</a:t>
            </a:r>
          </a:p>
          <a:p>
            <a:pPr lvl="1"/>
            <a:r>
              <a:rPr lang="en-US" dirty="0" smtClean="0"/>
              <a:t>Project Website- http://twsproject17.org/</a:t>
            </a:r>
          </a:p>
          <a:p>
            <a:pPr lvl="1"/>
            <a:r>
              <a:rPr lang="en-US" dirty="0" smtClean="0"/>
              <a:t>Project Contact- info@twsproject17.org</a:t>
            </a:r>
          </a:p>
          <a:p>
            <a:pPr lvl="1"/>
            <a:r>
              <a:rPr lang="en-US" dirty="0" smtClean="0"/>
              <a:t>Project Process Contact- jwtuck@ksu.edu or hmorgan@twsproject17.org</a:t>
            </a:r>
          </a:p>
          <a:p>
            <a:endParaRPr lang="en-US" dirty="0" smtClean="0"/>
          </a:p>
          <a:p>
            <a:endParaRPr lang="en-US" dirty="0" smtClean="0"/>
          </a:p>
          <a:p>
            <a:endParaRPr lang="en-US" dirty="0" smtClean="0"/>
          </a:p>
          <a:p>
            <a:endParaRPr lang="en-US" dirty="0"/>
          </a:p>
        </p:txBody>
      </p:sp>
      <p:pic>
        <p:nvPicPr>
          <p:cNvPr id="28" name="Picture 27" descr="countyfiltermap.jpg"/>
          <p:cNvPicPr>
            <a:picLocks noChangeAspect="1"/>
          </p:cNvPicPr>
          <p:nvPr/>
        </p:nvPicPr>
        <p:blipFill rotWithShape="1">
          <a:blip r:embed="rId3">
            <a:extLst>
              <a:ext uri="{28A0092B-C50C-407E-A947-70E740481C1C}">
                <a14:useLocalDpi xmlns:a14="http://schemas.microsoft.com/office/drawing/2010/main" val="0"/>
              </a:ext>
            </a:extLst>
          </a:blip>
          <a:srcRect l="16664" t="6707" r="14591" b="18321"/>
          <a:stretch/>
        </p:blipFill>
        <p:spPr>
          <a:xfrm>
            <a:off x="1524000" y="11125200"/>
            <a:ext cx="8524073" cy="6096000"/>
          </a:xfrm>
          <a:prstGeom prst="rect">
            <a:avLst/>
          </a:prstGeom>
        </p:spPr>
      </p:pic>
      <p:sp>
        <p:nvSpPr>
          <p:cNvPr id="77" name="TextBox 76"/>
          <p:cNvSpPr txBox="1"/>
          <p:nvPr/>
        </p:nvSpPr>
        <p:spPr>
          <a:xfrm>
            <a:off x="1295400" y="834752"/>
            <a:ext cx="27800776" cy="1527448"/>
          </a:xfrm>
          <a:prstGeom prst="rect">
            <a:avLst/>
          </a:prstGeom>
          <a:noFill/>
        </p:spPr>
        <p:txBody>
          <a:bodyPr wrap="square" lIns="293477" tIns="146738" rIns="293477" bIns="146738" rtlCol="0">
            <a:spAutoFit/>
          </a:bodyPr>
          <a:lstStyle/>
          <a:p>
            <a:r>
              <a:rPr lang="en-US" sz="8000" b="1" dirty="0" smtClean="0">
                <a:latin typeface="+mj-lt"/>
              </a:rPr>
              <a:t>Project 17: Rural Jobs and Innovation Accelerator</a:t>
            </a:r>
          </a:p>
        </p:txBody>
      </p:sp>
      <p:sp>
        <p:nvSpPr>
          <p:cNvPr id="78" name="TextBox 77"/>
          <p:cNvSpPr txBox="1"/>
          <p:nvPr/>
        </p:nvSpPr>
        <p:spPr>
          <a:xfrm>
            <a:off x="1295400" y="2360984"/>
            <a:ext cx="29718000" cy="1312005"/>
          </a:xfrm>
          <a:prstGeom prst="rect">
            <a:avLst/>
          </a:prstGeom>
          <a:noFill/>
        </p:spPr>
        <p:txBody>
          <a:bodyPr wrap="square" lIns="293477" tIns="146738" rIns="293477" bIns="146738" rtlCol="0">
            <a:spAutoFit/>
          </a:bodyPr>
          <a:lstStyle/>
          <a:p>
            <a:r>
              <a:rPr lang="en-US" sz="6600" dirty="0"/>
              <a:t>Funding Agencies: </a:t>
            </a:r>
            <a:r>
              <a:rPr lang="en-US" sz="6600" dirty="0" smtClean="0"/>
              <a:t>USDA-RD, EDA, Kansas Department of Commerce</a:t>
            </a:r>
            <a:endParaRPr lang="en-US" sz="6600" dirty="0"/>
          </a:p>
        </p:txBody>
      </p:sp>
      <p:sp>
        <p:nvSpPr>
          <p:cNvPr id="79" name="TextBox 78"/>
          <p:cNvSpPr txBox="1"/>
          <p:nvPr/>
        </p:nvSpPr>
        <p:spPr>
          <a:xfrm>
            <a:off x="1295400" y="3733800"/>
            <a:ext cx="24406743" cy="1127339"/>
          </a:xfrm>
          <a:prstGeom prst="rect">
            <a:avLst/>
          </a:prstGeom>
          <a:noFill/>
        </p:spPr>
        <p:txBody>
          <a:bodyPr wrap="square" lIns="293477" tIns="146738" rIns="293477" bIns="146738" rtlCol="0">
            <a:spAutoFit/>
          </a:bodyPr>
          <a:lstStyle/>
          <a:p>
            <a:r>
              <a:rPr lang="en-US" sz="5400" dirty="0"/>
              <a:t>Grant Location: Southeast Kansas</a:t>
            </a:r>
          </a:p>
        </p:txBody>
      </p:sp>
      <p:pic>
        <p:nvPicPr>
          <p:cNvPr id="1037" name="Picture 1036"/>
          <p:cNvPicPr>
            <a:picLocks noChangeAspect="1"/>
          </p:cNvPicPr>
          <p:nvPr/>
        </p:nvPicPr>
        <p:blipFill>
          <a:blip r:embed="rId4"/>
          <a:stretch>
            <a:fillRect/>
          </a:stretch>
        </p:blipFill>
        <p:spPr>
          <a:xfrm>
            <a:off x="22631400" y="22631400"/>
            <a:ext cx="8911368" cy="7010400"/>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182273668"/>
              </p:ext>
            </p:extLst>
          </p:nvPr>
        </p:nvGraphicFramePr>
        <p:xfrm>
          <a:off x="22783800" y="9144000"/>
          <a:ext cx="8763000" cy="4618990"/>
        </p:xfrm>
        <a:graphic>
          <a:graphicData uri="http://schemas.openxmlformats.org/drawingml/2006/table">
            <a:tbl>
              <a:tblPr bandRow="1">
                <a:tableStyleId>{5C22544A-7EE6-4342-B048-85BDC9FD1C3A}</a:tableStyleId>
              </a:tblPr>
              <a:tblGrid>
                <a:gridCol w="6324600"/>
                <a:gridCol w="2438400"/>
              </a:tblGrid>
              <a:tr h="0">
                <a:tc>
                  <a:txBody>
                    <a:bodyPr/>
                    <a:lstStyle/>
                    <a:p>
                      <a:pPr marL="0" marR="0">
                        <a:lnSpc>
                          <a:spcPct val="115000"/>
                        </a:lnSpc>
                        <a:spcBef>
                          <a:spcPts val="0"/>
                        </a:spcBef>
                        <a:spcAft>
                          <a:spcPts val="0"/>
                        </a:spcAft>
                      </a:pPr>
                      <a:r>
                        <a:rPr lang="en-US" sz="2800" dirty="0">
                          <a:effectLst/>
                          <a:latin typeface="+mn-lt"/>
                          <a:ea typeface="Calibri"/>
                          <a:cs typeface="Times New Roman"/>
                        </a:rPr>
                        <a:t>Workshop/Training</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Attendance </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Strategic Doing (2 Workshops)</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85 </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Network Weaving</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40</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Regional Workforce</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90</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Regional Broadband</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60</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KLC Training (3 Cohorts)</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146</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Innovation Summit</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85</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Get Your Business Online</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54</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Next Generation 911 Symposium</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40</a:t>
                      </a:r>
                    </a:p>
                  </a:txBody>
                  <a:tcPr marL="68580" marR="68580" marT="0" marB="0"/>
                </a:tc>
              </a:tr>
              <a:tr h="0">
                <a:tc>
                  <a:txBody>
                    <a:bodyPr/>
                    <a:lstStyle/>
                    <a:p>
                      <a:pPr marL="0" marR="0">
                        <a:lnSpc>
                          <a:spcPct val="115000"/>
                        </a:lnSpc>
                        <a:spcBef>
                          <a:spcPts val="0"/>
                        </a:spcBef>
                        <a:spcAft>
                          <a:spcPts val="0"/>
                        </a:spcAft>
                      </a:pPr>
                      <a:r>
                        <a:rPr lang="en-US" sz="2800" dirty="0">
                          <a:effectLst/>
                          <a:latin typeface="+mn-lt"/>
                          <a:ea typeface="Calibri"/>
                          <a:cs typeface="Times New Roman"/>
                        </a:rPr>
                        <a:t>Circles (3 Meetings/trainings)</a:t>
                      </a:r>
                    </a:p>
                  </a:txBody>
                  <a:tcPr marL="68580" marR="68580" marT="0" marB="0"/>
                </a:tc>
                <a:tc>
                  <a:txBody>
                    <a:bodyPr/>
                    <a:lstStyle/>
                    <a:p>
                      <a:pPr marL="0" marR="0">
                        <a:lnSpc>
                          <a:spcPct val="115000"/>
                        </a:lnSpc>
                        <a:spcBef>
                          <a:spcPts val="0"/>
                        </a:spcBef>
                        <a:spcAft>
                          <a:spcPts val="0"/>
                        </a:spcAft>
                      </a:pPr>
                      <a:r>
                        <a:rPr lang="en-US" sz="2800" dirty="0">
                          <a:effectLst/>
                          <a:latin typeface="+mn-lt"/>
                          <a:ea typeface="Calibri"/>
                          <a:cs typeface="Times New Roman"/>
                        </a:rPr>
                        <a:t>60</a:t>
                      </a:r>
                    </a:p>
                  </a:txBody>
                  <a:tcPr marL="68580" marR="68580" marT="0" marB="0"/>
                </a:tc>
              </a:tr>
            </a:tbl>
          </a:graphicData>
        </a:graphic>
      </p:graphicFrame>
      <p:pic>
        <p:nvPicPr>
          <p:cNvPr id="2" name="Picture 1" descr="image00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0200" y="26212800"/>
            <a:ext cx="8123916" cy="2590800"/>
          </a:xfrm>
          <a:prstGeom prst="rect">
            <a:avLst/>
          </a:prstGeom>
        </p:spPr>
      </p:pic>
      <p:pic>
        <p:nvPicPr>
          <p:cNvPr id="4" name="Picture 3" descr="p17ClusterDiagramLQ.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887200" y="10363200"/>
            <a:ext cx="9482818" cy="7696200"/>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P17Edu">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BSEC_Them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a:rot lat="0" lon="0" rev="0"/>
            </a:camera>
            <a:lightRig rig="contrasting" dir="t">
              <a:rot lat="0" lon="0" rev="16500000"/>
            </a:lightRig>
          </a:scene3d>
          <a:sp3d prstMaterial="powder">
            <a:bevelT w="152400"/>
          </a:sp3d>
        </a:effectStyle>
        <a:effectStyle>
          <a:effectLst>
            <a:reflection blurRad="12700" stA="26000" endPos="28000" dist="38100" dir="5400000" sy="-100000" rotWithShape="0"/>
          </a:effectLst>
          <a:scene3d>
            <a:camera prst="orthographicFront">
              <a:rot lat="0" lon="0" rev="0"/>
            </a:camera>
            <a:lightRig rig="contrasting" dir="t">
              <a:rot lat="0" lon="0" rev="16500000"/>
            </a:lightRig>
          </a:scene3d>
          <a:sp3d prstMaterial="powder">
            <a:bevelT w="190500" h="101600"/>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P17Edu.thmx</Template>
  <TotalTime>15725</TotalTime>
  <Words>451</Words>
  <Application>Microsoft Office PowerPoint</Application>
  <PresentationFormat>Custom</PresentationFormat>
  <Paragraphs>125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P17Edu</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ruth</cp:lastModifiedBy>
  <cp:revision>98</cp:revision>
  <cp:lastPrinted>2014-06-03T17:53:33Z</cp:lastPrinted>
  <dcterms:created xsi:type="dcterms:W3CDTF">2012-12-03T15:42:35Z</dcterms:created>
  <dcterms:modified xsi:type="dcterms:W3CDTF">2014-06-03T18:01:16Z</dcterms:modified>
</cp:coreProperties>
</file>