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7010400" cy="9296400"/>
  <p:defaultText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569" autoAdjust="0"/>
    <p:restoredTop sz="99827" autoAdjust="0"/>
  </p:normalViewPr>
  <p:slideViewPr>
    <p:cSldViewPr>
      <p:cViewPr>
        <p:scale>
          <a:sx n="24" d="100"/>
          <a:sy n="24" d="100"/>
        </p:scale>
        <p:origin x="-186" y="-24"/>
      </p:cViewPr>
      <p:guideLst>
        <p:guide orient="horz" pos="10368"/>
        <p:guide pos="13824"/>
      </p:guideLst>
    </p:cSldViewPr>
  </p:slideViewPr>
  <p:outlineViewPr>
    <p:cViewPr>
      <p:scale>
        <a:sx n="33" d="100"/>
        <a:sy n="33" d="100"/>
      </p:scale>
      <p:origin x="0" y="0"/>
    </p:cViewPr>
  </p:outlineViewPr>
  <p:notesTextViewPr>
    <p:cViewPr>
      <p:scale>
        <a:sx n="66" d="100"/>
        <a:sy n="66"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53A647F-8686-40CF-A747-DA5F927FD886}" type="datetimeFigureOut">
              <a:rPr lang="en-US" smtClean="0"/>
              <a:t>6/3/2014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B4EC907-F0DA-44E2-9251-CE68812FB8DA}" type="slidenum">
              <a:rPr lang="en-US" smtClean="0"/>
              <a:t>‹#›</a:t>
            </a:fld>
            <a:endParaRPr lang="en-US"/>
          </a:p>
        </p:txBody>
      </p:sp>
    </p:spTree>
    <p:extLst>
      <p:ext uri="{BB962C8B-B14F-4D97-AF65-F5344CB8AC3E}">
        <p14:creationId xmlns:p14="http://schemas.microsoft.com/office/powerpoint/2010/main" val="3358343100"/>
      </p:ext>
    </p:extLst>
  </p:cSld>
  <p:clrMap bg1="lt1" tx1="dk1" bg2="lt2" tx2="dk2" accent1="accent1" accent2="accent2" accent3="accent3" accent4="accent4" accent5="accent5" accent6="accent6" hlink="hlink" folHlink="folHlink"/>
  <p:notesStyle>
    <a:lvl1pPr marL="0" algn="l" defTabSz="2934767" rtl="0" eaLnBrk="1" latinLnBrk="0" hangingPunct="1">
      <a:defRPr sz="3900" kern="1200">
        <a:solidFill>
          <a:schemeClr val="tx1"/>
        </a:solidFill>
        <a:latin typeface="+mn-lt"/>
        <a:ea typeface="+mn-ea"/>
        <a:cs typeface="+mn-cs"/>
      </a:defRPr>
    </a:lvl1pPr>
    <a:lvl2pPr marL="1467383" algn="l" defTabSz="2934767" rtl="0" eaLnBrk="1" latinLnBrk="0" hangingPunct="1">
      <a:defRPr sz="3900" kern="1200">
        <a:solidFill>
          <a:schemeClr val="tx1"/>
        </a:solidFill>
        <a:latin typeface="+mn-lt"/>
        <a:ea typeface="+mn-ea"/>
        <a:cs typeface="+mn-cs"/>
      </a:defRPr>
    </a:lvl2pPr>
    <a:lvl3pPr marL="2934767" algn="l" defTabSz="2934767" rtl="0" eaLnBrk="1" latinLnBrk="0" hangingPunct="1">
      <a:defRPr sz="3900" kern="1200">
        <a:solidFill>
          <a:schemeClr val="tx1"/>
        </a:solidFill>
        <a:latin typeface="+mn-lt"/>
        <a:ea typeface="+mn-ea"/>
        <a:cs typeface="+mn-cs"/>
      </a:defRPr>
    </a:lvl3pPr>
    <a:lvl4pPr marL="4402150" algn="l" defTabSz="2934767" rtl="0" eaLnBrk="1" latinLnBrk="0" hangingPunct="1">
      <a:defRPr sz="3900" kern="1200">
        <a:solidFill>
          <a:schemeClr val="tx1"/>
        </a:solidFill>
        <a:latin typeface="+mn-lt"/>
        <a:ea typeface="+mn-ea"/>
        <a:cs typeface="+mn-cs"/>
      </a:defRPr>
    </a:lvl4pPr>
    <a:lvl5pPr marL="5869534" algn="l" defTabSz="2934767" rtl="0" eaLnBrk="1" latinLnBrk="0" hangingPunct="1">
      <a:defRPr sz="3900" kern="1200">
        <a:solidFill>
          <a:schemeClr val="tx1"/>
        </a:solidFill>
        <a:latin typeface="+mn-lt"/>
        <a:ea typeface="+mn-ea"/>
        <a:cs typeface="+mn-cs"/>
      </a:defRPr>
    </a:lvl5pPr>
    <a:lvl6pPr marL="7336917" algn="l" defTabSz="2934767" rtl="0" eaLnBrk="1" latinLnBrk="0" hangingPunct="1">
      <a:defRPr sz="3900" kern="1200">
        <a:solidFill>
          <a:schemeClr val="tx1"/>
        </a:solidFill>
        <a:latin typeface="+mn-lt"/>
        <a:ea typeface="+mn-ea"/>
        <a:cs typeface="+mn-cs"/>
      </a:defRPr>
    </a:lvl6pPr>
    <a:lvl7pPr marL="8804300" algn="l" defTabSz="2934767" rtl="0" eaLnBrk="1" latinLnBrk="0" hangingPunct="1">
      <a:defRPr sz="3900" kern="1200">
        <a:solidFill>
          <a:schemeClr val="tx1"/>
        </a:solidFill>
        <a:latin typeface="+mn-lt"/>
        <a:ea typeface="+mn-ea"/>
        <a:cs typeface="+mn-cs"/>
      </a:defRPr>
    </a:lvl7pPr>
    <a:lvl8pPr marL="10271684" algn="l" defTabSz="2934767" rtl="0" eaLnBrk="1" latinLnBrk="0" hangingPunct="1">
      <a:defRPr sz="3900" kern="1200">
        <a:solidFill>
          <a:schemeClr val="tx1"/>
        </a:solidFill>
        <a:latin typeface="+mn-lt"/>
        <a:ea typeface="+mn-ea"/>
        <a:cs typeface="+mn-cs"/>
      </a:defRPr>
    </a:lvl8pPr>
    <a:lvl9pPr marL="11739067" algn="l" defTabSz="2934767" rtl="0" eaLnBrk="1" latinLnBrk="0" hangingPunct="1">
      <a:defRPr sz="3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4EC907-F0DA-44E2-9251-CE68812FB8DA}" type="slidenum">
              <a:rPr lang="en-US" smtClean="0"/>
              <a:t>1</a:t>
            </a:fld>
            <a:endParaRPr lang="en-US"/>
          </a:p>
        </p:txBody>
      </p:sp>
    </p:spTree>
    <p:extLst>
      <p:ext uri="{BB962C8B-B14F-4D97-AF65-F5344CB8AC3E}">
        <p14:creationId xmlns:p14="http://schemas.microsoft.com/office/powerpoint/2010/main" val="3755586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4"/>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2"/>
            <a:ext cx="30723840" cy="8412481"/>
          </a:xfrm>
        </p:spPr>
        <p:txBody>
          <a:bodyPr/>
          <a:lstStyle>
            <a:lvl1pPr marL="0" indent="0" algn="ctr">
              <a:buNone/>
              <a:defRPr>
                <a:solidFill>
                  <a:schemeClr val="tx1">
                    <a:tint val="75000"/>
                  </a:schemeClr>
                </a:solidFill>
              </a:defRPr>
            </a:lvl1pPr>
            <a:lvl2pPr marL="1467383" indent="0" algn="ctr">
              <a:buNone/>
              <a:defRPr>
                <a:solidFill>
                  <a:schemeClr val="tx1">
                    <a:tint val="75000"/>
                  </a:schemeClr>
                </a:solidFill>
              </a:defRPr>
            </a:lvl2pPr>
            <a:lvl3pPr marL="2934767" indent="0" algn="ctr">
              <a:buNone/>
              <a:defRPr>
                <a:solidFill>
                  <a:schemeClr val="tx1">
                    <a:tint val="75000"/>
                  </a:schemeClr>
                </a:solidFill>
              </a:defRPr>
            </a:lvl3pPr>
            <a:lvl4pPr marL="4402150" indent="0" algn="ctr">
              <a:buNone/>
              <a:defRPr>
                <a:solidFill>
                  <a:schemeClr val="tx1">
                    <a:tint val="75000"/>
                  </a:schemeClr>
                </a:solidFill>
              </a:defRPr>
            </a:lvl4pPr>
            <a:lvl5pPr marL="5869534" indent="0" algn="ctr">
              <a:buNone/>
              <a:defRPr>
                <a:solidFill>
                  <a:schemeClr val="tx1">
                    <a:tint val="75000"/>
                  </a:schemeClr>
                </a:solidFill>
              </a:defRPr>
            </a:lvl5pPr>
            <a:lvl6pPr marL="7336917" indent="0" algn="ctr">
              <a:buNone/>
              <a:defRPr>
                <a:solidFill>
                  <a:schemeClr val="tx1">
                    <a:tint val="75000"/>
                  </a:schemeClr>
                </a:solidFill>
              </a:defRPr>
            </a:lvl6pPr>
            <a:lvl7pPr marL="8804300" indent="0" algn="ctr">
              <a:buNone/>
              <a:defRPr>
                <a:solidFill>
                  <a:schemeClr val="tx1">
                    <a:tint val="75000"/>
                  </a:schemeClr>
                </a:solidFill>
              </a:defRPr>
            </a:lvl7pPr>
            <a:lvl8pPr marL="10271684" indent="0" algn="ctr">
              <a:buNone/>
              <a:defRPr>
                <a:solidFill>
                  <a:schemeClr val="tx1">
                    <a:tint val="75000"/>
                  </a:schemeClr>
                </a:solidFill>
              </a:defRPr>
            </a:lvl8pPr>
            <a:lvl9pPr marL="1173906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325815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767566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1432563"/>
            <a:ext cx="47404018" cy="305866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1432563"/>
            <a:ext cx="141480542" cy="305866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717168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929765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59"/>
          </a:xfrm>
        </p:spPr>
        <p:txBody>
          <a:bodyPr anchor="t"/>
          <a:lstStyle>
            <a:lvl1pPr algn="l">
              <a:defRPr sz="128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7"/>
            <a:ext cx="37307520" cy="7200898"/>
          </a:xfrm>
        </p:spPr>
        <p:txBody>
          <a:bodyPr anchor="b"/>
          <a:lstStyle>
            <a:lvl1pPr marL="0" indent="0">
              <a:buNone/>
              <a:defRPr sz="6400">
                <a:solidFill>
                  <a:schemeClr val="tx1">
                    <a:tint val="75000"/>
                  </a:schemeClr>
                </a:solidFill>
              </a:defRPr>
            </a:lvl1pPr>
            <a:lvl2pPr marL="1467383" indent="0">
              <a:buNone/>
              <a:defRPr sz="5800">
                <a:solidFill>
                  <a:schemeClr val="tx1">
                    <a:tint val="75000"/>
                  </a:schemeClr>
                </a:solidFill>
              </a:defRPr>
            </a:lvl2pPr>
            <a:lvl3pPr marL="2934767" indent="0">
              <a:buNone/>
              <a:defRPr sz="5100">
                <a:solidFill>
                  <a:schemeClr val="tx1">
                    <a:tint val="75000"/>
                  </a:schemeClr>
                </a:solidFill>
              </a:defRPr>
            </a:lvl3pPr>
            <a:lvl4pPr marL="4402150" indent="0">
              <a:buNone/>
              <a:defRPr sz="4500">
                <a:solidFill>
                  <a:schemeClr val="tx1">
                    <a:tint val="75000"/>
                  </a:schemeClr>
                </a:solidFill>
              </a:defRPr>
            </a:lvl4pPr>
            <a:lvl5pPr marL="5869534" indent="0">
              <a:buNone/>
              <a:defRPr sz="4500">
                <a:solidFill>
                  <a:schemeClr val="tx1">
                    <a:tint val="75000"/>
                  </a:schemeClr>
                </a:solidFill>
              </a:defRPr>
            </a:lvl5pPr>
            <a:lvl6pPr marL="7336917" indent="0">
              <a:buNone/>
              <a:defRPr sz="4500">
                <a:solidFill>
                  <a:schemeClr val="tx1">
                    <a:tint val="75000"/>
                  </a:schemeClr>
                </a:solidFill>
              </a:defRPr>
            </a:lvl6pPr>
            <a:lvl7pPr marL="8804300" indent="0">
              <a:buNone/>
              <a:defRPr sz="4500">
                <a:solidFill>
                  <a:schemeClr val="tx1">
                    <a:tint val="75000"/>
                  </a:schemeClr>
                </a:solidFill>
              </a:defRPr>
            </a:lvl7pPr>
            <a:lvl8pPr marL="10271684" indent="0">
              <a:buNone/>
              <a:defRPr sz="4500">
                <a:solidFill>
                  <a:schemeClr val="tx1">
                    <a:tint val="75000"/>
                  </a:schemeClr>
                </a:solidFill>
              </a:defRPr>
            </a:lvl8pPr>
            <a:lvl9pPr marL="11739067"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23AE88-432D-4B0A-92C6-478786C8B21C}" type="datetimeFigureOut">
              <a:rPr lang="en-US" smtClean="0"/>
              <a:t>6/3/2014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550774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23AE88-432D-4B0A-92C6-478786C8B21C}" type="datetimeFigureOut">
              <a:rPr lang="en-US" smtClean="0"/>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370030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1"/>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0"/>
            <a:ext cx="19392902"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4" name="Content Placeholder 3"/>
          <p:cNvSpPr>
            <a:spLocks noGrp="1"/>
          </p:cNvSpPr>
          <p:nvPr>
            <p:ph sz="half" idx="2"/>
          </p:nvPr>
        </p:nvSpPr>
        <p:spPr>
          <a:xfrm>
            <a:off x="2194560" y="10439399"/>
            <a:ext cx="19392902"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0"/>
            <a:ext cx="19400520"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6" name="Content Placeholder 5"/>
          <p:cNvSpPr>
            <a:spLocks noGrp="1"/>
          </p:cNvSpPr>
          <p:nvPr>
            <p:ph sz="quarter" idx="4"/>
          </p:nvPr>
        </p:nvSpPr>
        <p:spPr>
          <a:xfrm>
            <a:off x="22296122" y="10439399"/>
            <a:ext cx="19400520"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23AE88-432D-4B0A-92C6-478786C8B21C}" type="datetimeFigureOut">
              <a:rPr lang="en-US" smtClean="0"/>
              <a:t>6/3/2014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402421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23AE88-432D-4B0A-92C6-478786C8B21C}" type="datetimeFigureOut">
              <a:rPr lang="en-US" smtClean="0"/>
              <a:t>6/3/2014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255645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23AE88-432D-4B0A-92C6-478786C8B21C}" type="datetimeFigureOut">
              <a:rPr lang="en-US" smtClean="0"/>
              <a:t>6/3/2014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2612716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1"/>
            <a:ext cx="14439902" cy="5577839"/>
          </a:xfrm>
        </p:spPr>
        <p:txBody>
          <a:bodyPr anchor="b"/>
          <a:lstStyle>
            <a:lvl1pPr algn="l">
              <a:defRPr sz="6400" b="1"/>
            </a:lvl1pPr>
          </a:lstStyle>
          <a:p>
            <a:r>
              <a:rPr lang="en-US" smtClean="0"/>
              <a:t>Click to edit Master title style</a:t>
            </a:r>
            <a:endParaRPr lang="en-US"/>
          </a:p>
        </p:txBody>
      </p:sp>
      <p:sp>
        <p:nvSpPr>
          <p:cNvPr id="3" name="Content Placeholder 2"/>
          <p:cNvSpPr>
            <a:spLocks noGrp="1"/>
          </p:cNvSpPr>
          <p:nvPr>
            <p:ph idx="1"/>
          </p:nvPr>
        </p:nvSpPr>
        <p:spPr>
          <a:xfrm>
            <a:off x="17160240" y="1310644"/>
            <a:ext cx="24536400" cy="28094944"/>
          </a:xfrm>
        </p:spPr>
        <p:txBody>
          <a:bodyPr/>
          <a:lstStyle>
            <a:lvl1pPr>
              <a:defRPr sz="10300"/>
            </a:lvl1pPr>
            <a:lvl2pPr>
              <a:defRPr sz="9000"/>
            </a:lvl2pPr>
            <a:lvl3pPr>
              <a:defRPr sz="77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2"/>
            <a:ext cx="14439902" cy="22517101"/>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3988389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2"/>
            <a:ext cx="26334720" cy="2720344"/>
          </a:xfrm>
        </p:spPr>
        <p:txBody>
          <a:bodyPr anchor="b"/>
          <a:lstStyle>
            <a:lvl1pPr algn="l">
              <a:defRPr sz="64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0300"/>
            </a:lvl1pPr>
            <a:lvl2pPr marL="1467383" indent="0">
              <a:buNone/>
              <a:defRPr sz="9000"/>
            </a:lvl2pPr>
            <a:lvl3pPr marL="2934767" indent="0">
              <a:buNone/>
              <a:defRPr sz="7700"/>
            </a:lvl3pPr>
            <a:lvl4pPr marL="4402150" indent="0">
              <a:buNone/>
              <a:defRPr sz="6400"/>
            </a:lvl4pPr>
            <a:lvl5pPr marL="5869534" indent="0">
              <a:buNone/>
              <a:defRPr sz="6400"/>
            </a:lvl5pPr>
            <a:lvl6pPr marL="7336917" indent="0">
              <a:buNone/>
              <a:defRPr sz="6400"/>
            </a:lvl6pPr>
            <a:lvl7pPr marL="8804300" indent="0">
              <a:buNone/>
              <a:defRPr sz="6400"/>
            </a:lvl7pPr>
            <a:lvl8pPr marL="10271684" indent="0">
              <a:buNone/>
              <a:defRPr sz="6400"/>
            </a:lvl8pPr>
            <a:lvl9pPr marL="11739067" indent="0">
              <a:buNone/>
              <a:defRPr sz="6400"/>
            </a:lvl9pPr>
          </a:lstStyle>
          <a:p>
            <a:r>
              <a:rPr lang="en-US" smtClean="0"/>
              <a:t>Click icon to add picture</a:t>
            </a:r>
            <a:endParaRPr lang="en-US"/>
          </a:p>
        </p:txBody>
      </p:sp>
      <p:sp>
        <p:nvSpPr>
          <p:cNvPr id="4" name="Text Placeholder 3"/>
          <p:cNvSpPr>
            <a:spLocks noGrp="1"/>
          </p:cNvSpPr>
          <p:nvPr>
            <p:ph type="body" sz="half" idx="2"/>
          </p:nvPr>
        </p:nvSpPr>
        <p:spPr>
          <a:xfrm>
            <a:off x="8602982" y="25763226"/>
            <a:ext cx="26334720" cy="3863336"/>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t>6/3/2014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a:p>
        </p:txBody>
      </p:sp>
    </p:spTree>
    <p:extLst>
      <p:ext uri="{BB962C8B-B14F-4D97-AF65-F5344CB8AC3E}">
        <p14:creationId xmlns:p14="http://schemas.microsoft.com/office/powerpoint/2010/main" val="759988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1"/>
            <a:ext cx="39502080" cy="5486400"/>
          </a:xfrm>
          <a:prstGeom prst="rect">
            <a:avLst/>
          </a:prstGeom>
        </p:spPr>
        <p:txBody>
          <a:bodyPr vert="horz" lIns="293477" tIns="146738" rIns="293477" bIns="14673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2"/>
            <a:ext cx="39502080" cy="21724623"/>
          </a:xfrm>
          <a:prstGeom prst="rect">
            <a:avLst/>
          </a:prstGeom>
        </p:spPr>
        <p:txBody>
          <a:bodyPr vert="horz" lIns="293477" tIns="146738" rIns="293477" bIns="14673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3"/>
            <a:ext cx="10241280" cy="1752602"/>
          </a:xfrm>
          <a:prstGeom prst="rect">
            <a:avLst/>
          </a:prstGeom>
        </p:spPr>
        <p:txBody>
          <a:bodyPr vert="horz" lIns="293477" tIns="146738" rIns="293477" bIns="146738" rtlCol="0" anchor="ctr"/>
          <a:lstStyle>
            <a:lvl1pPr algn="l">
              <a:defRPr sz="3900">
                <a:solidFill>
                  <a:schemeClr val="tx1">
                    <a:tint val="75000"/>
                  </a:schemeClr>
                </a:solidFill>
              </a:defRPr>
            </a:lvl1pPr>
          </a:lstStyle>
          <a:p>
            <a:fld id="{6623AE88-432D-4B0A-92C6-478786C8B21C}" type="datetimeFigureOut">
              <a:rPr lang="en-US" smtClean="0"/>
              <a:t>6/3/2014</a:t>
            </a:fld>
            <a:endParaRPr lang="en-US"/>
          </a:p>
        </p:txBody>
      </p:sp>
      <p:sp>
        <p:nvSpPr>
          <p:cNvPr id="5" name="Footer Placeholder 4"/>
          <p:cNvSpPr>
            <a:spLocks noGrp="1"/>
          </p:cNvSpPr>
          <p:nvPr>
            <p:ph type="ftr" sz="quarter" idx="3"/>
          </p:nvPr>
        </p:nvSpPr>
        <p:spPr>
          <a:xfrm>
            <a:off x="14996160" y="30510483"/>
            <a:ext cx="13898880" cy="1752602"/>
          </a:xfrm>
          <a:prstGeom prst="rect">
            <a:avLst/>
          </a:prstGeom>
        </p:spPr>
        <p:txBody>
          <a:bodyPr vert="horz" lIns="293477" tIns="146738" rIns="293477" bIns="146738" rtlCol="0" anchor="ctr"/>
          <a:lstStyle>
            <a:lvl1pPr algn="ctr">
              <a:defRPr sz="3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3"/>
            <a:ext cx="10241280" cy="1752602"/>
          </a:xfrm>
          <a:prstGeom prst="rect">
            <a:avLst/>
          </a:prstGeom>
        </p:spPr>
        <p:txBody>
          <a:bodyPr vert="horz" lIns="293477" tIns="146738" rIns="293477" bIns="146738" rtlCol="0" anchor="ctr"/>
          <a:lstStyle>
            <a:lvl1pPr algn="r">
              <a:defRPr sz="3900">
                <a:solidFill>
                  <a:schemeClr val="tx1">
                    <a:tint val="75000"/>
                  </a:schemeClr>
                </a:solidFill>
              </a:defRPr>
            </a:lvl1pPr>
          </a:lstStyle>
          <a:p>
            <a:fld id="{9EFB75DC-937A-4584-9001-1CE1513DCE75}" type="slidenum">
              <a:rPr lang="en-US" smtClean="0"/>
              <a:t>‹#›</a:t>
            </a:fld>
            <a:endParaRPr lang="en-US"/>
          </a:p>
        </p:txBody>
      </p:sp>
    </p:spTree>
    <p:extLst>
      <p:ext uri="{BB962C8B-B14F-4D97-AF65-F5344CB8AC3E}">
        <p14:creationId xmlns:p14="http://schemas.microsoft.com/office/powerpoint/2010/main" val="2180519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34767" rtl="0" eaLnBrk="1" latinLnBrk="0" hangingPunct="1">
        <a:spcBef>
          <a:spcPct val="0"/>
        </a:spcBef>
        <a:buNone/>
        <a:defRPr sz="14100" kern="1200">
          <a:solidFill>
            <a:schemeClr val="tx1"/>
          </a:solidFill>
          <a:latin typeface="+mj-lt"/>
          <a:ea typeface="+mj-ea"/>
          <a:cs typeface="+mj-cs"/>
        </a:defRPr>
      </a:lvl1pPr>
    </p:titleStyle>
    <p:body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p:bodyStyle>
    <p:other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6.jpeg"/><Relationship Id="rId18" Type="http://schemas.openxmlformats.org/officeDocument/2006/relationships/image" Target="../media/image11.png"/><Relationship Id="rId26" Type="http://schemas.openxmlformats.org/officeDocument/2006/relationships/image" Target="../media/image19.jpeg"/><Relationship Id="rId3" Type="http://schemas.openxmlformats.org/officeDocument/2006/relationships/hyperlink" Target="mailto:brian.a.parker@eda.gov" TargetMode="External"/><Relationship Id="rId21" Type="http://schemas.openxmlformats.org/officeDocument/2006/relationships/image" Target="../media/image14.jpeg"/><Relationship Id="rId7" Type="http://schemas.openxmlformats.org/officeDocument/2006/relationships/hyperlink" Target="http://www.ivedc.com/CMS/Media/IIDRenewableEnergyStudy_08.pdf" TargetMode="External"/><Relationship Id="rId12" Type="http://schemas.openxmlformats.org/officeDocument/2006/relationships/image" Target="../media/image5.wmf"/><Relationship Id="rId17" Type="http://schemas.openxmlformats.org/officeDocument/2006/relationships/image" Target="../media/image10.png"/><Relationship Id="rId25" Type="http://schemas.openxmlformats.org/officeDocument/2006/relationships/image" Target="../media/image18.png"/><Relationship Id="rId2" Type="http://schemas.openxmlformats.org/officeDocument/2006/relationships/notesSlide" Target="../notesSlides/notesSlide1.xml"/><Relationship Id="rId16" Type="http://schemas.openxmlformats.org/officeDocument/2006/relationships/image" Target="../media/image9.png"/><Relationship Id="rId20" Type="http://schemas.openxmlformats.org/officeDocument/2006/relationships/image" Target="../media/image13.jpeg"/><Relationship Id="rId29" Type="http://schemas.openxmlformats.org/officeDocument/2006/relationships/image" Target="../media/image22.jpg"/><Relationship Id="rId1" Type="http://schemas.openxmlformats.org/officeDocument/2006/relationships/slideLayout" Target="../slideLayouts/slideLayout1.xml"/><Relationship Id="rId6" Type="http://schemas.openxmlformats.org/officeDocument/2006/relationships/hyperlink" Target="mailto:matthew.stevens@sba.gov" TargetMode="External"/><Relationship Id="rId11" Type="http://schemas.openxmlformats.org/officeDocument/2006/relationships/image" Target="../media/image4.jpeg"/><Relationship Id="rId24" Type="http://schemas.openxmlformats.org/officeDocument/2006/relationships/image" Target="../media/image17.jpeg"/><Relationship Id="rId5" Type="http://schemas.openxmlformats.org/officeDocument/2006/relationships/hyperlink" Target="mailto:werner.stuart@dol.gov" TargetMode="External"/><Relationship Id="rId15" Type="http://schemas.openxmlformats.org/officeDocument/2006/relationships/image" Target="../media/image8.png"/><Relationship Id="rId23" Type="http://schemas.openxmlformats.org/officeDocument/2006/relationships/image" Target="../media/image16.png"/><Relationship Id="rId28" Type="http://schemas.openxmlformats.org/officeDocument/2006/relationships/image" Target="../media/image21.gif"/><Relationship Id="rId10" Type="http://schemas.openxmlformats.org/officeDocument/2006/relationships/image" Target="../media/image3.wmf"/><Relationship Id="rId19" Type="http://schemas.openxmlformats.org/officeDocument/2006/relationships/image" Target="../media/image12.png"/><Relationship Id="rId31" Type="http://schemas.openxmlformats.org/officeDocument/2006/relationships/image" Target="../media/image24.jpeg"/><Relationship Id="rId4" Type="http://schemas.openxmlformats.org/officeDocument/2006/relationships/hyperlink" Target="mailto:jacobs.john@dol.gov" TargetMode="External"/><Relationship Id="rId9" Type="http://schemas.openxmlformats.org/officeDocument/2006/relationships/image" Target="../media/image2.jpeg"/><Relationship Id="rId14" Type="http://schemas.openxmlformats.org/officeDocument/2006/relationships/image" Target="../media/image7.wmf"/><Relationship Id="rId22" Type="http://schemas.openxmlformats.org/officeDocument/2006/relationships/image" Target="../media/image15.png"/><Relationship Id="rId27" Type="http://schemas.openxmlformats.org/officeDocument/2006/relationships/image" Target="../media/image20.jpeg"/><Relationship Id="rId30"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schemeClr>
            </a:gs>
            <a:gs pos="50000">
              <a:schemeClr val="accent1">
                <a:tint val="44500"/>
                <a:satMod val="160000"/>
              </a:schemeClr>
            </a:gs>
            <a:gs pos="100000">
              <a:schemeClr val="accent1">
                <a:tint val="23500"/>
                <a:satMod val="160000"/>
              </a:schemeClr>
            </a:gs>
          </a:gsLst>
          <a:lin ang="16200000" scaled="1"/>
          <a:tileRect/>
        </a:gradFill>
        <a:effectLst/>
      </p:bgPr>
    </p:bg>
    <p:spTree>
      <p:nvGrpSpPr>
        <p:cNvPr id="1" name=""/>
        <p:cNvGrpSpPr/>
        <p:nvPr/>
      </p:nvGrpSpPr>
      <p:grpSpPr>
        <a:xfrm>
          <a:off x="0" y="0"/>
          <a:ext cx="0" cy="0"/>
          <a:chOff x="0" y="0"/>
          <a:chExt cx="0" cy="0"/>
        </a:xfrm>
      </p:grpSpPr>
      <p:sp>
        <p:nvSpPr>
          <p:cNvPr id="4" name="Rectangle 3"/>
          <p:cNvSpPr/>
          <p:nvPr/>
        </p:nvSpPr>
        <p:spPr>
          <a:xfrm>
            <a:off x="0" y="-124113"/>
            <a:ext cx="43891200" cy="51206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a:p>
        </p:txBody>
      </p:sp>
      <p:sp>
        <p:nvSpPr>
          <p:cNvPr id="5" name="Rounded Rectangle 4"/>
          <p:cNvSpPr/>
          <p:nvPr/>
        </p:nvSpPr>
        <p:spPr>
          <a:xfrm>
            <a:off x="638136" y="5539335"/>
            <a:ext cx="10235006" cy="26998065"/>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9" name="Rounded Rectangle 8"/>
          <p:cNvSpPr/>
          <p:nvPr/>
        </p:nvSpPr>
        <p:spPr>
          <a:xfrm>
            <a:off x="11548637" y="5577840"/>
            <a:ext cx="10219765" cy="26998065"/>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a:p>
        </p:txBody>
      </p:sp>
      <p:sp>
        <p:nvSpPr>
          <p:cNvPr id="10" name="Rounded Rectangle 9"/>
          <p:cNvSpPr/>
          <p:nvPr/>
        </p:nvSpPr>
        <p:spPr>
          <a:xfrm>
            <a:off x="22258337" y="5562600"/>
            <a:ext cx="10302240" cy="26998065"/>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1" name="Rounded Rectangle 10"/>
          <p:cNvSpPr/>
          <p:nvPr/>
        </p:nvSpPr>
        <p:spPr>
          <a:xfrm>
            <a:off x="32929860" y="5562600"/>
            <a:ext cx="10165080" cy="26998065"/>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20" name="TextBox 19"/>
          <p:cNvSpPr txBox="1"/>
          <p:nvPr/>
        </p:nvSpPr>
        <p:spPr>
          <a:xfrm>
            <a:off x="3657601" y="-152400"/>
            <a:ext cx="27800776" cy="3189442"/>
          </a:xfrm>
          <a:prstGeom prst="rect">
            <a:avLst/>
          </a:prstGeom>
          <a:noFill/>
        </p:spPr>
        <p:txBody>
          <a:bodyPr wrap="square" lIns="293477" tIns="146738" rIns="293477" bIns="146738" rtlCol="0">
            <a:spAutoFit/>
          </a:bodyPr>
          <a:lstStyle/>
          <a:p>
            <a:pPr algn="ctr"/>
            <a:r>
              <a:rPr lang="en-US" sz="8000" dirty="0" smtClean="0">
                <a:solidFill>
                  <a:schemeClr val="bg1"/>
                </a:solidFill>
                <a:latin typeface="Rockwell Extra Bold" pitchFamily="18" charset="0"/>
              </a:rPr>
              <a:t>Jobs and Innovation Accelerator Program</a:t>
            </a:r>
          </a:p>
          <a:p>
            <a:pPr algn="ctr"/>
            <a:r>
              <a:rPr lang="en-US" sz="5400" dirty="0" smtClean="0">
                <a:solidFill>
                  <a:schemeClr val="bg1"/>
                </a:solidFill>
                <a:latin typeface="Rockwell Extra Bold" pitchFamily="18" charset="0"/>
              </a:rPr>
              <a:t>San Diego State University – Imperial Valley Campus Renewable Energy Generation Training and Demonstration Center</a:t>
            </a:r>
          </a:p>
        </p:txBody>
      </p:sp>
      <p:sp>
        <p:nvSpPr>
          <p:cNvPr id="25" name="TextBox 24"/>
          <p:cNvSpPr txBox="1"/>
          <p:nvPr/>
        </p:nvSpPr>
        <p:spPr>
          <a:xfrm>
            <a:off x="-616969" y="2971800"/>
            <a:ext cx="36659569" cy="1035006"/>
          </a:xfrm>
          <a:prstGeom prst="rect">
            <a:avLst/>
          </a:prstGeom>
          <a:noFill/>
        </p:spPr>
        <p:txBody>
          <a:bodyPr wrap="square" lIns="293477" tIns="146738" rIns="293477" bIns="146738" rtlCol="0">
            <a:spAutoFit/>
          </a:bodyPr>
          <a:lstStyle/>
          <a:p>
            <a:pPr algn="ctr"/>
            <a:r>
              <a:rPr lang="en-US" sz="4800" dirty="0" smtClean="0">
                <a:solidFill>
                  <a:schemeClr val="bg1"/>
                </a:solidFill>
                <a:latin typeface="Rockwell" pitchFamily="18" charset="0"/>
              </a:rPr>
              <a:t>SBA – SBAHQ-11-J-0046, EDA – 07 79 06729, ETA – JA-22453-11-60-A-6, all awards to SDSU Research Foundation</a:t>
            </a:r>
          </a:p>
        </p:txBody>
      </p:sp>
      <p:sp>
        <p:nvSpPr>
          <p:cNvPr id="26" name="TextBox 25"/>
          <p:cNvSpPr txBox="1"/>
          <p:nvPr/>
        </p:nvSpPr>
        <p:spPr>
          <a:xfrm>
            <a:off x="13413262" y="3810272"/>
            <a:ext cx="9906000" cy="1142728"/>
          </a:xfrm>
          <a:prstGeom prst="rect">
            <a:avLst/>
          </a:prstGeom>
          <a:noFill/>
        </p:spPr>
        <p:txBody>
          <a:bodyPr wrap="square" lIns="293477" tIns="146738" rIns="293477" bIns="146738" rtlCol="0">
            <a:spAutoFit/>
          </a:bodyPr>
          <a:lstStyle/>
          <a:p>
            <a:pPr algn="ctr"/>
            <a:r>
              <a:rPr lang="en-US" sz="5500" dirty="0" smtClean="0">
                <a:solidFill>
                  <a:schemeClr val="bg1"/>
                </a:solidFill>
                <a:latin typeface="Rockwell" pitchFamily="18" charset="0"/>
              </a:rPr>
              <a:t>Brawley, CA</a:t>
            </a:r>
          </a:p>
        </p:txBody>
      </p:sp>
      <p:sp>
        <p:nvSpPr>
          <p:cNvPr id="27" name="Text Placeholder 2"/>
          <p:cNvSpPr txBox="1">
            <a:spLocks/>
          </p:cNvSpPr>
          <p:nvPr/>
        </p:nvSpPr>
        <p:spPr>
          <a:xfrm>
            <a:off x="731202" y="20119455"/>
            <a:ext cx="10048875" cy="1445145"/>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Vision </a:t>
            </a:r>
            <a:r>
              <a:rPr lang="en-US" sz="4400" b="1" u="sng" dirty="0">
                <a:solidFill>
                  <a:schemeClr val="tx2"/>
                </a:solidFill>
                <a:latin typeface="Arial Rounded MT Bold" pitchFamily="34" charset="0"/>
              </a:rPr>
              <a:t>and </a:t>
            </a:r>
            <a:r>
              <a:rPr lang="en-US" sz="4400" b="1" u="sng" dirty="0" smtClean="0">
                <a:solidFill>
                  <a:schemeClr val="tx2"/>
                </a:solidFill>
                <a:latin typeface="Arial Rounded MT Bold" pitchFamily="34" charset="0"/>
              </a:rPr>
              <a:t>Collaboration </a:t>
            </a:r>
            <a:endParaRPr lang="en-US" sz="4400" b="1" u="sng" dirty="0">
              <a:solidFill>
                <a:schemeClr val="tx2"/>
              </a:solidFill>
              <a:latin typeface="Arial Rounded MT Bold" pitchFamily="34" charset="0"/>
            </a:endParaRPr>
          </a:p>
        </p:txBody>
      </p:sp>
      <p:sp>
        <p:nvSpPr>
          <p:cNvPr id="29" name="Text Placeholder 2"/>
          <p:cNvSpPr txBox="1">
            <a:spLocks/>
          </p:cNvSpPr>
          <p:nvPr/>
        </p:nvSpPr>
        <p:spPr>
          <a:xfrm>
            <a:off x="11634082" y="5325200"/>
            <a:ext cx="10048875" cy="1761400"/>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Project Plan and Objectives</a:t>
            </a:r>
          </a:p>
        </p:txBody>
      </p:sp>
      <p:sp>
        <p:nvSpPr>
          <p:cNvPr id="30" name="Text Placeholder 2"/>
          <p:cNvSpPr txBox="1">
            <a:spLocks/>
          </p:cNvSpPr>
          <p:nvPr/>
        </p:nvSpPr>
        <p:spPr>
          <a:xfrm>
            <a:off x="11634082" y="10896600"/>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Project Activities / Events</a:t>
            </a:r>
            <a:endParaRPr lang="en-US" sz="4400" b="1" u="sng" dirty="0">
              <a:solidFill>
                <a:schemeClr val="tx2"/>
              </a:solidFill>
              <a:latin typeface="Arial Rounded MT Bold" pitchFamily="34" charset="0"/>
            </a:endParaRPr>
          </a:p>
        </p:txBody>
      </p:sp>
      <p:sp>
        <p:nvSpPr>
          <p:cNvPr id="44" name="Text Placeholder 1"/>
          <p:cNvSpPr txBox="1">
            <a:spLocks/>
          </p:cNvSpPr>
          <p:nvPr/>
        </p:nvSpPr>
        <p:spPr>
          <a:xfrm>
            <a:off x="22381051" y="8679018"/>
            <a:ext cx="10056813" cy="8923182"/>
          </a:xfrm>
          <a:prstGeom prst="rect">
            <a:avLst/>
          </a:prstGeom>
        </p:spPr>
        <p:txBody>
          <a:bodyPr vert="horz" lIns="293477" tIns="146738" rIns="293477" bIns="146738" rtlCol="0" anchor="ctr"/>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3800" u="sng" dirty="0" smtClean="0">
                <a:solidFill>
                  <a:schemeClr val="tx2"/>
                </a:solidFill>
                <a:latin typeface="Arial Rounded MT Bold" pitchFamily="34" charset="0"/>
              </a:rPr>
              <a:t>SBA</a:t>
            </a:r>
          </a:p>
          <a:p>
            <a:pPr marL="342900" indent="-342900">
              <a:buFont typeface="Arial" pitchFamily="34" charset="0"/>
              <a:buChar char="•"/>
            </a:pPr>
            <a:r>
              <a:rPr lang="en-US" sz="3800" dirty="0" smtClean="0">
                <a:solidFill>
                  <a:schemeClr val="tx2"/>
                </a:solidFill>
                <a:latin typeface="Arial Rounded MT Bold" pitchFamily="34" charset="0"/>
              </a:rPr>
              <a:t>$19.8M in additional development contracts and award requests facilitated</a:t>
            </a:r>
            <a:endParaRPr lang="en-US" sz="3800" u="sng" dirty="0">
              <a:solidFill>
                <a:srgbClr val="FF0000"/>
              </a:solidFill>
              <a:latin typeface="Arial Rounded MT Bold" pitchFamily="34" charset="0"/>
            </a:endParaRPr>
          </a:p>
          <a:p>
            <a:pPr marL="342900" indent="-342900">
              <a:buFont typeface="Arial" pitchFamily="34" charset="0"/>
              <a:buChar char="•"/>
            </a:pPr>
            <a:r>
              <a:rPr lang="en-US" sz="3800" dirty="0" smtClean="0">
                <a:solidFill>
                  <a:schemeClr val="tx2"/>
                </a:solidFill>
                <a:latin typeface="Arial Rounded MT Bold" pitchFamily="34" charset="0"/>
              </a:rPr>
              <a:t>$20.1M in 3</a:t>
            </a:r>
            <a:r>
              <a:rPr lang="en-US" sz="3800" baseline="30000" dirty="0" smtClean="0">
                <a:solidFill>
                  <a:schemeClr val="tx2"/>
                </a:solidFill>
                <a:latin typeface="Arial Rounded MT Bold" pitchFamily="34" charset="0"/>
              </a:rPr>
              <a:t>rd</a:t>
            </a:r>
            <a:r>
              <a:rPr lang="en-US" sz="3800" dirty="0" smtClean="0">
                <a:solidFill>
                  <a:schemeClr val="tx2"/>
                </a:solidFill>
                <a:latin typeface="Arial Rounded MT Bold" pitchFamily="34" charset="0"/>
              </a:rPr>
              <a:t>-party funding/financing secured for program demonstrations</a:t>
            </a:r>
          </a:p>
          <a:p>
            <a:endParaRPr lang="en-US" sz="3800" u="sng" dirty="0" smtClean="0">
              <a:solidFill>
                <a:schemeClr val="tx2"/>
              </a:solidFill>
              <a:latin typeface="Arial Rounded MT Bold" pitchFamily="34" charset="0"/>
            </a:endParaRPr>
          </a:p>
          <a:p>
            <a:r>
              <a:rPr lang="en-US" sz="3800" u="sng" dirty="0" smtClean="0">
                <a:solidFill>
                  <a:schemeClr val="tx2"/>
                </a:solidFill>
                <a:latin typeface="Arial Rounded MT Bold" pitchFamily="34" charset="0"/>
              </a:rPr>
              <a:t>EDA</a:t>
            </a:r>
          </a:p>
          <a:p>
            <a:pPr marL="342900" indent="-342900">
              <a:buFont typeface="Arial" pitchFamily="34" charset="0"/>
              <a:buChar char="•"/>
            </a:pPr>
            <a:r>
              <a:rPr lang="en-US" sz="3800" dirty="0" smtClean="0">
                <a:solidFill>
                  <a:schemeClr val="tx2"/>
                </a:solidFill>
                <a:latin typeface="Arial Rounded MT Bold" pitchFamily="34" charset="0"/>
              </a:rPr>
              <a:t>3 commercial-scale demonstrations on campus</a:t>
            </a:r>
            <a:endParaRPr lang="en-US" sz="3800" u="sng" dirty="0">
              <a:solidFill>
                <a:srgbClr val="FF0000"/>
              </a:solidFill>
              <a:latin typeface="Arial Rounded MT Bold" pitchFamily="34" charset="0"/>
            </a:endParaRPr>
          </a:p>
          <a:p>
            <a:pPr marL="342900" indent="-342900">
              <a:buFont typeface="Arial" pitchFamily="34" charset="0"/>
              <a:buChar char="•"/>
            </a:pPr>
            <a:r>
              <a:rPr lang="en-US" sz="3800" dirty="0" smtClean="0">
                <a:solidFill>
                  <a:schemeClr val="tx2"/>
                </a:solidFill>
                <a:latin typeface="Arial Rounded MT Bold" pitchFamily="34" charset="0"/>
              </a:rPr>
              <a:t>2 additional commercial-scale demonstrations lease-executed and waiting to break ground</a:t>
            </a:r>
            <a:endParaRPr lang="en-US" sz="3800" dirty="0">
              <a:solidFill>
                <a:schemeClr val="tx2"/>
              </a:solidFill>
              <a:latin typeface="Arial Rounded MT Bold" pitchFamily="34" charset="0"/>
            </a:endParaRPr>
          </a:p>
          <a:p>
            <a:endParaRPr lang="en-US" sz="3800" dirty="0" smtClean="0">
              <a:solidFill>
                <a:schemeClr val="tx2"/>
              </a:solidFill>
              <a:latin typeface="Arial Rounded MT Bold" pitchFamily="34" charset="0"/>
            </a:endParaRPr>
          </a:p>
          <a:p>
            <a:r>
              <a:rPr lang="en-US" sz="3800" u="sng" dirty="0" smtClean="0">
                <a:solidFill>
                  <a:schemeClr val="tx2"/>
                </a:solidFill>
                <a:latin typeface="Arial Rounded MT Bold" pitchFamily="34" charset="0"/>
              </a:rPr>
              <a:t>DOL</a:t>
            </a:r>
          </a:p>
          <a:p>
            <a:pPr marL="342900" indent="-342900">
              <a:buFont typeface="Arial" pitchFamily="34" charset="0"/>
              <a:buChar char="•"/>
            </a:pPr>
            <a:r>
              <a:rPr lang="en-US" sz="3800" dirty="0" smtClean="0">
                <a:solidFill>
                  <a:schemeClr val="tx2"/>
                </a:solidFill>
                <a:latin typeface="Arial Rounded MT Bold" pitchFamily="34" charset="0"/>
              </a:rPr>
              <a:t>Power Plant Simulator installation complete</a:t>
            </a:r>
            <a:endParaRPr lang="en-US" sz="3800" u="sng" dirty="0">
              <a:solidFill>
                <a:srgbClr val="FF0000"/>
              </a:solidFill>
              <a:latin typeface="Arial Rounded MT Bold" pitchFamily="34" charset="0"/>
            </a:endParaRPr>
          </a:p>
          <a:p>
            <a:pPr marL="342900" indent="-342900">
              <a:buFont typeface="Arial" pitchFamily="34" charset="0"/>
              <a:buChar char="•"/>
            </a:pPr>
            <a:r>
              <a:rPr lang="en-US" sz="3800" dirty="0" smtClean="0">
                <a:solidFill>
                  <a:schemeClr val="tx2"/>
                </a:solidFill>
                <a:latin typeface="Arial Rounded MT Bold" pitchFamily="34" charset="0"/>
              </a:rPr>
              <a:t>Class of 20 incumbent trainees enrolled</a:t>
            </a:r>
            <a:endParaRPr lang="en-US" sz="3800" dirty="0">
              <a:solidFill>
                <a:schemeClr val="tx2"/>
              </a:solidFill>
              <a:latin typeface="Arial Rounded MT Bold" pitchFamily="34" charset="0"/>
            </a:endParaRPr>
          </a:p>
          <a:p>
            <a:endParaRPr lang="en-US" sz="3800" dirty="0" smtClean="0">
              <a:solidFill>
                <a:schemeClr val="tx2"/>
              </a:solidFill>
              <a:latin typeface="Arial Rounded MT Bold" pitchFamily="34" charset="0"/>
            </a:endParaRPr>
          </a:p>
        </p:txBody>
      </p:sp>
      <p:sp>
        <p:nvSpPr>
          <p:cNvPr id="31" name="Text Placeholder 2"/>
          <p:cNvSpPr txBox="1">
            <a:spLocks/>
          </p:cNvSpPr>
          <p:nvPr/>
        </p:nvSpPr>
        <p:spPr>
          <a:xfrm>
            <a:off x="731202" y="6087200"/>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Cluster/Business Sector Description </a:t>
            </a:r>
            <a:endParaRPr lang="en-US" sz="4400" b="1" u="sng" dirty="0">
              <a:solidFill>
                <a:schemeClr val="tx2"/>
              </a:solidFill>
              <a:latin typeface="Arial Rounded MT Bold" pitchFamily="34" charset="0"/>
            </a:endParaRPr>
          </a:p>
        </p:txBody>
      </p:sp>
      <p:sp>
        <p:nvSpPr>
          <p:cNvPr id="32" name="Text Placeholder 2"/>
          <p:cNvSpPr txBox="1">
            <a:spLocks/>
          </p:cNvSpPr>
          <p:nvPr/>
        </p:nvSpPr>
        <p:spPr>
          <a:xfrm>
            <a:off x="33367739" y="5562600"/>
            <a:ext cx="9289322" cy="1157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Outcomes</a:t>
            </a:r>
            <a:endParaRPr lang="en-US" sz="4400" b="1" u="sng" dirty="0">
              <a:solidFill>
                <a:schemeClr val="tx2"/>
              </a:solidFill>
              <a:latin typeface="Arial Rounded MT Bold" pitchFamily="34" charset="0"/>
            </a:endParaRPr>
          </a:p>
        </p:txBody>
      </p:sp>
      <p:sp>
        <p:nvSpPr>
          <p:cNvPr id="33" name="Text Placeholder 2"/>
          <p:cNvSpPr txBox="1">
            <a:spLocks/>
          </p:cNvSpPr>
          <p:nvPr/>
        </p:nvSpPr>
        <p:spPr>
          <a:xfrm>
            <a:off x="22385020" y="18211800"/>
            <a:ext cx="10048875" cy="1831859"/>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a:solidFill>
                  <a:schemeClr val="tx2"/>
                </a:solidFill>
                <a:latin typeface="Arial Rounded MT Bold" pitchFamily="34" charset="0"/>
              </a:rPr>
              <a:t>Lessons </a:t>
            </a:r>
            <a:r>
              <a:rPr lang="en-US" sz="4400" b="1" u="sng" dirty="0" smtClean="0">
                <a:solidFill>
                  <a:schemeClr val="tx2"/>
                </a:solidFill>
                <a:latin typeface="Arial Rounded MT Bold" pitchFamily="34" charset="0"/>
              </a:rPr>
              <a:t>Learned from</a:t>
            </a:r>
            <a:endParaRPr lang="en-US" sz="4400" b="1" u="sng" dirty="0">
              <a:solidFill>
                <a:schemeClr val="tx2"/>
              </a:solidFill>
              <a:latin typeface="Arial Rounded MT Bold" pitchFamily="34" charset="0"/>
            </a:endParaRPr>
          </a:p>
          <a:p>
            <a:r>
              <a:rPr lang="en-US" sz="4400" b="1" u="sng" dirty="0" smtClean="0">
                <a:solidFill>
                  <a:schemeClr val="tx2"/>
                </a:solidFill>
                <a:latin typeface="Arial Rounded MT Bold" pitchFamily="34" charset="0"/>
              </a:rPr>
              <a:t>Overcoming Challenges</a:t>
            </a:r>
            <a:endParaRPr lang="en-US" sz="4400" b="1" u="sng" dirty="0">
              <a:solidFill>
                <a:schemeClr val="tx2"/>
              </a:solidFill>
              <a:latin typeface="Arial Rounded MT Bold" pitchFamily="34" charset="0"/>
            </a:endParaRPr>
          </a:p>
        </p:txBody>
      </p:sp>
      <p:sp>
        <p:nvSpPr>
          <p:cNvPr id="36" name="Text Placeholder 15"/>
          <p:cNvSpPr txBox="1">
            <a:spLocks/>
          </p:cNvSpPr>
          <p:nvPr/>
        </p:nvSpPr>
        <p:spPr>
          <a:xfrm>
            <a:off x="33114933" y="24413145"/>
            <a:ext cx="10052050" cy="5099520"/>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lgn="ctr">
              <a:buNone/>
            </a:pPr>
            <a:r>
              <a:rPr lang="en-US" sz="2800" dirty="0" smtClean="0">
                <a:solidFill>
                  <a:schemeClr val="tx2"/>
                </a:solidFill>
                <a:latin typeface="Arial Rounded MT Bold" pitchFamily="34" charset="0"/>
                <a:cs typeface="Arial" pitchFamily="34" charset="0"/>
              </a:rPr>
              <a:t>SDSURF, John Crockett, Project Director, jcrockett@foundation.sdsu.edu</a:t>
            </a:r>
          </a:p>
          <a:p>
            <a:pPr marL="0" indent="0" algn="ctr">
              <a:buNone/>
            </a:pPr>
            <a:r>
              <a:rPr lang="en-US" sz="2800" dirty="0" smtClean="0">
                <a:solidFill>
                  <a:schemeClr val="tx2"/>
                </a:solidFill>
                <a:latin typeface="Arial Rounded MT Bold" pitchFamily="34" charset="0"/>
                <a:cs typeface="Arial" pitchFamily="34" charset="0"/>
              </a:rPr>
              <a:t>SDSU, David Pearson, Dean SDSU Imperial Valley, dpearson@mail.sdsu.edu</a:t>
            </a:r>
          </a:p>
          <a:p>
            <a:pPr marL="0" indent="0" algn="ctr">
              <a:buNone/>
            </a:pPr>
            <a:r>
              <a:rPr lang="en-US" sz="2800" dirty="0" smtClean="0">
                <a:solidFill>
                  <a:schemeClr val="tx2"/>
                </a:solidFill>
                <a:latin typeface="Arial Rounded MT Bold" pitchFamily="34" charset="0"/>
                <a:cs typeface="Arial" pitchFamily="34" charset="0"/>
              </a:rPr>
              <a:t>EDA, Brian Parker, Economic Development Specialist, </a:t>
            </a:r>
            <a:r>
              <a:rPr lang="en-US" sz="2800" dirty="0" smtClean="0">
                <a:solidFill>
                  <a:schemeClr val="tx2"/>
                </a:solidFill>
                <a:latin typeface="Arial Rounded MT Bold" pitchFamily="34" charset="0"/>
                <a:cs typeface="Arial" pitchFamily="34" charset="0"/>
                <a:hlinkClick r:id="rId3"/>
              </a:rPr>
              <a:t>brian.a.parker@eda.gov</a:t>
            </a:r>
            <a:endParaRPr lang="en-US" sz="2800" dirty="0" smtClean="0">
              <a:solidFill>
                <a:schemeClr val="tx2"/>
              </a:solidFill>
              <a:latin typeface="Arial Rounded MT Bold" pitchFamily="34" charset="0"/>
              <a:cs typeface="Arial" pitchFamily="34" charset="0"/>
            </a:endParaRPr>
          </a:p>
          <a:p>
            <a:pPr marL="0" indent="0" algn="ctr">
              <a:buNone/>
            </a:pPr>
            <a:r>
              <a:rPr lang="en-US" sz="2800" dirty="0" smtClean="0">
                <a:solidFill>
                  <a:schemeClr val="tx2"/>
                </a:solidFill>
                <a:latin typeface="Arial Rounded MT Bold" pitchFamily="34" charset="0"/>
                <a:cs typeface="Arial" pitchFamily="34" charset="0"/>
              </a:rPr>
              <a:t>DOL, John Jacobs, Federal Project Officer, </a:t>
            </a:r>
            <a:r>
              <a:rPr lang="en-US" sz="2800" dirty="0" smtClean="0">
                <a:solidFill>
                  <a:schemeClr val="tx2"/>
                </a:solidFill>
                <a:latin typeface="Arial Rounded MT Bold" pitchFamily="34" charset="0"/>
                <a:cs typeface="Arial" pitchFamily="34" charset="0"/>
                <a:hlinkClick r:id="rId4"/>
              </a:rPr>
              <a:t>jacobs.john@dol.gov</a:t>
            </a:r>
            <a:endParaRPr lang="en-US" sz="2800" dirty="0" smtClean="0">
              <a:solidFill>
                <a:schemeClr val="tx2"/>
              </a:solidFill>
              <a:latin typeface="Arial Rounded MT Bold" pitchFamily="34" charset="0"/>
              <a:cs typeface="Arial" pitchFamily="34" charset="0"/>
            </a:endParaRPr>
          </a:p>
          <a:p>
            <a:pPr marL="0" indent="0" algn="ctr">
              <a:buNone/>
            </a:pPr>
            <a:r>
              <a:rPr lang="en-US" sz="2800" dirty="0" smtClean="0">
                <a:solidFill>
                  <a:schemeClr val="tx2"/>
                </a:solidFill>
                <a:latin typeface="Arial Rounded MT Bold" pitchFamily="34" charset="0"/>
                <a:cs typeface="Arial" pitchFamily="34" charset="0"/>
              </a:rPr>
              <a:t>DOL, Stuart Werner, Industry Lead – Health Care, </a:t>
            </a:r>
            <a:r>
              <a:rPr lang="en-US" sz="2800" dirty="0" smtClean="0">
                <a:solidFill>
                  <a:schemeClr val="tx2"/>
                </a:solidFill>
                <a:latin typeface="Arial Rounded MT Bold" pitchFamily="34" charset="0"/>
                <a:cs typeface="Arial" pitchFamily="34" charset="0"/>
                <a:hlinkClick r:id="rId5"/>
              </a:rPr>
              <a:t>werner.stuart@dol.gov</a:t>
            </a:r>
            <a:endParaRPr lang="en-US" sz="2800" dirty="0" smtClean="0">
              <a:solidFill>
                <a:schemeClr val="tx2"/>
              </a:solidFill>
              <a:latin typeface="Arial Rounded MT Bold" pitchFamily="34" charset="0"/>
              <a:cs typeface="Arial" pitchFamily="34" charset="0"/>
            </a:endParaRPr>
          </a:p>
          <a:p>
            <a:pPr marL="0" indent="0" algn="ctr">
              <a:buNone/>
            </a:pPr>
            <a:r>
              <a:rPr lang="en-US" sz="2800" dirty="0" smtClean="0">
                <a:solidFill>
                  <a:schemeClr val="tx2"/>
                </a:solidFill>
                <a:latin typeface="Arial Rounded MT Bold" pitchFamily="34" charset="0"/>
                <a:cs typeface="Arial" pitchFamily="34" charset="0"/>
              </a:rPr>
              <a:t>SBA, Matthew Stevens, Presidential Management Fellow, </a:t>
            </a:r>
            <a:r>
              <a:rPr lang="en-US" sz="2800" dirty="0" smtClean="0">
                <a:solidFill>
                  <a:schemeClr val="tx2"/>
                </a:solidFill>
                <a:latin typeface="Arial Rounded MT Bold" pitchFamily="34" charset="0"/>
                <a:cs typeface="Arial" pitchFamily="34" charset="0"/>
                <a:hlinkClick r:id="rId6"/>
              </a:rPr>
              <a:t>matthew.stevens@sba.gov</a:t>
            </a:r>
            <a:endParaRPr lang="en-US" sz="2800" dirty="0" smtClean="0">
              <a:solidFill>
                <a:schemeClr val="tx2"/>
              </a:solidFill>
              <a:latin typeface="Arial Rounded MT Bold" pitchFamily="34" charset="0"/>
              <a:cs typeface="Arial" pitchFamily="34" charset="0"/>
            </a:endParaRPr>
          </a:p>
          <a:p>
            <a:pPr marL="0" indent="0" algn="ctr">
              <a:buNone/>
            </a:pPr>
            <a:r>
              <a:rPr lang="en-US" sz="2800" dirty="0" smtClean="0">
                <a:solidFill>
                  <a:schemeClr val="tx2"/>
                </a:solidFill>
                <a:latin typeface="Arial Rounded MT Bold" pitchFamily="34" charset="0"/>
                <a:cs typeface="Arial" pitchFamily="34" charset="0"/>
              </a:rPr>
              <a:t>SBA, Scott Henry, Clusters Program Manager, scott.henry@sba.gov</a:t>
            </a:r>
            <a:endParaRPr lang="en-US" sz="4400" dirty="0"/>
          </a:p>
        </p:txBody>
      </p:sp>
      <p:sp>
        <p:nvSpPr>
          <p:cNvPr id="37" name="Text Placeholder 11"/>
          <p:cNvSpPr txBox="1">
            <a:spLocks/>
          </p:cNvSpPr>
          <p:nvPr/>
        </p:nvSpPr>
        <p:spPr>
          <a:xfrm>
            <a:off x="22503765" y="20119859"/>
            <a:ext cx="9552260" cy="5603677"/>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571500" indent="-571500"/>
            <a:r>
              <a:rPr lang="en-US" sz="3800" dirty="0" smtClean="0">
                <a:solidFill>
                  <a:schemeClr val="tx2"/>
                </a:solidFill>
                <a:latin typeface="Arial Rounded MT Bold" pitchFamily="34" charset="0"/>
              </a:rPr>
              <a:t>Importing the innovation economy to an economically depressed region takes longer than expected</a:t>
            </a:r>
            <a:endParaRPr lang="en-US" sz="3800" dirty="0">
              <a:solidFill>
                <a:schemeClr val="tx2"/>
              </a:solidFill>
              <a:latin typeface="Arial Rounded MT Bold" pitchFamily="34" charset="0"/>
            </a:endParaRPr>
          </a:p>
          <a:p>
            <a:pPr marL="571500" indent="-571500"/>
            <a:r>
              <a:rPr lang="en-US" sz="3800" dirty="0" smtClean="0">
                <a:solidFill>
                  <a:schemeClr val="tx2"/>
                </a:solidFill>
                <a:latin typeface="Arial Rounded MT Bold" pitchFamily="34" charset="0"/>
              </a:rPr>
              <a:t>Long-term job growth and innovation opportunity is likely tied to appropriate 4-year educational opportunities</a:t>
            </a:r>
          </a:p>
          <a:p>
            <a:pPr marL="571500" indent="-571500"/>
            <a:r>
              <a:rPr lang="en-US" sz="3800" dirty="0" smtClean="0">
                <a:solidFill>
                  <a:schemeClr val="tx2"/>
                </a:solidFill>
                <a:latin typeface="Arial Rounded MT Bold" pitchFamily="34" charset="0"/>
              </a:rPr>
              <a:t>Single managing organization can facilitate reporting, agility, and synergy</a:t>
            </a:r>
            <a:endParaRPr lang="en-US" sz="3800" dirty="0">
              <a:solidFill>
                <a:schemeClr val="tx2"/>
              </a:solidFill>
              <a:latin typeface="Arial Rounded MT Bold" pitchFamily="34" charset="0"/>
            </a:endParaRPr>
          </a:p>
          <a:p>
            <a:pPr marL="0" indent="0">
              <a:buNone/>
            </a:pPr>
            <a:endParaRPr lang="en-US" sz="3800" dirty="0" smtClean="0">
              <a:solidFill>
                <a:schemeClr val="tx2"/>
              </a:solidFill>
              <a:latin typeface="Arial Rounded MT Bold" pitchFamily="34" charset="0"/>
            </a:endParaRPr>
          </a:p>
          <a:p>
            <a:pPr marL="0" indent="0">
              <a:buNone/>
            </a:pPr>
            <a:endParaRPr lang="en-US" sz="4400" dirty="0" smtClean="0">
              <a:solidFill>
                <a:schemeClr val="tx2"/>
              </a:solidFill>
            </a:endParaRPr>
          </a:p>
        </p:txBody>
      </p:sp>
      <p:sp>
        <p:nvSpPr>
          <p:cNvPr id="38" name="Text Placeholder 8"/>
          <p:cNvSpPr txBox="1">
            <a:spLocks/>
          </p:cNvSpPr>
          <p:nvPr/>
        </p:nvSpPr>
        <p:spPr>
          <a:xfrm>
            <a:off x="33118107" y="7315200"/>
            <a:ext cx="9846687" cy="8338668"/>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571500" indent="-571500"/>
            <a:r>
              <a:rPr lang="en-US" sz="3800" dirty="0" smtClean="0">
                <a:solidFill>
                  <a:schemeClr val="tx2"/>
                </a:solidFill>
                <a:latin typeface="Arial Rounded MT Bold" pitchFamily="34" charset="0"/>
              </a:rPr>
              <a:t>Imperial Irrigation District invests $650k in grid upgrades to support Center for Energy Sustainability</a:t>
            </a:r>
          </a:p>
          <a:p>
            <a:pPr marL="571500" indent="-571500"/>
            <a:r>
              <a:rPr lang="en-US" sz="3800" dirty="0" err="1" smtClean="0">
                <a:solidFill>
                  <a:schemeClr val="tx2"/>
                </a:solidFill>
                <a:latin typeface="Arial Rounded MT Bold" pitchFamily="34" charset="0"/>
              </a:rPr>
              <a:t>SolOrchard</a:t>
            </a:r>
            <a:r>
              <a:rPr lang="en-US" sz="3800" dirty="0" smtClean="0">
                <a:solidFill>
                  <a:schemeClr val="tx2"/>
                </a:solidFill>
                <a:latin typeface="Arial Rounded MT Bold" pitchFamily="34" charset="0"/>
              </a:rPr>
              <a:t> demonstration generates enough electricity to power 6000 homes</a:t>
            </a:r>
          </a:p>
          <a:p>
            <a:pPr marL="571500" indent="-571500"/>
            <a:r>
              <a:rPr lang="en-US" sz="3800" dirty="0" smtClean="0">
                <a:solidFill>
                  <a:schemeClr val="tx2"/>
                </a:solidFill>
                <a:latin typeface="Arial Rounded MT Bold" pitchFamily="34" charset="0"/>
              </a:rPr>
              <a:t>College of the Desert establishes the Desert Energy Enterprise Center and houses Wind Turbine Technician Training and Renewable Energy Training Partnership</a:t>
            </a:r>
          </a:p>
          <a:p>
            <a:pPr marL="571500" indent="-571500"/>
            <a:r>
              <a:rPr lang="en-US" sz="3800" dirty="0" err="1" smtClean="0">
                <a:solidFill>
                  <a:schemeClr val="tx2"/>
                </a:solidFill>
                <a:latin typeface="Arial Rounded MT Bold" pitchFamily="34" charset="0"/>
              </a:rPr>
              <a:t>Simbol</a:t>
            </a:r>
            <a:r>
              <a:rPr lang="en-US" sz="3800" dirty="0" smtClean="0">
                <a:solidFill>
                  <a:schemeClr val="tx2"/>
                </a:solidFill>
                <a:latin typeface="Arial Rounded MT Bold" pitchFamily="34" charset="0"/>
              </a:rPr>
              <a:t>, LLC partners with Tesla</a:t>
            </a:r>
          </a:p>
          <a:p>
            <a:pPr marL="571500" indent="-571500"/>
            <a:r>
              <a:rPr lang="en-US" sz="3800" dirty="0" err="1" smtClean="0">
                <a:solidFill>
                  <a:schemeClr val="tx2"/>
                </a:solidFill>
                <a:latin typeface="Arial Rounded MT Bold" pitchFamily="34" charset="0"/>
              </a:rPr>
              <a:t>Simbol</a:t>
            </a:r>
            <a:r>
              <a:rPr lang="en-US" sz="3800" dirty="0" smtClean="0">
                <a:solidFill>
                  <a:schemeClr val="tx2"/>
                </a:solidFill>
                <a:latin typeface="Arial Rounded MT Bold" pitchFamily="34" charset="0"/>
              </a:rPr>
              <a:t> process purifies Salton Sea water</a:t>
            </a:r>
            <a:endParaRPr lang="en-US" sz="3800" dirty="0"/>
          </a:p>
        </p:txBody>
      </p:sp>
      <p:sp>
        <p:nvSpPr>
          <p:cNvPr id="40" name="Text Placeholder 6"/>
          <p:cNvSpPr txBox="1">
            <a:spLocks/>
          </p:cNvSpPr>
          <p:nvPr/>
        </p:nvSpPr>
        <p:spPr>
          <a:xfrm>
            <a:off x="11735158" y="11811000"/>
            <a:ext cx="9727286" cy="10689225"/>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buNone/>
            </a:pPr>
            <a:r>
              <a:rPr lang="en-US" sz="3800" dirty="0" smtClean="0">
                <a:solidFill>
                  <a:srgbClr val="FF0000"/>
                </a:solidFill>
                <a:latin typeface="Arial Rounded MT Bold" pitchFamily="34" charset="0"/>
              </a:rPr>
              <a:t>EDA: </a:t>
            </a:r>
            <a:r>
              <a:rPr lang="en-US" sz="3800" dirty="0" smtClean="0">
                <a:solidFill>
                  <a:schemeClr val="tx2"/>
                </a:solidFill>
                <a:latin typeface="Arial Rounded MT Bold" pitchFamily="34" charset="0"/>
              </a:rPr>
              <a:t>Brawley Campus Demonstration Site</a:t>
            </a:r>
          </a:p>
          <a:p>
            <a:pPr marL="0" indent="0">
              <a:buNone/>
            </a:pPr>
            <a:endParaRPr lang="en-US" sz="3800" dirty="0">
              <a:solidFill>
                <a:schemeClr val="tx2"/>
              </a:solidFill>
              <a:latin typeface="Arial Rounded MT Bold" pitchFamily="34" charset="0"/>
            </a:endParaRPr>
          </a:p>
          <a:p>
            <a:pPr marL="0" indent="0">
              <a:buNone/>
            </a:pPr>
            <a:endParaRPr lang="en-US" sz="3800" dirty="0" smtClean="0">
              <a:solidFill>
                <a:schemeClr val="tx2"/>
              </a:solidFill>
              <a:latin typeface="Arial Rounded MT Bold" pitchFamily="34" charset="0"/>
            </a:endParaRPr>
          </a:p>
          <a:p>
            <a:pPr marL="0" indent="0">
              <a:buNone/>
            </a:pPr>
            <a:endParaRPr lang="en-US" sz="3800" dirty="0">
              <a:solidFill>
                <a:schemeClr val="tx2"/>
              </a:solidFill>
              <a:latin typeface="Arial Rounded MT Bold" pitchFamily="34" charset="0"/>
            </a:endParaRPr>
          </a:p>
          <a:p>
            <a:pPr marL="0" indent="0">
              <a:buNone/>
            </a:pPr>
            <a:endParaRPr lang="en-US" sz="3800" dirty="0" smtClean="0">
              <a:solidFill>
                <a:schemeClr val="tx2"/>
              </a:solidFill>
              <a:latin typeface="Arial Rounded MT Bold" pitchFamily="34" charset="0"/>
            </a:endParaRPr>
          </a:p>
          <a:p>
            <a:pPr marL="0" indent="0">
              <a:buNone/>
            </a:pPr>
            <a:endParaRPr lang="en-US" sz="3800" dirty="0">
              <a:solidFill>
                <a:schemeClr val="tx2"/>
              </a:solidFill>
              <a:latin typeface="Arial Rounded MT Bold" pitchFamily="34" charset="0"/>
            </a:endParaRPr>
          </a:p>
          <a:p>
            <a:pPr marL="0" indent="0">
              <a:buNone/>
            </a:pPr>
            <a:endParaRPr lang="en-US" sz="3800" dirty="0" smtClean="0">
              <a:solidFill>
                <a:srgbClr val="FF0000"/>
              </a:solidFill>
              <a:latin typeface="Arial Rounded MT Bold" pitchFamily="34" charset="0"/>
            </a:endParaRPr>
          </a:p>
          <a:p>
            <a:pPr marL="0" indent="0">
              <a:buNone/>
            </a:pPr>
            <a:endParaRPr lang="en-US" sz="3800" dirty="0" smtClean="0">
              <a:solidFill>
                <a:srgbClr val="FF0000"/>
              </a:solidFill>
              <a:latin typeface="Arial Rounded MT Bold" pitchFamily="34" charset="0"/>
            </a:endParaRPr>
          </a:p>
          <a:p>
            <a:pPr marL="0" indent="0">
              <a:buNone/>
            </a:pPr>
            <a:endParaRPr lang="en-US" sz="3800" dirty="0" smtClean="0">
              <a:solidFill>
                <a:srgbClr val="FF0000"/>
              </a:solidFill>
              <a:latin typeface="Arial Rounded MT Bold" pitchFamily="34" charset="0"/>
            </a:endParaRPr>
          </a:p>
          <a:p>
            <a:pPr marL="0" indent="0">
              <a:buNone/>
            </a:pPr>
            <a:r>
              <a:rPr lang="en-US" sz="3800" dirty="0" smtClean="0">
                <a:solidFill>
                  <a:srgbClr val="FF0000"/>
                </a:solidFill>
                <a:latin typeface="Arial Rounded MT Bold" pitchFamily="34" charset="0"/>
              </a:rPr>
              <a:t>SBA:  </a:t>
            </a:r>
            <a:r>
              <a:rPr lang="en-US" sz="3800" dirty="0" smtClean="0">
                <a:solidFill>
                  <a:schemeClr val="tx2"/>
                </a:solidFill>
                <a:latin typeface="Arial Rounded MT Bold" pitchFamily="34" charset="0"/>
              </a:rPr>
              <a:t>Support technology    demonstrations</a:t>
            </a:r>
          </a:p>
          <a:p>
            <a:pPr marL="0" indent="0">
              <a:buNone/>
            </a:pPr>
            <a:endParaRPr lang="en-US" sz="3800" dirty="0" smtClean="0">
              <a:solidFill>
                <a:schemeClr val="tx2"/>
              </a:solidFill>
              <a:latin typeface="Arial Rounded MT Bold" pitchFamily="34" charset="0"/>
            </a:endParaRPr>
          </a:p>
          <a:p>
            <a:pPr marL="0" indent="0">
              <a:buNone/>
            </a:pPr>
            <a:endParaRPr lang="en-US" sz="3800" dirty="0" smtClean="0">
              <a:solidFill>
                <a:schemeClr val="tx2"/>
              </a:solidFill>
              <a:latin typeface="Arial Rounded MT Bold" pitchFamily="34" charset="0"/>
            </a:endParaRPr>
          </a:p>
          <a:p>
            <a:pPr marL="0" indent="0">
              <a:buNone/>
            </a:pPr>
            <a:endParaRPr lang="en-US" sz="3800" dirty="0">
              <a:solidFill>
                <a:schemeClr val="tx2"/>
              </a:solidFill>
              <a:latin typeface="Arial Rounded MT Bold" pitchFamily="34" charset="0"/>
            </a:endParaRPr>
          </a:p>
          <a:p>
            <a:pPr marL="0" indent="0">
              <a:buNone/>
            </a:pPr>
            <a:endParaRPr lang="en-US" sz="3800" dirty="0" smtClean="0">
              <a:solidFill>
                <a:schemeClr val="tx2"/>
              </a:solidFill>
              <a:latin typeface="Arial Rounded MT Bold" pitchFamily="34" charset="0"/>
            </a:endParaRPr>
          </a:p>
          <a:p>
            <a:pPr marL="0" indent="0">
              <a:buNone/>
            </a:pPr>
            <a:endParaRPr lang="en-US" sz="3800" dirty="0">
              <a:solidFill>
                <a:schemeClr val="tx2"/>
              </a:solidFill>
              <a:latin typeface="Arial Rounded MT Bold" pitchFamily="34" charset="0"/>
            </a:endParaRPr>
          </a:p>
          <a:p>
            <a:pPr marL="0" indent="0">
              <a:buNone/>
            </a:pPr>
            <a:endParaRPr lang="en-US" sz="3800" dirty="0" smtClean="0">
              <a:solidFill>
                <a:schemeClr val="tx2"/>
              </a:solidFill>
              <a:latin typeface="Arial Rounded MT Bold" pitchFamily="34" charset="0"/>
            </a:endParaRPr>
          </a:p>
          <a:p>
            <a:pPr marL="0" indent="0">
              <a:buNone/>
            </a:pPr>
            <a:endParaRPr lang="en-US" sz="3800" dirty="0">
              <a:solidFill>
                <a:schemeClr val="tx2"/>
              </a:solidFill>
              <a:latin typeface="Arial Rounded MT Bold" pitchFamily="34" charset="0"/>
            </a:endParaRPr>
          </a:p>
          <a:p>
            <a:pPr marL="0" indent="0">
              <a:buNone/>
            </a:pPr>
            <a:endParaRPr lang="en-US" sz="3800" dirty="0" smtClean="0">
              <a:solidFill>
                <a:srgbClr val="FF0000"/>
              </a:solidFill>
              <a:latin typeface="Arial Rounded MT Bold" pitchFamily="34" charset="0"/>
            </a:endParaRPr>
          </a:p>
          <a:p>
            <a:pPr marL="0" indent="0">
              <a:buNone/>
            </a:pPr>
            <a:endParaRPr lang="en-US" sz="3800" dirty="0">
              <a:solidFill>
                <a:srgbClr val="FF0000"/>
              </a:solidFill>
              <a:latin typeface="Arial Rounded MT Bold" pitchFamily="34" charset="0"/>
            </a:endParaRPr>
          </a:p>
          <a:p>
            <a:pPr marL="0" indent="0">
              <a:buNone/>
            </a:pPr>
            <a:endParaRPr lang="en-US" sz="3800" dirty="0" smtClean="0">
              <a:solidFill>
                <a:srgbClr val="FF0000"/>
              </a:solidFill>
              <a:latin typeface="Arial Rounded MT Bold" pitchFamily="34" charset="0"/>
            </a:endParaRPr>
          </a:p>
          <a:p>
            <a:pPr marL="0" indent="0">
              <a:buNone/>
            </a:pPr>
            <a:r>
              <a:rPr lang="en-US" sz="3800" dirty="0" smtClean="0">
                <a:solidFill>
                  <a:srgbClr val="FF0000"/>
                </a:solidFill>
                <a:latin typeface="Arial Rounded MT Bold" pitchFamily="34" charset="0"/>
              </a:rPr>
              <a:t>DOL</a:t>
            </a:r>
            <a:r>
              <a:rPr lang="en-US" sz="3800" dirty="0">
                <a:solidFill>
                  <a:srgbClr val="FF0000"/>
                </a:solidFill>
                <a:latin typeface="Arial Rounded MT Bold" pitchFamily="34" charset="0"/>
              </a:rPr>
              <a:t>:</a:t>
            </a:r>
            <a:r>
              <a:rPr lang="en-US" sz="3800" dirty="0">
                <a:solidFill>
                  <a:schemeClr val="tx2"/>
                </a:solidFill>
                <a:latin typeface="Arial Rounded MT Bold" pitchFamily="34" charset="0"/>
              </a:rPr>
              <a:t> </a:t>
            </a:r>
            <a:r>
              <a:rPr lang="en-US" sz="3800" dirty="0" smtClean="0">
                <a:solidFill>
                  <a:schemeClr val="tx2"/>
                </a:solidFill>
                <a:latin typeface="Arial Rounded MT Bold" pitchFamily="34" charset="0"/>
              </a:rPr>
              <a:t>Provide simulator and e-learning training for regional power plant jobs</a:t>
            </a:r>
            <a:endParaRPr lang="en-US" sz="3800" dirty="0">
              <a:solidFill>
                <a:schemeClr val="tx2"/>
              </a:solidFill>
              <a:latin typeface="Arial Rounded MT Bold" pitchFamily="34" charset="0"/>
            </a:endParaRPr>
          </a:p>
          <a:p>
            <a:pPr marL="0" indent="0">
              <a:buNone/>
            </a:pPr>
            <a:endParaRPr lang="en-US" sz="3800" dirty="0">
              <a:solidFill>
                <a:srgbClr val="FF0000"/>
              </a:solidFill>
              <a:latin typeface="Arial Rounded MT Bold" pitchFamily="34" charset="0"/>
            </a:endParaRPr>
          </a:p>
          <a:p>
            <a:pPr marL="0" indent="0">
              <a:buNone/>
            </a:pPr>
            <a:endParaRPr lang="en-US" sz="3800" dirty="0" smtClean="0">
              <a:solidFill>
                <a:schemeClr val="tx2"/>
              </a:solidFill>
              <a:latin typeface="Arial Rounded MT Bold" pitchFamily="34" charset="0"/>
            </a:endParaRPr>
          </a:p>
        </p:txBody>
      </p:sp>
      <p:sp>
        <p:nvSpPr>
          <p:cNvPr id="42" name="Text Placeholder 17"/>
          <p:cNvSpPr txBox="1">
            <a:spLocks/>
          </p:cNvSpPr>
          <p:nvPr/>
        </p:nvSpPr>
        <p:spPr>
          <a:xfrm>
            <a:off x="11587675" y="7391400"/>
            <a:ext cx="10056813" cy="3810000"/>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buNone/>
            </a:pPr>
            <a:r>
              <a:rPr lang="en-US" sz="2800" dirty="0">
                <a:solidFill>
                  <a:schemeClr val="tx2"/>
                </a:solidFill>
                <a:latin typeface="Arial Rounded MT Bold" panose="020F0704030504030204" pitchFamily="34" charset="0"/>
              </a:rPr>
              <a:t>The strategic plan of SDSU and our partners is comprised of a multi-pronged approach that recognizes and attacks obstacles to the widespread adoption of renewable generation technologies on the technical, economic and education/training fronts.  This multi-disciplinary approach is what makes this proposal ideally suited to the multi-departmental funding opportunity presented in this program.</a:t>
            </a:r>
          </a:p>
        </p:txBody>
      </p:sp>
      <p:sp>
        <p:nvSpPr>
          <p:cNvPr id="43" name="Text Placeholder 1"/>
          <p:cNvSpPr txBox="1">
            <a:spLocks/>
          </p:cNvSpPr>
          <p:nvPr/>
        </p:nvSpPr>
        <p:spPr>
          <a:xfrm>
            <a:off x="727233" y="7086600"/>
            <a:ext cx="10056813" cy="6597876"/>
          </a:xfrm>
          <a:prstGeom prst="rect">
            <a:avLst/>
          </a:prstGeom>
        </p:spPr>
        <p:txBody>
          <a:bodyPr vert="horz" lIns="293477" tIns="146738" rIns="293477" bIns="146738" rtlCol="0" anchor="ctr"/>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2800" dirty="0" smtClean="0">
                <a:solidFill>
                  <a:schemeClr val="tx2"/>
                </a:solidFill>
                <a:latin typeface="Arial Rounded MT Bold" panose="020F0704030504030204" pitchFamily="34" charset="0"/>
              </a:rPr>
              <a:t>The </a:t>
            </a:r>
            <a:r>
              <a:rPr lang="en-US" sz="2800" dirty="0">
                <a:solidFill>
                  <a:schemeClr val="tx2"/>
                </a:solidFill>
                <a:latin typeface="Arial Rounded MT Bold" panose="020F0704030504030204" pitchFamily="34" charset="0"/>
              </a:rPr>
              <a:t>vision of this </a:t>
            </a:r>
            <a:r>
              <a:rPr lang="en-US" sz="2800" dirty="0" smtClean="0">
                <a:solidFill>
                  <a:schemeClr val="tx2"/>
                </a:solidFill>
                <a:latin typeface="Arial Rounded MT Bold" panose="020F0704030504030204" pitchFamily="34" charset="0"/>
              </a:rPr>
              <a:t>project </a:t>
            </a:r>
            <a:r>
              <a:rPr lang="en-US" sz="2800" dirty="0">
                <a:solidFill>
                  <a:schemeClr val="tx2"/>
                </a:solidFill>
                <a:latin typeface="Arial Rounded MT Bold" panose="020F0704030504030204" pitchFamily="34" charset="0"/>
              </a:rPr>
              <a:t>is to link the abundant intellectual capital, technology commercialization resources, and vibrant renewable energy cluster resources currently present in the San Diego region (Anchor region) with the physical infrastructure, land, and the vast potential of renewable energy production found in the Imperial Valley (Investment Region).  </a:t>
            </a:r>
            <a:r>
              <a:rPr lang="en-US" sz="2800" dirty="0" smtClean="0">
                <a:solidFill>
                  <a:schemeClr val="tx2"/>
                </a:solidFill>
                <a:latin typeface="Arial Rounded MT Bold" panose="020F0704030504030204" pitchFamily="34" charset="0"/>
              </a:rPr>
              <a:t>The </a:t>
            </a:r>
            <a:r>
              <a:rPr lang="en-US" sz="2800" dirty="0">
                <a:solidFill>
                  <a:schemeClr val="tx2"/>
                </a:solidFill>
                <a:latin typeface="Arial Rounded MT Bold" panose="020F0704030504030204" pitchFamily="34" charset="0"/>
              </a:rPr>
              <a:t>Imperial Valley has a remarkable opportunity to reap economic benefits from local renewable energy projects and industry development.  </a:t>
            </a:r>
            <a:r>
              <a:rPr lang="en-US" sz="2800" dirty="0" smtClean="0">
                <a:solidFill>
                  <a:schemeClr val="tx2"/>
                </a:solidFill>
                <a:latin typeface="Arial Rounded MT Bold" panose="020F0704030504030204" pitchFamily="34" charset="0"/>
              </a:rPr>
              <a:t>As much </a:t>
            </a:r>
            <a:r>
              <a:rPr lang="en-US" sz="2800" dirty="0">
                <a:solidFill>
                  <a:schemeClr val="tx2"/>
                </a:solidFill>
                <a:latin typeface="Arial Rounded MT Bold" panose="020F0704030504030204" pitchFamily="34" charset="0"/>
              </a:rPr>
              <a:t>as $250 million in annual revenues could be generated by renewable energy production by 2016.  New job creation may be as high as 98,000 new construction jobs and 8,000 new permanent </a:t>
            </a:r>
            <a:r>
              <a:rPr lang="en-US" sz="2800" dirty="0" smtClean="0">
                <a:solidFill>
                  <a:schemeClr val="tx2"/>
                </a:solidFill>
                <a:latin typeface="Arial Rounded MT Bold" panose="020F0704030504030204" pitchFamily="34" charset="0"/>
              </a:rPr>
              <a:t>jobs</a:t>
            </a:r>
            <a:r>
              <a:rPr lang="en-US" sz="2800" baseline="30000" dirty="0" smtClean="0">
                <a:solidFill>
                  <a:schemeClr val="tx2"/>
                </a:solidFill>
                <a:latin typeface="Arial Rounded MT Bold" panose="020F0704030504030204" pitchFamily="34" charset="0"/>
              </a:rPr>
              <a:t>1</a:t>
            </a:r>
            <a:r>
              <a:rPr lang="en-US" sz="2800" dirty="0" smtClean="0">
                <a:solidFill>
                  <a:schemeClr val="tx2"/>
                </a:solidFill>
                <a:latin typeface="Arial Rounded MT Bold" panose="020F0704030504030204" pitchFamily="34" charset="0"/>
              </a:rPr>
              <a:t>. </a:t>
            </a:r>
            <a:endParaRPr lang="en-US" sz="2800" dirty="0">
              <a:solidFill>
                <a:schemeClr val="tx2"/>
              </a:solidFill>
              <a:latin typeface="Arial Rounded MT Bold" panose="020F0704030504030204" pitchFamily="34" charset="0"/>
            </a:endParaRPr>
          </a:p>
        </p:txBody>
      </p:sp>
      <p:sp>
        <p:nvSpPr>
          <p:cNvPr id="39" name="Text Placeholder 2"/>
          <p:cNvSpPr txBox="1">
            <a:spLocks/>
          </p:cNvSpPr>
          <p:nvPr/>
        </p:nvSpPr>
        <p:spPr>
          <a:xfrm>
            <a:off x="22385020" y="5410200"/>
            <a:ext cx="10048875" cy="1504388"/>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Goals and Impacts</a:t>
            </a:r>
            <a:endParaRPr lang="en-US" sz="4400" b="1" u="sng" dirty="0">
              <a:solidFill>
                <a:schemeClr val="tx2"/>
              </a:solidFill>
              <a:latin typeface="Arial Rounded MT Bold" pitchFamily="34" charset="0"/>
            </a:endParaRPr>
          </a:p>
        </p:txBody>
      </p:sp>
      <p:sp>
        <p:nvSpPr>
          <p:cNvPr id="34" name="TextBox 33"/>
          <p:cNvSpPr txBox="1"/>
          <p:nvPr/>
        </p:nvSpPr>
        <p:spPr>
          <a:xfrm>
            <a:off x="904685" y="21466373"/>
            <a:ext cx="9854909" cy="10156627"/>
          </a:xfrm>
          <a:prstGeom prst="rect">
            <a:avLst/>
          </a:prstGeom>
          <a:noFill/>
        </p:spPr>
        <p:txBody>
          <a:bodyPr wrap="square" rtlCol="0">
            <a:spAutoFit/>
          </a:bodyPr>
          <a:lstStyle/>
          <a:p>
            <a:r>
              <a:rPr lang="en-US" sz="3200" dirty="0">
                <a:solidFill>
                  <a:schemeClr val="tx2"/>
                </a:solidFill>
                <a:latin typeface="Arial Rounded MT Bold" panose="020F0704030504030204" pitchFamily="34" charset="0"/>
              </a:rPr>
              <a:t>By taking advantage of our existing SDSU Brawley Campus in the Imperial </a:t>
            </a:r>
            <a:r>
              <a:rPr lang="en-US" sz="3200" dirty="0" smtClean="0">
                <a:solidFill>
                  <a:schemeClr val="tx2"/>
                </a:solidFill>
                <a:latin typeface="Arial Rounded MT Bold" panose="020F0704030504030204" pitchFamily="34" charset="0"/>
              </a:rPr>
              <a:t>Valley we </a:t>
            </a:r>
            <a:r>
              <a:rPr lang="en-US" sz="3200" dirty="0">
                <a:solidFill>
                  <a:schemeClr val="tx2"/>
                </a:solidFill>
                <a:latin typeface="Arial Rounded MT Bold" panose="020F0704030504030204" pitchFamily="34" charset="0"/>
              </a:rPr>
              <a:t>will establish a relevant physical site to perform commercial-scale proof-of-concept demonstrations, supported by multi-faceted commercialization support services, and targeted technical training curricula to create off-shore “proof” high-wage </a:t>
            </a:r>
            <a:r>
              <a:rPr lang="en-US" sz="3200" dirty="0" smtClean="0">
                <a:solidFill>
                  <a:schemeClr val="tx2"/>
                </a:solidFill>
                <a:latin typeface="Arial Rounded MT Bold" panose="020F0704030504030204" pitchFamily="34" charset="0"/>
              </a:rPr>
              <a:t>jobs.</a:t>
            </a:r>
            <a:endParaRPr lang="en-US" sz="3800" dirty="0" smtClean="0">
              <a:solidFill>
                <a:schemeClr val="tx2"/>
              </a:solidFill>
              <a:latin typeface="Arial Rounded MT Bold" pitchFamily="34" charset="0"/>
              <a:cs typeface="Times New Roman" pitchFamily="18" charset="0"/>
            </a:endParaRPr>
          </a:p>
          <a:p>
            <a:pPr marL="457200" indent="-457200">
              <a:buFont typeface="Arial" pitchFamily="34" charset="0"/>
              <a:buChar char="•"/>
            </a:pPr>
            <a:r>
              <a:rPr lang="en-US" sz="3800" dirty="0" smtClean="0">
                <a:solidFill>
                  <a:schemeClr val="tx2"/>
                </a:solidFill>
                <a:latin typeface="Arial Rounded MT Bold" pitchFamily="34" charset="0"/>
                <a:cs typeface="Times New Roman" pitchFamily="18" charset="0"/>
              </a:rPr>
              <a:t>SBA will provide </a:t>
            </a:r>
            <a:r>
              <a:rPr lang="en-US" sz="3800" dirty="0">
                <a:solidFill>
                  <a:schemeClr val="tx2"/>
                </a:solidFill>
                <a:latin typeface="Arial Rounded MT Bold" pitchFamily="34" charset="0"/>
                <a:cs typeface="Times New Roman" pitchFamily="18" charset="0"/>
              </a:rPr>
              <a:t>needed small business development support and services </a:t>
            </a:r>
            <a:endParaRPr lang="en-US" sz="3800" dirty="0" smtClean="0">
              <a:solidFill>
                <a:schemeClr val="tx2"/>
              </a:solidFill>
              <a:latin typeface="Arial Rounded MT Bold" pitchFamily="34" charset="0"/>
              <a:cs typeface="Times New Roman" pitchFamily="18" charset="0"/>
            </a:endParaRPr>
          </a:p>
          <a:p>
            <a:pPr marL="457200" indent="-457200">
              <a:buFont typeface="Arial" pitchFamily="34" charset="0"/>
              <a:buChar char="•"/>
            </a:pPr>
            <a:r>
              <a:rPr lang="en-US" sz="3800" dirty="0" smtClean="0">
                <a:solidFill>
                  <a:schemeClr val="tx2"/>
                </a:solidFill>
                <a:latin typeface="Arial Rounded MT Bold" pitchFamily="34" charset="0"/>
                <a:cs typeface="Times New Roman" pitchFamily="18" charset="0"/>
              </a:rPr>
              <a:t>EDA will establish</a:t>
            </a:r>
            <a:r>
              <a:rPr lang="en-US" sz="3800" dirty="0">
                <a:solidFill>
                  <a:schemeClr val="tx2"/>
                </a:solidFill>
                <a:latin typeface="Arial Rounded MT Bold" pitchFamily="34" charset="0"/>
                <a:cs typeface="Times New Roman" pitchFamily="18" charset="0"/>
              </a:rPr>
              <a:t>, maintain, and expand the pipeline of financial and intellectual capital from San Diego </a:t>
            </a:r>
            <a:r>
              <a:rPr lang="en-US" sz="3800" dirty="0" smtClean="0">
                <a:solidFill>
                  <a:schemeClr val="tx2"/>
                </a:solidFill>
                <a:latin typeface="Arial Rounded MT Bold" pitchFamily="34" charset="0"/>
                <a:cs typeface="Times New Roman" pitchFamily="18" charset="0"/>
              </a:rPr>
              <a:t>to </a:t>
            </a:r>
            <a:r>
              <a:rPr lang="en-US" sz="3800" dirty="0">
                <a:solidFill>
                  <a:schemeClr val="tx2"/>
                </a:solidFill>
                <a:latin typeface="Arial Rounded MT Bold" pitchFamily="34" charset="0"/>
                <a:cs typeface="Times New Roman" pitchFamily="18" charset="0"/>
              </a:rPr>
              <a:t>Imperial </a:t>
            </a:r>
            <a:r>
              <a:rPr lang="en-US" sz="3800" dirty="0" smtClean="0">
                <a:solidFill>
                  <a:schemeClr val="tx2"/>
                </a:solidFill>
                <a:latin typeface="Arial Rounded MT Bold" pitchFamily="34" charset="0"/>
                <a:cs typeface="Times New Roman" pitchFamily="18" charset="0"/>
              </a:rPr>
              <a:t>County.</a:t>
            </a:r>
            <a:endParaRPr lang="en-US" sz="3800" dirty="0">
              <a:solidFill>
                <a:schemeClr val="tx2"/>
              </a:solidFill>
              <a:latin typeface="Arial Rounded MT Bold" pitchFamily="34" charset="0"/>
              <a:cs typeface="Times New Roman" pitchFamily="18" charset="0"/>
            </a:endParaRPr>
          </a:p>
          <a:p>
            <a:pPr marL="457200" indent="-457200">
              <a:buFont typeface="Arial" pitchFamily="34" charset="0"/>
              <a:buChar char="•"/>
            </a:pPr>
            <a:r>
              <a:rPr lang="en-US" sz="3800" dirty="0" smtClean="0">
                <a:solidFill>
                  <a:schemeClr val="tx2"/>
                </a:solidFill>
                <a:latin typeface="Arial Rounded MT Bold" pitchFamily="34" charset="0"/>
                <a:cs typeface="Times New Roman" pitchFamily="18" charset="0"/>
              </a:rPr>
              <a:t>DOL will offer </a:t>
            </a:r>
            <a:r>
              <a:rPr lang="en-US" sz="3800" dirty="0">
                <a:solidFill>
                  <a:schemeClr val="tx2"/>
                </a:solidFill>
                <a:latin typeface="Arial Rounded MT Bold" pitchFamily="34" charset="0"/>
                <a:cs typeface="Times New Roman" pitchFamily="18" charset="0"/>
              </a:rPr>
              <a:t>customized training and access to program e-learning components and </a:t>
            </a:r>
            <a:r>
              <a:rPr lang="en-US" sz="3800" dirty="0" smtClean="0">
                <a:solidFill>
                  <a:schemeClr val="tx2"/>
                </a:solidFill>
                <a:latin typeface="Arial Rounded MT Bold" pitchFamily="34" charset="0"/>
                <a:cs typeface="Times New Roman" pitchFamily="18" charset="0"/>
              </a:rPr>
              <a:t>simulators</a:t>
            </a:r>
          </a:p>
          <a:p>
            <a:r>
              <a:rPr lang="en-US" sz="1800" baseline="30000" dirty="0" smtClean="0">
                <a:solidFill>
                  <a:schemeClr val="tx2"/>
                </a:solidFill>
              </a:rPr>
              <a:t>   1</a:t>
            </a:r>
            <a:r>
              <a:rPr lang="en-US" sz="1800" dirty="0" smtClean="0">
                <a:solidFill>
                  <a:schemeClr val="tx2"/>
                </a:solidFill>
              </a:rPr>
              <a:t>Summit </a:t>
            </a:r>
            <a:r>
              <a:rPr lang="en-US" sz="1800" dirty="0">
                <a:solidFill>
                  <a:schemeClr val="tx2"/>
                </a:solidFill>
              </a:rPr>
              <a:t>Blue Consulting, LLC </a:t>
            </a:r>
            <a:r>
              <a:rPr lang="en-US" sz="1800" u="sng" dirty="0">
                <a:solidFill>
                  <a:schemeClr val="tx2"/>
                </a:solidFill>
                <a:hlinkClick r:id="rId7"/>
              </a:rPr>
              <a:t>http://</a:t>
            </a:r>
            <a:r>
              <a:rPr lang="en-US" sz="1800" u="sng" dirty="0" smtClean="0">
                <a:solidFill>
                  <a:schemeClr val="tx2"/>
                </a:solidFill>
                <a:hlinkClick r:id="rId7"/>
              </a:rPr>
              <a:t>www.ivedc.com/CMS/Media/IIDRenewableEnergyStudy_08.pdf</a:t>
            </a:r>
            <a:endParaRPr lang="en-US" sz="1800" dirty="0">
              <a:solidFill>
                <a:schemeClr val="tx2"/>
              </a:solidFill>
            </a:endParaRPr>
          </a:p>
        </p:txBody>
      </p:sp>
      <p:sp>
        <p:nvSpPr>
          <p:cNvPr id="45" name="Text Placeholder 15"/>
          <p:cNvSpPr txBox="1">
            <a:spLocks/>
          </p:cNvSpPr>
          <p:nvPr/>
        </p:nvSpPr>
        <p:spPr>
          <a:xfrm>
            <a:off x="33208360" y="17678400"/>
            <a:ext cx="9668036" cy="7070933"/>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681038" indent="-681038"/>
            <a:r>
              <a:rPr lang="en-US" sz="3800" dirty="0" smtClean="0">
                <a:solidFill>
                  <a:srgbClr val="1F497D"/>
                </a:solidFill>
                <a:latin typeface="Arial Rounded MT Bold" pitchFamily="34" charset="0"/>
                <a:cs typeface="Arial" pitchFamily="34" charset="0"/>
              </a:rPr>
              <a:t>Revenue from </a:t>
            </a:r>
            <a:r>
              <a:rPr lang="en-US" sz="3800" dirty="0" err="1" smtClean="0">
                <a:solidFill>
                  <a:srgbClr val="1F497D"/>
                </a:solidFill>
                <a:latin typeface="Arial Rounded MT Bold" pitchFamily="34" charset="0"/>
                <a:cs typeface="Arial" pitchFamily="34" charset="0"/>
              </a:rPr>
              <a:t>SolOrchard</a:t>
            </a:r>
            <a:r>
              <a:rPr lang="en-US" sz="3800" dirty="0" smtClean="0">
                <a:solidFill>
                  <a:srgbClr val="1F497D"/>
                </a:solidFill>
                <a:latin typeface="Arial Rounded MT Bold" pitchFamily="34" charset="0"/>
                <a:cs typeface="Arial" pitchFamily="34" charset="0"/>
              </a:rPr>
              <a:t> Community Solar will fund the CES at ~$100k/year</a:t>
            </a:r>
          </a:p>
          <a:p>
            <a:pPr marL="681038" indent="-681038"/>
            <a:r>
              <a:rPr lang="en-US" sz="3800" dirty="0" smtClean="0">
                <a:solidFill>
                  <a:srgbClr val="1F497D"/>
                </a:solidFill>
                <a:latin typeface="Arial Rounded MT Bold" pitchFamily="34" charset="0"/>
                <a:cs typeface="Arial" pitchFamily="34" charset="0"/>
              </a:rPr>
              <a:t>Leveraging of the Power Plant Simulator to develop professional development curricula</a:t>
            </a:r>
          </a:p>
          <a:p>
            <a:pPr marL="681038" indent="-681038"/>
            <a:r>
              <a:rPr lang="en-US" sz="3800" dirty="0" smtClean="0">
                <a:solidFill>
                  <a:srgbClr val="1F497D"/>
                </a:solidFill>
                <a:latin typeface="Arial Rounded MT Bold" pitchFamily="34" charset="0"/>
                <a:cs typeface="Arial" pitchFamily="34" charset="0"/>
              </a:rPr>
              <a:t>Expand educational offerings at SDSU-IV to include engineering</a:t>
            </a:r>
            <a:endParaRPr lang="en-US" sz="3800" dirty="0">
              <a:solidFill>
                <a:srgbClr val="1F497D"/>
              </a:solidFill>
              <a:latin typeface="Arial Rounded MT Bold" pitchFamily="34" charset="0"/>
              <a:cs typeface="Arial" pitchFamily="34" charset="0"/>
            </a:endParaRPr>
          </a:p>
          <a:p>
            <a:pPr marL="0" indent="0">
              <a:buNone/>
            </a:pPr>
            <a:endParaRPr lang="en-US" sz="4400" i="1" dirty="0" smtClean="0">
              <a:solidFill>
                <a:prstClr val="black"/>
              </a:solidFill>
            </a:endParaRPr>
          </a:p>
          <a:p>
            <a:pPr lvl="1"/>
            <a:endParaRPr lang="en-US" sz="3100" dirty="0">
              <a:solidFill>
                <a:prstClr val="black"/>
              </a:solidFill>
            </a:endParaRPr>
          </a:p>
        </p:txBody>
      </p:sp>
      <p:sp>
        <p:nvSpPr>
          <p:cNvPr id="41" name="Text Placeholder 2"/>
          <p:cNvSpPr txBox="1">
            <a:spLocks/>
          </p:cNvSpPr>
          <p:nvPr/>
        </p:nvSpPr>
        <p:spPr>
          <a:xfrm>
            <a:off x="35438996" y="15773400"/>
            <a:ext cx="5146808" cy="1676289"/>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Continuity Plans</a:t>
            </a:r>
            <a:endParaRPr lang="en-US" sz="4400" b="1" u="sng" dirty="0">
              <a:solidFill>
                <a:schemeClr val="tx2"/>
              </a:solidFill>
              <a:latin typeface="Arial Rounded MT Bold" pitchFamily="34" charset="0"/>
            </a:endParaRPr>
          </a:p>
        </p:txBody>
      </p:sp>
      <p:sp>
        <p:nvSpPr>
          <p:cNvPr id="35" name="Text Placeholder 2"/>
          <p:cNvSpPr txBox="1">
            <a:spLocks/>
          </p:cNvSpPr>
          <p:nvPr/>
        </p:nvSpPr>
        <p:spPr>
          <a:xfrm>
            <a:off x="32987963" y="23241000"/>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Team Contact Information</a:t>
            </a:r>
            <a:endParaRPr lang="en-US" sz="4400" b="1" u="sng" dirty="0">
              <a:solidFill>
                <a:schemeClr val="tx2"/>
              </a:solidFill>
              <a:latin typeface="Arial Rounded MT Bold" pitchFamily="34" charset="0"/>
            </a:endParaRPr>
          </a:p>
        </p:txBody>
      </p:sp>
      <p:sp>
        <p:nvSpPr>
          <p:cNvPr id="7" name="Oval 6"/>
          <p:cNvSpPr/>
          <p:nvPr/>
        </p:nvSpPr>
        <p:spPr>
          <a:xfrm>
            <a:off x="35052000" y="0"/>
            <a:ext cx="8686800" cy="5334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903514" y="13639800"/>
            <a:ext cx="9706998" cy="4108650"/>
            <a:chOff x="1023257" y="15401692"/>
            <a:chExt cx="8305800" cy="3718358"/>
          </a:xfrm>
        </p:grpSpPr>
        <p:pic>
          <p:nvPicPr>
            <p:cNvPr id="4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23257" y="15401692"/>
              <a:ext cx="8305800" cy="3718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Oval 46"/>
            <p:cNvSpPr/>
            <p:nvPr/>
          </p:nvSpPr>
          <p:spPr>
            <a:xfrm>
              <a:off x="7652657" y="17763892"/>
              <a:ext cx="1371600" cy="762000"/>
            </a:xfrm>
            <a:prstGeom prst="ellipse">
              <a:avLst/>
            </a:prstGeom>
            <a:solidFill>
              <a:srgbClr val="4F81BD">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8" name="Group 20"/>
          <p:cNvGrpSpPr>
            <a:grpSpLocks/>
          </p:cNvGrpSpPr>
          <p:nvPr/>
        </p:nvGrpSpPr>
        <p:grpSpPr bwMode="auto">
          <a:xfrm>
            <a:off x="903514" y="17754600"/>
            <a:ext cx="9706998" cy="2455133"/>
            <a:chOff x="144" y="1248"/>
            <a:chExt cx="5472" cy="1384"/>
          </a:xfrm>
        </p:grpSpPr>
        <p:grpSp>
          <p:nvGrpSpPr>
            <p:cNvPr id="49" name="Group 15"/>
            <p:cNvGrpSpPr>
              <a:grpSpLocks/>
            </p:cNvGrpSpPr>
            <p:nvPr/>
          </p:nvGrpSpPr>
          <p:grpSpPr bwMode="auto">
            <a:xfrm>
              <a:off x="144" y="1248"/>
              <a:ext cx="5472" cy="1384"/>
              <a:chOff x="144" y="1248"/>
              <a:chExt cx="5472" cy="1384"/>
            </a:xfrm>
          </p:grpSpPr>
          <p:pic>
            <p:nvPicPr>
              <p:cNvPr id="53" name="Picture 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44" y="1253"/>
                <a:ext cx="1818" cy="1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31" y="2256"/>
                <a:ext cx="545"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Text Box 8"/>
              <p:cNvSpPr txBox="1">
                <a:spLocks noChangeArrowheads="1"/>
              </p:cNvSpPr>
              <p:nvPr/>
            </p:nvSpPr>
            <p:spPr bwMode="auto">
              <a:xfrm>
                <a:off x="231" y="1345"/>
                <a:ext cx="213"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400"/>
                  <a:t>A</a:t>
                </a:r>
              </a:p>
            </p:txBody>
          </p:sp>
          <p:grpSp>
            <p:nvGrpSpPr>
              <p:cNvPr id="56" name="Group 12"/>
              <p:cNvGrpSpPr>
                <a:grpSpLocks/>
              </p:cNvGrpSpPr>
              <p:nvPr/>
            </p:nvGrpSpPr>
            <p:grpSpPr bwMode="auto">
              <a:xfrm>
                <a:off x="1968" y="1248"/>
                <a:ext cx="1824" cy="1384"/>
                <a:chOff x="2880" y="-2"/>
                <a:chExt cx="2880" cy="2185"/>
              </a:xfrm>
            </p:grpSpPr>
            <p:pic>
              <p:nvPicPr>
                <p:cNvPr id="61" name="Picture 8"/>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880" y="-2"/>
                  <a:ext cx="2880" cy="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Picture 6"/>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976" y="1824"/>
                  <a:ext cx="1205" cy="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3" name="Text Box 9"/>
                <p:cNvSpPr txBox="1">
                  <a:spLocks noChangeArrowheads="1"/>
                </p:cNvSpPr>
                <p:nvPr/>
              </p:nvSpPr>
              <p:spPr bwMode="auto">
                <a:xfrm>
                  <a:off x="3024" y="143"/>
                  <a:ext cx="336" cy="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400"/>
                    <a:t>B</a:t>
                  </a:r>
                </a:p>
              </p:txBody>
            </p:sp>
          </p:grpSp>
          <p:grpSp>
            <p:nvGrpSpPr>
              <p:cNvPr id="57" name="Group 13"/>
              <p:cNvGrpSpPr>
                <a:grpSpLocks/>
              </p:cNvGrpSpPr>
              <p:nvPr/>
            </p:nvGrpSpPr>
            <p:grpSpPr bwMode="auto">
              <a:xfrm>
                <a:off x="3792" y="1248"/>
                <a:ext cx="1824" cy="1384"/>
                <a:chOff x="6" y="2165"/>
                <a:chExt cx="2880" cy="2185"/>
              </a:xfrm>
            </p:grpSpPr>
            <p:pic>
              <p:nvPicPr>
                <p:cNvPr id="58" name="Picture 5"/>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 y="2165"/>
                  <a:ext cx="2880" cy="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7"/>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4" y="3696"/>
                  <a:ext cx="1153" cy="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 name="Text Box 10"/>
                <p:cNvSpPr txBox="1">
                  <a:spLocks noChangeArrowheads="1"/>
                </p:cNvSpPr>
                <p:nvPr/>
              </p:nvSpPr>
              <p:spPr bwMode="auto">
                <a:xfrm>
                  <a:off x="143" y="2304"/>
                  <a:ext cx="337" cy="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400"/>
                    <a:t>C</a:t>
                  </a:r>
                </a:p>
              </p:txBody>
            </p:sp>
          </p:grpSp>
        </p:grpSp>
        <p:sp>
          <p:nvSpPr>
            <p:cNvPr id="50" name="Oval 17"/>
            <p:cNvSpPr>
              <a:spLocks noChangeArrowheads="1"/>
            </p:cNvSpPr>
            <p:nvPr/>
          </p:nvSpPr>
          <p:spPr bwMode="auto">
            <a:xfrm>
              <a:off x="1248" y="2352"/>
              <a:ext cx="240" cy="144"/>
            </a:xfrm>
            <a:prstGeom prst="ellipse">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p>
          </p:txBody>
        </p:sp>
        <p:sp>
          <p:nvSpPr>
            <p:cNvPr id="51" name="Oval 18"/>
            <p:cNvSpPr>
              <a:spLocks noChangeArrowheads="1"/>
            </p:cNvSpPr>
            <p:nvPr/>
          </p:nvSpPr>
          <p:spPr bwMode="auto">
            <a:xfrm>
              <a:off x="3120" y="2352"/>
              <a:ext cx="240" cy="14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p>
          </p:txBody>
        </p:sp>
        <p:sp>
          <p:nvSpPr>
            <p:cNvPr id="52" name="Oval 19"/>
            <p:cNvSpPr>
              <a:spLocks noChangeArrowheads="1"/>
            </p:cNvSpPr>
            <p:nvPr/>
          </p:nvSpPr>
          <p:spPr bwMode="auto">
            <a:xfrm>
              <a:off x="4800" y="2352"/>
              <a:ext cx="240" cy="144"/>
            </a:xfrm>
            <a:prstGeom prst="ellipse">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p>
          </p:txBody>
        </p:sp>
      </p:grpSp>
      <p:grpSp>
        <p:nvGrpSpPr>
          <p:cNvPr id="12" name="Group 11"/>
          <p:cNvGrpSpPr/>
          <p:nvPr/>
        </p:nvGrpSpPr>
        <p:grpSpPr>
          <a:xfrm>
            <a:off x="12477853" y="13030200"/>
            <a:ext cx="8248547" cy="5724537"/>
            <a:chOff x="12477853" y="13106400"/>
            <a:chExt cx="8248547" cy="5724537"/>
          </a:xfrm>
        </p:grpSpPr>
        <p:pic>
          <p:nvPicPr>
            <p:cNvPr id="64" name="Picture 2"/>
            <p:cNvPicPr>
              <a:picLocks noChangeAspect="1" noChangeArrowheads="1"/>
            </p:cNvPicPr>
            <p:nvPr/>
          </p:nvPicPr>
          <p:blipFill>
            <a:blip r:embed="rId15" cstate="email">
              <a:extLst>
                <a:ext uri="{28A0092B-C50C-407E-A947-70E740481C1C}">
                  <a14:useLocalDpi xmlns:a14="http://schemas.microsoft.com/office/drawing/2010/main" val="0"/>
                </a:ext>
              </a:extLst>
            </a:blip>
            <a:srcRect/>
            <a:stretch>
              <a:fillRect/>
            </a:stretch>
          </p:blipFill>
          <p:spPr bwMode="auto">
            <a:xfrm>
              <a:off x="12477853" y="13106400"/>
              <a:ext cx="3942618" cy="2305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Picture 2"/>
            <p:cNvPicPr>
              <a:picLocks noChangeAspect="1" noChangeArrowheads="1"/>
            </p:cNvPicPr>
            <p:nvPr/>
          </p:nvPicPr>
          <p:blipFill>
            <a:blip r:embed="rId16" cstate="email">
              <a:extLst>
                <a:ext uri="{28A0092B-C50C-407E-A947-70E740481C1C}">
                  <a14:useLocalDpi xmlns:a14="http://schemas.microsoft.com/office/drawing/2010/main" val="0"/>
                </a:ext>
              </a:extLst>
            </a:blip>
            <a:srcRect/>
            <a:stretch>
              <a:fillRect/>
            </a:stretch>
          </p:blipFill>
          <p:spPr bwMode="auto">
            <a:xfrm>
              <a:off x="16797893" y="13106400"/>
              <a:ext cx="3928507" cy="2305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 name="Picture 3"/>
            <p:cNvPicPr>
              <a:picLocks noChangeAspect="1" noChangeArrowheads="1"/>
            </p:cNvPicPr>
            <p:nvPr/>
          </p:nvPicPr>
          <p:blipFill>
            <a:blip r:embed="rId17" cstate="email">
              <a:extLst>
                <a:ext uri="{28A0092B-C50C-407E-A947-70E740481C1C}">
                  <a14:useLocalDpi xmlns:a14="http://schemas.microsoft.com/office/drawing/2010/main" val="0"/>
                </a:ext>
              </a:extLst>
            </a:blip>
            <a:srcRect/>
            <a:stretch>
              <a:fillRect/>
            </a:stretch>
          </p:blipFill>
          <p:spPr bwMode="auto">
            <a:xfrm>
              <a:off x="12477853" y="15412139"/>
              <a:ext cx="3942618" cy="296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7" name="Picture 5"/>
            <p:cNvPicPr>
              <a:picLocks noChangeAspect="1" noChangeArrowheads="1"/>
            </p:cNvPicPr>
            <p:nvPr/>
          </p:nvPicPr>
          <p:blipFill>
            <a:blip r:embed="rId18" cstate="email">
              <a:extLst>
                <a:ext uri="{28A0092B-C50C-407E-A947-70E740481C1C}">
                  <a14:useLocalDpi xmlns:a14="http://schemas.microsoft.com/office/drawing/2010/main" val="0"/>
                </a:ext>
              </a:extLst>
            </a:blip>
            <a:srcRect/>
            <a:stretch>
              <a:fillRect/>
            </a:stretch>
          </p:blipFill>
          <p:spPr bwMode="auto">
            <a:xfrm>
              <a:off x="16797892" y="15514596"/>
              <a:ext cx="3928507" cy="3316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8" name="Straight Connector 67"/>
            <p:cNvCxnSpPr/>
            <p:nvPr/>
          </p:nvCxnSpPr>
          <p:spPr>
            <a:xfrm flipH="1">
              <a:off x="14266230" y="14030739"/>
              <a:ext cx="19879" cy="228531"/>
            </a:xfrm>
            <a:prstGeom prst="line">
              <a:avLst/>
            </a:prstGeom>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14266230" y="14259270"/>
              <a:ext cx="255520" cy="69643"/>
            </a:xfrm>
            <a:prstGeom prst="line">
              <a:avLst/>
            </a:prstGeom>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V="1">
              <a:off x="14521750" y="14030739"/>
              <a:ext cx="0" cy="298174"/>
            </a:xfrm>
            <a:prstGeom prst="line">
              <a:avLst/>
            </a:prstGeom>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flipH="1">
              <a:off x="14286109" y="14030739"/>
              <a:ext cx="23564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flipV="1">
              <a:off x="14521750" y="13285304"/>
              <a:ext cx="3412019" cy="745435"/>
            </a:xfrm>
            <a:prstGeom prst="line">
              <a:avLst/>
            </a:prstGeom>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14521750" y="14328913"/>
              <a:ext cx="291506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17933769" y="13285304"/>
              <a:ext cx="1222513" cy="109331"/>
            </a:xfrm>
            <a:prstGeom prst="line">
              <a:avLst/>
            </a:prstGeom>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flipH="1">
              <a:off x="19046952" y="13394635"/>
              <a:ext cx="109330" cy="1103243"/>
            </a:xfrm>
            <a:prstGeom prst="line">
              <a:avLst/>
            </a:prstGeom>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flipH="1" flipV="1">
              <a:off x="17436813" y="14328913"/>
              <a:ext cx="1610139" cy="168965"/>
            </a:xfrm>
            <a:prstGeom prst="line">
              <a:avLst/>
            </a:prstGeom>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flipV="1">
              <a:off x="17436813" y="13285304"/>
              <a:ext cx="496956" cy="1043609"/>
            </a:xfrm>
            <a:prstGeom prst="line">
              <a:avLst/>
            </a:prstGeom>
          </p:spPr>
          <p:style>
            <a:lnRef idx="2">
              <a:schemeClr val="accent1"/>
            </a:lnRef>
            <a:fillRef idx="0">
              <a:schemeClr val="accent1"/>
            </a:fillRef>
            <a:effectRef idx="1">
              <a:schemeClr val="accent1"/>
            </a:effectRef>
            <a:fontRef idx="minor">
              <a:schemeClr val="tx1"/>
            </a:fontRef>
          </p:style>
        </p:cxnSp>
      </p:grpSp>
      <p:sp>
        <p:nvSpPr>
          <p:cNvPr id="80" name="Text Placeholder 4"/>
          <p:cNvSpPr txBox="1">
            <a:spLocks/>
          </p:cNvSpPr>
          <p:nvPr/>
        </p:nvSpPr>
        <p:spPr>
          <a:xfrm>
            <a:off x="12280840" y="19812000"/>
            <a:ext cx="3822192" cy="639762"/>
          </a:xfrm>
          <a:prstGeom prst="rect">
            <a:avLst/>
          </a:prstGeom>
        </p:spPr>
        <p:txBody>
          <a:bodyPr vert="horz" lIns="293477" tIns="146738" rIns="293477" bIns="146738" rtlCol="0">
            <a:normAutofit fontScale="25000" lnSpcReduction="20000"/>
          </a:bodyPr>
          <a:lstStyle>
            <a:lvl1pPr marL="0" indent="0" algn="ctr" defTabSz="2934767" rtl="0" eaLnBrk="1" latinLnBrk="0" hangingPunct="1">
              <a:spcBef>
                <a:spcPct val="20000"/>
              </a:spcBef>
              <a:buFont typeface="Arial" pitchFamily="34" charset="0"/>
              <a:buNone/>
              <a:defRPr sz="10300" kern="1200">
                <a:solidFill>
                  <a:schemeClr val="tx1">
                    <a:tint val="75000"/>
                  </a:schemeClr>
                </a:solidFill>
                <a:latin typeface="+mn-lt"/>
                <a:ea typeface="+mn-ea"/>
                <a:cs typeface="+mn-cs"/>
              </a:defRPr>
            </a:lvl1pPr>
            <a:lvl2pPr marL="1467383" indent="0" algn="ctr" defTabSz="2934767" rtl="0" eaLnBrk="1" latinLnBrk="0" hangingPunct="1">
              <a:spcBef>
                <a:spcPct val="20000"/>
              </a:spcBef>
              <a:buFont typeface="Arial" pitchFamily="34" charset="0"/>
              <a:buNone/>
              <a:defRPr sz="9000" kern="1200">
                <a:solidFill>
                  <a:schemeClr val="tx1">
                    <a:tint val="75000"/>
                  </a:schemeClr>
                </a:solidFill>
                <a:latin typeface="+mn-lt"/>
                <a:ea typeface="+mn-ea"/>
                <a:cs typeface="+mn-cs"/>
              </a:defRPr>
            </a:lvl2pPr>
            <a:lvl3pPr marL="2934767" indent="0" algn="ctr" defTabSz="2934767" rtl="0" eaLnBrk="1" latinLnBrk="0" hangingPunct="1">
              <a:spcBef>
                <a:spcPct val="20000"/>
              </a:spcBef>
              <a:buFont typeface="Arial" pitchFamily="34" charset="0"/>
              <a:buNone/>
              <a:defRPr sz="7700" kern="1200">
                <a:solidFill>
                  <a:schemeClr val="tx1">
                    <a:tint val="75000"/>
                  </a:schemeClr>
                </a:solidFill>
                <a:latin typeface="+mn-lt"/>
                <a:ea typeface="+mn-ea"/>
                <a:cs typeface="+mn-cs"/>
              </a:defRPr>
            </a:lvl3pPr>
            <a:lvl4pPr marL="4402150"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4pPr>
            <a:lvl5pPr marL="5869534"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5pPr>
            <a:lvl6pPr marL="7336917"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6pPr>
            <a:lvl7pPr marL="8804300"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7pPr>
            <a:lvl8pPr marL="10271684"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8pPr>
            <a:lvl9pPr marL="11739067"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9pPr>
          </a:lstStyle>
          <a:p>
            <a:r>
              <a:rPr lang="en-US" dirty="0" err="1" smtClean="0">
                <a:solidFill>
                  <a:schemeClr val="tx2"/>
                </a:solidFill>
                <a:latin typeface="Arial Rounded MT Bold" panose="020F0704030504030204" pitchFamily="34" charset="0"/>
              </a:rPr>
              <a:t>Hyperlight</a:t>
            </a:r>
            <a:r>
              <a:rPr lang="en-US" dirty="0" smtClean="0">
                <a:solidFill>
                  <a:schemeClr val="tx2"/>
                </a:solidFill>
                <a:latin typeface="Arial Rounded MT Bold" panose="020F0704030504030204" pitchFamily="34" charset="0"/>
              </a:rPr>
              <a:t> Energy</a:t>
            </a:r>
            <a:endParaRPr lang="en-US" dirty="0">
              <a:solidFill>
                <a:schemeClr val="tx2"/>
              </a:solidFill>
              <a:latin typeface="Arial Rounded MT Bold" panose="020F0704030504030204" pitchFamily="34" charset="0"/>
            </a:endParaRPr>
          </a:p>
        </p:txBody>
      </p:sp>
      <p:pic>
        <p:nvPicPr>
          <p:cNvPr id="82" name="Picture 3"/>
          <p:cNvPicPr>
            <a:picLocks noChangeAspect="1" noChangeArrowheads="1"/>
          </p:cNvPicPr>
          <p:nvPr/>
        </p:nvPicPr>
        <p:blipFill>
          <a:blip r:embed="rId19" cstate="email">
            <a:extLst>
              <a:ext uri="{28A0092B-C50C-407E-A947-70E740481C1C}">
                <a14:useLocalDpi xmlns:a14="http://schemas.microsoft.com/office/drawing/2010/main" val="0"/>
              </a:ext>
            </a:extLst>
          </a:blip>
          <a:srcRect/>
          <a:stretch>
            <a:fillRect/>
          </a:stretch>
        </p:blipFill>
        <p:spPr bwMode="auto">
          <a:xfrm>
            <a:off x="11963400" y="20345400"/>
            <a:ext cx="4457072" cy="2588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3" name="Text Placeholder 4"/>
          <p:cNvSpPr txBox="1">
            <a:spLocks/>
          </p:cNvSpPr>
          <p:nvPr/>
        </p:nvSpPr>
        <p:spPr>
          <a:xfrm>
            <a:off x="17125328" y="19812000"/>
            <a:ext cx="3822192" cy="639762"/>
          </a:xfrm>
          <a:prstGeom prst="rect">
            <a:avLst/>
          </a:prstGeom>
        </p:spPr>
        <p:txBody>
          <a:bodyPr vert="horz" lIns="293477" tIns="146738" rIns="293477" bIns="146738" rtlCol="0">
            <a:normAutofit fontScale="25000" lnSpcReduction="20000"/>
          </a:bodyPr>
          <a:lstStyle>
            <a:lvl1pPr marL="0" indent="0" algn="ctr" defTabSz="2934767" rtl="0" eaLnBrk="1" latinLnBrk="0" hangingPunct="1">
              <a:spcBef>
                <a:spcPct val="20000"/>
              </a:spcBef>
              <a:buFont typeface="Arial" pitchFamily="34" charset="0"/>
              <a:buNone/>
              <a:defRPr sz="10300" kern="1200">
                <a:solidFill>
                  <a:schemeClr val="tx1">
                    <a:tint val="75000"/>
                  </a:schemeClr>
                </a:solidFill>
                <a:latin typeface="+mn-lt"/>
                <a:ea typeface="+mn-ea"/>
                <a:cs typeface="+mn-cs"/>
              </a:defRPr>
            </a:lvl1pPr>
            <a:lvl2pPr marL="1467383" indent="0" algn="ctr" defTabSz="2934767" rtl="0" eaLnBrk="1" latinLnBrk="0" hangingPunct="1">
              <a:spcBef>
                <a:spcPct val="20000"/>
              </a:spcBef>
              <a:buFont typeface="Arial" pitchFamily="34" charset="0"/>
              <a:buNone/>
              <a:defRPr sz="9000" kern="1200">
                <a:solidFill>
                  <a:schemeClr val="tx1">
                    <a:tint val="75000"/>
                  </a:schemeClr>
                </a:solidFill>
                <a:latin typeface="+mn-lt"/>
                <a:ea typeface="+mn-ea"/>
                <a:cs typeface="+mn-cs"/>
              </a:defRPr>
            </a:lvl2pPr>
            <a:lvl3pPr marL="2934767" indent="0" algn="ctr" defTabSz="2934767" rtl="0" eaLnBrk="1" latinLnBrk="0" hangingPunct="1">
              <a:spcBef>
                <a:spcPct val="20000"/>
              </a:spcBef>
              <a:buFont typeface="Arial" pitchFamily="34" charset="0"/>
              <a:buNone/>
              <a:defRPr sz="7700" kern="1200">
                <a:solidFill>
                  <a:schemeClr val="tx1">
                    <a:tint val="75000"/>
                  </a:schemeClr>
                </a:solidFill>
                <a:latin typeface="+mn-lt"/>
                <a:ea typeface="+mn-ea"/>
                <a:cs typeface="+mn-cs"/>
              </a:defRPr>
            </a:lvl3pPr>
            <a:lvl4pPr marL="4402150"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4pPr>
            <a:lvl5pPr marL="5869534"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5pPr>
            <a:lvl6pPr marL="7336917"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6pPr>
            <a:lvl7pPr marL="8804300"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7pPr>
            <a:lvl8pPr marL="10271684"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8pPr>
            <a:lvl9pPr marL="11739067"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9pPr>
          </a:lstStyle>
          <a:p>
            <a:r>
              <a:rPr lang="en-US" dirty="0" smtClean="0">
                <a:solidFill>
                  <a:schemeClr val="tx2"/>
                </a:solidFill>
                <a:latin typeface="Arial Rounded MT Bold" panose="020F0704030504030204" pitchFamily="34" charset="0"/>
              </a:rPr>
              <a:t>Sol Orchard</a:t>
            </a:r>
            <a:endParaRPr lang="en-US" dirty="0">
              <a:solidFill>
                <a:schemeClr val="tx2"/>
              </a:solidFill>
              <a:latin typeface="Arial Rounded MT Bold" panose="020F0704030504030204" pitchFamily="34" charset="0"/>
            </a:endParaRPr>
          </a:p>
        </p:txBody>
      </p:sp>
      <p:pic>
        <p:nvPicPr>
          <p:cNvPr id="2" name="Picture 1"/>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6598800" y="20409681"/>
            <a:ext cx="4875249" cy="2435342"/>
          </a:xfrm>
          <a:prstGeom prst="rect">
            <a:avLst/>
          </a:prstGeom>
        </p:spPr>
      </p:pic>
      <p:sp>
        <p:nvSpPr>
          <p:cNvPr id="84" name="Text Placeholder 4"/>
          <p:cNvSpPr txBox="1">
            <a:spLocks/>
          </p:cNvSpPr>
          <p:nvPr/>
        </p:nvSpPr>
        <p:spPr>
          <a:xfrm>
            <a:off x="12192000" y="22860000"/>
            <a:ext cx="3822192" cy="639762"/>
          </a:xfrm>
          <a:prstGeom prst="rect">
            <a:avLst/>
          </a:prstGeom>
        </p:spPr>
        <p:txBody>
          <a:bodyPr vert="horz" lIns="293477" tIns="146738" rIns="293477" bIns="146738" rtlCol="0">
            <a:normAutofit fontScale="25000" lnSpcReduction="20000"/>
          </a:bodyPr>
          <a:lstStyle>
            <a:lvl1pPr marL="0" indent="0" algn="ctr" defTabSz="2934767" rtl="0" eaLnBrk="1" latinLnBrk="0" hangingPunct="1">
              <a:spcBef>
                <a:spcPct val="20000"/>
              </a:spcBef>
              <a:buFont typeface="Arial" pitchFamily="34" charset="0"/>
              <a:buNone/>
              <a:defRPr sz="10300" kern="1200">
                <a:solidFill>
                  <a:schemeClr val="tx1">
                    <a:tint val="75000"/>
                  </a:schemeClr>
                </a:solidFill>
                <a:latin typeface="+mn-lt"/>
                <a:ea typeface="+mn-ea"/>
                <a:cs typeface="+mn-cs"/>
              </a:defRPr>
            </a:lvl1pPr>
            <a:lvl2pPr marL="1467383" indent="0" algn="ctr" defTabSz="2934767" rtl="0" eaLnBrk="1" latinLnBrk="0" hangingPunct="1">
              <a:spcBef>
                <a:spcPct val="20000"/>
              </a:spcBef>
              <a:buFont typeface="Arial" pitchFamily="34" charset="0"/>
              <a:buNone/>
              <a:defRPr sz="9000" kern="1200">
                <a:solidFill>
                  <a:schemeClr val="tx1">
                    <a:tint val="75000"/>
                  </a:schemeClr>
                </a:solidFill>
                <a:latin typeface="+mn-lt"/>
                <a:ea typeface="+mn-ea"/>
                <a:cs typeface="+mn-cs"/>
              </a:defRPr>
            </a:lvl2pPr>
            <a:lvl3pPr marL="2934767" indent="0" algn="ctr" defTabSz="2934767" rtl="0" eaLnBrk="1" latinLnBrk="0" hangingPunct="1">
              <a:spcBef>
                <a:spcPct val="20000"/>
              </a:spcBef>
              <a:buFont typeface="Arial" pitchFamily="34" charset="0"/>
              <a:buNone/>
              <a:defRPr sz="7700" kern="1200">
                <a:solidFill>
                  <a:schemeClr val="tx1">
                    <a:tint val="75000"/>
                  </a:schemeClr>
                </a:solidFill>
                <a:latin typeface="+mn-lt"/>
                <a:ea typeface="+mn-ea"/>
                <a:cs typeface="+mn-cs"/>
              </a:defRPr>
            </a:lvl3pPr>
            <a:lvl4pPr marL="4402150"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4pPr>
            <a:lvl5pPr marL="5869534"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5pPr>
            <a:lvl6pPr marL="7336917"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6pPr>
            <a:lvl7pPr marL="8804300"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7pPr>
            <a:lvl8pPr marL="10271684"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8pPr>
            <a:lvl9pPr marL="11739067"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9pPr>
          </a:lstStyle>
          <a:p>
            <a:r>
              <a:rPr lang="en-US" dirty="0" err="1" smtClean="0">
                <a:solidFill>
                  <a:schemeClr val="tx2"/>
                </a:solidFill>
                <a:latin typeface="Arial Rounded MT Bold" panose="020F0704030504030204" pitchFamily="34" charset="0"/>
              </a:rPr>
              <a:t>Leidos</a:t>
            </a:r>
            <a:endParaRPr lang="en-US" dirty="0">
              <a:solidFill>
                <a:schemeClr val="tx2"/>
              </a:solidFill>
              <a:latin typeface="Arial Rounded MT Bold" panose="020F0704030504030204" pitchFamily="34" charset="0"/>
            </a:endParaRPr>
          </a:p>
        </p:txBody>
      </p:sp>
      <p:sp>
        <p:nvSpPr>
          <p:cNvPr id="85" name="Text Placeholder 4"/>
          <p:cNvSpPr txBox="1">
            <a:spLocks/>
          </p:cNvSpPr>
          <p:nvPr/>
        </p:nvSpPr>
        <p:spPr>
          <a:xfrm>
            <a:off x="17115921" y="22890162"/>
            <a:ext cx="3822192" cy="639762"/>
          </a:xfrm>
          <a:prstGeom prst="rect">
            <a:avLst/>
          </a:prstGeom>
        </p:spPr>
        <p:txBody>
          <a:bodyPr vert="horz" lIns="293477" tIns="146738" rIns="293477" bIns="146738" rtlCol="0">
            <a:normAutofit fontScale="25000" lnSpcReduction="20000"/>
          </a:bodyPr>
          <a:lstStyle>
            <a:lvl1pPr marL="0" indent="0" algn="ctr" defTabSz="2934767" rtl="0" eaLnBrk="1" latinLnBrk="0" hangingPunct="1">
              <a:spcBef>
                <a:spcPct val="20000"/>
              </a:spcBef>
              <a:buFont typeface="Arial" pitchFamily="34" charset="0"/>
              <a:buNone/>
              <a:defRPr sz="10300" kern="1200">
                <a:solidFill>
                  <a:schemeClr val="tx1">
                    <a:tint val="75000"/>
                  </a:schemeClr>
                </a:solidFill>
                <a:latin typeface="+mn-lt"/>
                <a:ea typeface="+mn-ea"/>
                <a:cs typeface="+mn-cs"/>
              </a:defRPr>
            </a:lvl1pPr>
            <a:lvl2pPr marL="1467383" indent="0" algn="ctr" defTabSz="2934767" rtl="0" eaLnBrk="1" latinLnBrk="0" hangingPunct="1">
              <a:spcBef>
                <a:spcPct val="20000"/>
              </a:spcBef>
              <a:buFont typeface="Arial" pitchFamily="34" charset="0"/>
              <a:buNone/>
              <a:defRPr sz="9000" kern="1200">
                <a:solidFill>
                  <a:schemeClr val="tx1">
                    <a:tint val="75000"/>
                  </a:schemeClr>
                </a:solidFill>
                <a:latin typeface="+mn-lt"/>
                <a:ea typeface="+mn-ea"/>
                <a:cs typeface="+mn-cs"/>
              </a:defRPr>
            </a:lvl2pPr>
            <a:lvl3pPr marL="2934767" indent="0" algn="ctr" defTabSz="2934767" rtl="0" eaLnBrk="1" latinLnBrk="0" hangingPunct="1">
              <a:spcBef>
                <a:spcPct val="20000"/>
              </a:spcBef>
              <a:buFont typeface="Arial" pitchFamily="34" charset="0"/>
              <a:buNone/>
              <a:defRPr sz="7700" kern="1200">
                <a:solidFill>
                  <a:schemeClr val="tx1">
                    <a:tint val="75000"/>
                  </a:schemeClr>
                </a:solidFill>
                <a:latin typeface="+mn-lt"/>
                <a:ea typeface="+mn-ea"/>
                <a:cs typeface="+mn-cs"/>
              </a:defRPr>
            </a:lvl3pPr>
            <a:lvl4pPr marL="4402150"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4pPr>
            <a:lvl5pPr marL="5869534"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5pPr>
            <a:lvl6pPr marL="7336917"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6pPr>
            <a:lvl7pPr marL="8804300"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7pPr>
            <a:lvl8pPr marL="10271684"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8pPr>
            <a:lvl9pPr marL="11739067" indent="0" algn="ctr" defTabSz="2934767" rtl="0" eaLnBrk="1" latinLnBrk="0" hangingPunct="1">
              <a:spcBef>
                <a:spcPct val="20000"/>
              </a:spcBef>
              <a:buFont typeface="Arial" pitchFamily="34" charset="0"/>
              <a:buNone/>
              <a:defRPr sz="6400" kern="1200">
                <a:solidFill>
                  <a:schemeClr val="tx1">
                    <a:tint val="75000"/>
                  </a:schemeClr>
                </a:solidFill>
                <a:latin typeface="+mn-lt"/>
                <a:ea typeface="+mn-ea"/>
                <a:cs typeface="+mn-cs"/>
              </a:defRPr>
            </a:lvl9pPr>
          </a:lstStyle>
          <a:p>
            <a:r>
              <a:rPr lang="en-US" dirty="0" err="1" smtClean="0">
                <a:solidFill>
                  <a:schemeClr val="tx2"/>
                </a:solidFill>
                <a:latin typeface="Arial Rounded MT Bold" panose="020F0704030504030204" pitchFamily="34" charset="0"/>
              </a:rPr>
              <a:t>Interra</a:t>
            </a:r>
            <a:endParaRPr lang="en-US" dirty="0">
              <a:solidFill>
                <a:schemeClr val="tx2"/>
              </a:solidFill>
              <a:latin typeface="Arial Rounded MT Bold" panose="020F0704030504030204" pitchFamily="34" charset="0"/>
            </a:endParaRPr>
          </a:p>
        </p:txBody>
      </p:sp>
      <p:pic>
        <p:nvPicPr>
          <p:cNvPr id="3" name="Picture 2"/>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rot="5400000">
            <a:off x="13582650" y="23869650"/>
            <a:ext cx="3200400" cy="2400300"/>
          </a:xfrm>
          <a:prstGeom prst="rect">
            <a:avLst/>
          </a:prstGeom>
        </p:spPr>
      </p:pic>
      <p:grpSp>
        <p:nvGrpSpPr>
          <p:cNvPr id="86" name="Group 85"/>
          <p:cNvGrpSpPr/>
          <p:nvPr/>
        </p:nvGrpSpPr>
        <p:grpSpPr>
          <a:xfrm>
            <a:off x="16535400" y="23469600"/>
            <a:ext cx="4983234" cy="3200400"/>
            <a:chOff x="-63807" y="0"/>
            <a:chExt cx="3492807" cy="2242185"/>
          </a:xfrm>
        </p:grpSpPr>
        <p:pic>
          <p:nvPicPr>
            <p:cNvPr id="87" name="Picture 86" descr="T:\Tech Media\Phase 1b Front View Transparent (no supports).PNG"/>
            <p:cNvPicPr>
              <a:picLocks noChangeAspect="1"/>
            </p:cNvPicPr>
            <p:nvPr/>
          </p:nvPicPr>
          <p:blipFill rotWithShape="1">
            <a:blip r:embed="rId22" cstate="print">
              <a:extLst>
                <a:ext uri="{28A0092B-C50C-407E-A947-70E740481C1C}">
                  <a14:useLocalDpi xmlns:a14="http://schemas.microsoft.com/office/drawing/2010/main" val="0"/>
                </a:ext>
              </a:extLst>
            </a:blip>
            <a:srcRect t="11697" b="11689"/>
            <a:stretch/>
          </p:blipFill>
          <p:spPr bwMode="auto">
            <a:xfrm>
              <a:off x="-63807" y="0"/>
              <a:ext cx="3492807" cy="1752600"/>
            </a:xfrm>
            <a:prstGeom prst="rect">
              <a:avLst/>
            </a:prstGeom>
            <a:noFill/>
            <a:ln>
              <a:noFill/>
            </a:ln>
            <a:extLst>
              <a:ext uri="{53640926-AAD7-44D8-BBD7-CCE9431645EC}">
                <a14:shadowObscured xmlns:a14="http://schemas.microsoft.com/office/drawing/2010/main"/>
              </a:ext>
            </a:extLst>
          </p:spPr>
        </p:pic>
        <p:sp>
          <p:nvSpPr>
            <p:cNvPr id="88" name="Text Box 80"/>
            <p:cNvSpPr txBox="1"/>
            <p:nvPr/>
          </p:nvSpPr>
          <p:spPr>
            <a:xfrm>
              <a:off x="-63807" y="1771650"/>
              <a:ext cx="3492806" cy="470535"/>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spAutoFit/>
            </a:bodyPr>
            <a:lstStyle/>
            <a:p>
              <a:pPr marL="0" marR="0" algn="just">
                <a:spcBef>
                  <a:spcPts val="0"/>
                </a:spcBef>
                <a:spcAft>
                  <a:spcPts val="600"/>
                </a:spcAft>
              </a:pPr>
              <a:r>
                <a:rPr lang="en-US" sz="900" b="1" u="sng">
                  <a:solidFill>
                    <a:srgbClr val="4F81BD"/>
                  </a:solidFill>
                  <a:effectLst/>
                  <a:latin typeface="Times New Roman"/>
                  <a:ea typeface="Times New Roman"/>
                </a:rPr>
                <a:t>Figure </a:t>
              </a:r>
              <a:r>
                <a:rPr lang="en-US" sz="900" b="1">
                  <a:solidFill>
                    <a:srgbClr val="4F81BD"/>
                  </a:solidFill>
                  <a:effectLst/>
                  <a:latin typeface="Times New Roman"/>
                  <a:ea typeface="Times New Roman"/>
                </a:rPr>
                <a:t>1: Reciprocating Reactor and necessary systems for a full demonstration unit. Support structure hidden from view and reactor walls made transparent to show inner components.</a:t>
              </a:r>
            </a:p>
          </p:txBody>
        </p:sp>
      </p:grpSp>
      <p:pic>
        <p:nvPicPr>
          <p:cNvPr id="89" name="Picture 2"/>
          <p:cNvPicPr>
            <a:picLocks noChangeAspect="1" noChangeArrowheads="1"/>
          </p:cNvPicPr>
          <p:nvPr/>
        </p:nvPicPr>
        <p:blipFill>
          <a:blip r:embed="rId23" cstate="email">
            <a:extLst>
              <a:ext uri="{28A0092B-C50C-407E-A947-70E740481C1C}">
                <a14:useLocalDpi xmlns:a14="http://schemas.microsoft.com/office/drawing/2010/main" val="0"/>
              </a:ext>
            </a:extLst>
          </a:blip>
          <a:srcRect/>
          <a:stretch>
            <a:fillRect/>
          </a:stretch>
        </p:blipFill>
        <p:spPr bwMode="auto">
          <a:xfrm>
            <a:off x="11735158" y="28117800"/>
            <a:ext cx="4044415" cy="26440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0" name="Picture 6" descr="Image Detail"/>
          <p:cNvPicPr>
            <a:picLocks noChangeAspect="1" noChangeArrowheads="1"/>
          </p:cNvPicPr>
          <p:nvPr/>
        </p:nvPicPr>
        <p:blipFill rotWithShape="1">
          <a:blip r:embed="rId24" cstate="email">
            <a:extLst>
              <a:ext uri="{28A0092B-C50C-407E-A947-70E740481C1C}">
                <a14:useLocalDpi xmlns:a14="http://schemas.microsoft.com/office/drawing/2010/main" val="0"/>
              </a:ext>
            </a:extLst>
          </a:blip>
          <a:srcRect r="375"/>
          <a:stretch/>
        </p:blipFill>
        <p:spPr bwMode="auto">
          <a:xfrm>
            <a:off x="15773400" y="28117800"/>
            <a:ext cx="2676649" cy="2644036"/>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3"/>
          <p:cNvPicPr>
            <a:picLocks noChangeAspect="1" noChangeArrowheads="1"/>
          </p:cNvPicPr>
          <p:nvPr/>
        </p:nvPicPr>
        <p:blipFill>
          <a:blip r:embed="rId25" cstate="email">
            <a:extLst>
              <a:ext uri="{28A0092B-C50C-407E-A947-70E740481C1C}">
                <a14:useLocalDpi xmlns:a14="http://schemas.microsoft.com/office/drawing/2010/main" val="0"/>
              </a:ext>
            </a:extLst>
          </a:blip>
          <a:srcRect/>
          <a:stretch>
            <a:fillRect/>
          </a:stretch>
        </p:blipFill>
        <p:spPr bwMode="auto">
          <a:xfrm>
            <a:off x="18440400" y="28117800"/>
            <a:ext cx="3019575" cy="264403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2" name="Picture 91"/>
          <p:cNvPicPr/>
          <p:nvPr/>
        </p:nvPicPr>
        <p:blipFill>
          <a:blip r:embed="rId26" cstate="email">
            <a:extLst>
              <a:ext uri="{28A0092B-C50C-407E-A947-70E740481C1C}">
                <a14:useLocalDpi xmlns:a14="http://schemas.microsoft.com/office/drawing/2010/main" val="0"/>
              </a:ext>
            </a:extLst>
          </a:blip>
          <a:stretch>
            <a:fillRect/>
          </a:stretch>
        </p:blipFill>
        <p:spPr>
          <a:xfrm>
            <a:off x="15594808" y="30782419"/>
            <a:ext cx="2406169" cy="1704986"/>
          </a:xfrm>
          <a:prstGeom prst="rect">
            <a:avLst/>
          </a:prstGeom>
        </p:spPr>
      </p:pic>
      <p:sp>
        <p:nvSpPr>
          <p:cNvPr id="15" name="Rectangle 14"/>
          <p:cNvSpPr/>
          <p:nvPr/>
        </p:nvSpPr>
        <p:spPr>
          <a:xfrm>
            <a:off x="23103840" y="26212800"/>
            <a:ext cx="8595360" cy="6035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2"/>
                </a:solidFill>
                <a:latin typeface="Arial Rounded MT Bold" panose="020F0704030504030204" pitchFamily="34" charset="0"/>
              </a:rPr>
              <a:t>iPad</a:t>
            </a:r>
            <a:endParaRPr lang="en-US" dirty="0">
              <a:solidFill>
                <a:schemeClr val="tx2"/>
              </a:solidFill>
              <a:latin typeface="Arial Rounded MT Bold" panose="020F0704030504030204" pitchFamily="34" charset="0"/>
            </a:endParaRPr>
          </a:p>
        </p:txBody>
      </p:sp>
      <p:pic>
        <p:nvPicPr>
          <p:cNvPr id="93" name="Picture 92"/>
          <p:cNvPicPr>
            <a:picLocks noChangeAspect="1"/>
          </p:cNvPicPr>
          <p:nvPr/>
        </p:nvPicPr>
        <p:blipFill>
          <a:blip r:embed="rId27">
            <a:extLst>
              <a:ext uri="{28A0092B-C50C-407E-A947-70E740481C1C}">
                <a14:useLocalDpi xmlns:a14="http://schemas.microsoft.com/office/drawing/2010/main" val="0"/>
              </a:ext>
            </a:extLst>
          </a:blip>
          <a:srcRect/>
          <a:stretch>
            <a:fillRect/>
          </a:stretch>
        </p:blipFill>
        <p:spPr bwMode="auto">
          <a:xfrm>
            <a:off x="11690835" y="23469600"/>
            <a:ext cx="2253765" cy="2425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https://be366d05d3-custmedia.vresp.com/a1edf01aac/SDSU%20IV.gif"/>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40081200" y="2334396"/>
            <a:ext cx="2172388" cy="234074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37490400" y="321930"/>
            <a:ext cx="3810000" cy="1964070"/>
          </a:xfrm>
          <a:prstGeom prst="rect">
            <a:avLst/>
          </a:prstGeom>
        </p:spPr>
      </p:pic>
      <p:pic>
        <p:nvPicPr>
          <p:cNvPr id="1035" name="Picture 11" descr="http://advancement.sdsu.edu/logos/download/primary3c/SDSU_3Color.png"/>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36086415" y="2334396"/>
            <a:ext cx="3324225" cy="230981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1057847" y="15438396"/>
            <a:ext cx="2844799" cy="2133599"/>
          </a:xfrm>
          <a:prstGeom prst="rect">
            <a:avLst/>
          </a:prstGeom>
        </p:spPr>
      </p:pic>
    </p:spTree>
    <p:extLst>
      <p:ext uri="{BB962C8B-B14F-4D97-AF65-F5344CB8AC3E}">
        <p14:creationId xmlns:p14="http://schemas.microsoft.com/office/powerpoint/2010/main" val="3819702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10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EPAcceleratorMeet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MEPAcceleratorMeeting</Template>
  <TotalTime>15901</TotalTime>
  <Words>652</Words>
  <Application>Microsoft Office PowerPoint</Application>
  <PresentationFormat>Custom</PresentationFormat>
  <Paragraphs>81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MEPAcceleratorMeeting</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ssti41</dc:creator>
  <cp:lastModifiedBy>ruth</cp:lastModifiedBy>
  <cp:revision>94</cp:revision>
  <cp:lastPrinted>2014-06-03T17:39:53Z</cp:lastPrinted>
  <dcterms:created xsi:type="dcterms:W3CDTF">2012-12-03T15:42:35Z</dcterms:created>
  <dcterms:modified xsi:type="dcterms:W3CDTF">2014-06-03T17:40:55Z</dcterms:modified>
</cp:coreProperties>
</file>