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2569" autoAdjust="0"/>
    <p:restoredTop sz="99175" autoAdjust="0"/>
  </p:normalViewPr>
  <p:slideViewPr>
    <p:cSldViewPr>
      <p:cViewPr varScale="1">
        <p:scale>
          <a:sx n="15" d="100"/>
          <a:sy n="15" d="100"/>
        </p:scale>
        <p:origin x="-1692" y="-222"/>
      </p:cViewPr>
      <p:guideLst>
        <p:guide orient="horz" pos="10368"/>
        <p:guide pos="13824"/>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3A647F-8686-40CF-A747-DA5F927FD886}" type="datetimeFigureOut">
              <a:rPr lang="en-US" smtClean="0"/>
              <a:t>7/1/2014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4EC907-F0DA-44E2-9251-CE68812FB8DA}" type="slidenum">
              <a:rPr lang="en-US" smtClean="0"/>
              <a:t>‹#›</a:t>
            </a:fld>
            <a:endParaRPr lang="en-US" dirty="0"/>
          </a:p>
        </p:txBody>
      </p:sp>
    </p:spTree>
    <p:extLst>
      <p:ext uri="{BB962C8B-B14F-4D97-AF65-F5344CB8AC3E}">
        <p14:creationId xmlns:p14="http://schemas.microsoft.com/office/powerpoint/2010/main" val="3358343100"/>
      </p:ext>
    </p:extLst>
  </p:cSld>
  <p:clrMap bg1="lt1" tx1="dk1" bg2="lt2" tx2="dk2" accent1="accent1" accent2="accent2" accent3="accent3" accent4="accent4" accent5="accent5" accent6="accent6" hlink="hlink" folHlink="folHlink"/>
  <p:notesStyle>
    <a:lvl1pPr marL="0" algn="l" defTabSz="2934767" rtl="0" eaLnBrk="1" latinLnBrk="0" hangingPunct="1">
      <a:defRPr sz="3900" kern="1200">
        <a:solidFill>
          <a:schemeClr val="tx1"/>
        </a:solidFill>
        <a:latin typeface="+mn-lt"/>
        <a:ea typeface="+mn-ea"/>
        <a:cs typeface="+mn-cs"/>
      </a:defRPr>
    </a:lvl1pPr>
    <a:lvl2pPr marL="1467383" algn="l" defTabSz="2934767" rtl="0" eaLnBrk="1" latinLnBrk="0" hangingPunct="1">
      <a:defRPr sz="3900" kern="1200">
        <a:solidFill>
          <a:schemeClr val="tx1"/>
        </a:solidFill>
        <a:latin typeface="+mn-lt"/>
        <a:ea typeface="+mn-ea"/>
        <a:cs typeface="+mn-cs"/>
      </a:defRPr>
    </a:lvl2pPr>
    <a:lvl3pPr marL="2934767" algn="l" defTabSz="2934767" rtl="0" eaLnBrk="1" latinLnBrk="0" hangingPunct="1">
      <a:defRPr sz="3900" kern="1200">
        <a:solidFill>
          <a:schemeClr val="tx1"/>
        </a:solidFill>
        <a:latin typeface="+mn-lt"/>
        <a:ea typeface="+mn-ea"/>
        <a:cs typeface="+mn-cs"/>
      </a:defRPr>
    </a:lvl3pPr>
    <a:lvl4pPr marL="4402150" algn="l" defTabSz="2934767" rtl="0" eaLnBrk="1" latinLnBrk="0" hangingPunct="1">
      <a:defRPr sz="3900" kern="1200">
        <a:solidFill>
          <a:schemeClr val="tx1"/>
        </a:solidFill>
        <a:latin typeface="+mn-lt"/>
        <a:ea typeface="+mn-ea"/>
        <a:cs typeface="+mn-cs"/>
      </a:defRPr>
    </a:lvl4pPr>
    <a:lvl5pPr marL="5869534" algn="l" defTabSz="2934767" rtl="0" eaLnBrk="1" latinLnBrk="0" hangingPunct="1">
      <a:defRPr sz="3900" kern="1200">
        <a:solidFill>
          <a:schemeClr val="tx1"/>
        </a:solidFill>
        <a:latin typeface="+mn-lt"/>
        <a:ea typeface="+mn-ea"/>
        <a:cs typeface="+mn-cs"/>
      </a:defRPr>
    </a:lvl5pPr>
    <a:lvl6pPr marL="7336917" algn="l" defTabSz="2934767" rtl="0" eaLnBrk="1" latinLnBrk="0" hangingPunct="1">
      <a:defRPr sz="3900" kern="1200">
        <a:solidFill>
          <a:schemeClr val="tx1"/>
        </a:solidFill>
        <a:latin typeface="+mn-lt"/>
        <a:ea typeface="+mn-ea"/>
        <a:cs typeface="+mn-cs"/>
      </a:defRPr>
    </a:lvl6pPr>
    <a:lvl7pPr marL="8804300" algn="l" defTabSz="2934767" rtl="0" eaLnBrk="1" latinLnBrk="0" hangingPunct="1">
      <a:defRPr sz="3900" kern="1200">
        <a:solidFill>
          <a:schemeClr val="tx1"/>
        </a:solidFill>
        <a:latin typeface="+mn-lt"/>
        <a:ea typeface="+mn-ea"/>
        <a:cs typeface="+mn-cs"/>
      </a:defRPr>
    </a:lvl7pPr>
    <a:lvl8pPr marL="10271684" algn="l" defTabSz="2934767" rtl="0" eaLnBrk="1" latinLnBrk="0" hangingPunct="1">
      <a:defRPr sz="3900" kern="1200">
        <a:solidFill>
          <a:schemeClr val="tx1"/>
        </a:solidFill>
        <a:latin typeface="+mn-lt"/>
        <a:ea typeface="+mn-ea"/>
        <a:cs typeface="+mn-cs"/>
      </a:defRPr>
    </a:lvl8pPr>
    <a:lvl9pPr marL="11739067" algn="l" defTabSz="2934767" rtl="0" eaLnBrk="1" latinLnBrk="0" hangingPunct="1">
      <a:defRPr sz="3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4EC907-F0DA-44E2-9251-CE68812FB8DA}" type="slidenum">
              <a:rPr lang="en-US" smtClean="0"/>
              <a:t>1</a:t>
            </a:fld>
            <a:endParaRPr lang="en-US" dirty="0"/>
          </a:p>
        </p:txBody>
      </p:sp>
    </p:spTree>
    <p:extLst>
      <p:ext uri="{BB962C8B-B14F-4D97-AF65-F5344CB8AC3E}">
        <p14:creationId xmlns:p14="http://schemas.microsoft.com/office/powerpoint/2010/main" val="375558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4"/>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2"/>
            <a:ext cx="30723840" cy="8412481"/>
          </a:xfrm>
        </p:spPr>
        <p:txBody>
          <a:bodyPr/>
          <a:lstStyle>
            <a:lvl1pPr marL="0" indent="0" algn="ctr">
              <a:buNone/>
              <a:defRPr>
                <a:solidFill>
                  <a:schemeClr val="tx1">
                    <a:tint val="75000"/>
                  </a:schemeClr>
                </a:solidFill>
              </a:defRPr>
            </a:lvl1pPr>
            <a:lvl2pPr marL="1467383" indent="0" algn="ctr">
              <a:buNone/>
              <a:defRPr>
                <a:solidFill>
                  <a:schemeClr val="tx1">
                    <a:tint val="75000"/>
                  </a:schemeClr>
                </a:solidFill>
              </a:defRPr>
            </a:lvl2pPr>
            <a:lvl3pPr marL="2934767" indent="0" algn="ctr">
              <a:buNone/>
              <a:defRPr>
                <a:solidFill>
                  <a:schemeClr val="tx1">
                    <a:tint val="75000"/>
                  </a:schemeClr>
                </a:solidFill>
              </a:defRPr>
            </a:lvl3pPr>
            <a:lvl4pPr marL="4402150" indent="0" algn="ctr">
              <a:buNone/>
              <a:defRPr>
                <a:solidFill>
                  <a:schemeClr val="tx1">
                    <a:tint val="75000"/>
                  </a:schemeClr>
                </a:solidFill>
              </a:defRPr>
            </a:lvl4pPr>
            <a:lvl5pPr marL="5869534" indent="0" algn="ctr">
              <a:buNone/>
              <a:defRPr>
                <a:solidFill>
                  <a:schemeClr val="tx1">
                    <a:tint val="75000"/>
                  </a:schemeClr>
                </a:solidFill>
              </a:defRPr>
            </a:lvl5pPr>
            <a:lvl6pPr marL="7336917" indent="0" algn="ctr">
              <a:buNone/>
              <a:defRPr>
                <a:solidFill>
                  <a:schemeClr val="tx1">
                    <a:tint val="75000"/>
                  </a:schemeClr>
                </a:solidFill>
              </a:defRPr>
            </a:lvl6pPr>
            <a:lvl7pPr marL="8804300" indent="0" algn="ctr">
              <a:buNone/>
              <a:defRPr>
                <a:solidFill>
                  <a:schemeClr val="tx1">
                    <a:tint val="75000"/>
                  </a:schemeClr>
                </a:solidFill>
              </a:defRPr>
            </a:lvl7pPr>
            <a:lvl8pPr marL="10271684" indent="0" algn="ctr">
              <a:buNone/>
              <a:defRPr>
                <a:solidFill>
                  <a:schemeClr val="tx1">
                    <a:tint val="75000"/>
                  </a:schemeClr>
                </a:solidFill>
              </a:defRPr>
            </a:lvl8pPr>
            <a:lvl9pPr marL="1173906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32581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76756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1432563"/>
            <a:ext cx="47404018" cy="305866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1432563"/>
            <a:ext cx="141480542" cy="305866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71716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92976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59"/>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7"/>
            <a:ext cx="37307520" cy="7200898"/>
          </a:xfrm>
        </p:spPr>
        <p:txBody>
          <a:bodyPr anchor="b"/>
          <a:lstStyle>
            <a:lvl1pPr marL="0" indent="0">
              <a:buNone/>
              <a:defRPr sz="6400">
                <a:solidFill>
                  <a:schemeClr val="tx1">
                    <a:tint val="75000"/>
                  </a:schemeClr>
                </a:solidFill>
              </a:defRPr>
            </a:lvl1pPr>
            <a:lvl2pPr marL="1467383" indent="0">
              <a:buNone/>
              <a:defRPr sz="5800">
                <a:solidFill>
                  <a:schemeClr val="tx1">
                    <a:tint val="75000"/>
                  </a:schemeClr>
                </a:solidFill>
              </a:defRPr>
            </a:lvl2pPr>
            <a:lvl3pPr marL="2934767" indent="0">
              <a:buNone/>
              <a:defRPr sz="5100">
                <a:solidFill>
                  <a:schemeClr val="tx1">
                    <a:tint val="75000"/>
                  </a:schemeClr>
                </a:solidFill>
              </a:defRPr>
            </a:lvl3pPr>
            <a:lvl4pPr marL="4402150" indent="0">
              <a:buNone/>
              <a:defRPr sz="4500">
                <a:solidFill>
                  <a:schemeClr val="tx1">
                    <a:tint val="75000"/>
                  </a:schemeClr>
                </a:solidFill>
              </a:defRPr>
            </a:lvl4pPr>
            <a:lvl5pPr marL="5869534" indent="0">
              <a:buNone/>
              <a:defRPr sz="4500">
                <a:solidFill>
                  <a:schemeClr val="tx1">
                    <a:tint val="75000"/>
                  </a:schemeClr>
                </a:solidFill>
              </a:defRPr>
            </a:lvl5pPr>
            <a:lvl6pPr marL="7336917" indent="0">
              <a:buNone/>
              <a:defRPr sz="4500">
                <a:solidFill>
                  <a:schemeClr val="tx1">
                    <a:tint val="75000"/>
                  </a:schemeClr>
                </a:solidFill>
              </a:defRPr>
            </a:lvl6pPr>
            <a:lvl7pPr marL="8804300" indent="0">
              <a:buNone/>
              <a:defRPr sz="4500">
                <a:solidFill>
                  <a:schemeClr val="tx1">
                    <a:tint val="75000"/>
                  </a:schemeClr>
                </a:solidFill>
              </a:defRPr>
            </a:lvl7pPr>
            <a:lvl8pPr marL="10271684" indent="0">
              <a:buNone/>
              <a:defRPr sz="4500">
                <a:solidFill>
                  <a:schemeClr val="tx1">
                    <a:tint val="75000"/>
                  </a:schemeClr>
                </a:solidFill>
              </a:defRPr>
            </a:lvl8pPr>
            <a:lvl9pPr marL="1173906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55077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8366762"/>
            <a:ext cx="94442280" cy="23652480"/>
          </a:xfrm>
        </p:spPr>
        <p:txBody>
          <a:bodyPr/>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37003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1"/>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0"/>
            <a:ext cx="19392902"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2194560" y="10439399"/>
            <a:ext cx="19392902"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0"/>
            <a:ext cx="19400520" cy="3070859"/>
          </a:xfrm>
        </p:spPr>
        <p:txBody>
          <a:bodyPr anchor="b"/>
          <a:lstStyle>
            <a:lvl1pPr marL="0" indent="0">
              <a:buNone/>
              <a:defRPr sz="7700" b="1"/>
            </a:lvl1pPr>
            <a:lvl2pPr marL="1467383" indent="0">
              <a:buNone/>
              <a:defRPr sz="6400" b="1"/>
            </a:lvl2pPr>
            <a:lvl3pPr marL="2934767" indent="0">
              <a:buNone/>
              <a:defRPr sz="5800" b="1"/>
            </a:lvl3pPr>
            <a:lvl4pPr marL="4402150" indent="0">
              <a:buNone/>
              <a:defRPr sz="5100" b="1"/>
            </a:lvl4pPr>
            <a:lvl5pPr marL="5869534" indent="0">
              <a:buNone/>
              <a:defRPr sz="5100" b="1"/>
            </a:lvl5pPr>
            <a:lvl6pPr marL="7336917" indent="0">
              <a:buNone/>
              <a:defRPr sz="5100" b="1"/>
            </a:lvl6pPr>
            <a:lvl7pPr marL="8804300" indent="0">
              <a:buNone/>
              <a:defRPr sz="5100" b="1"/>
            </a:lvl7pPr>
            <a:lvl8pPr marL="10271684" indent="0">
              <a:buNone/>
              <a:defRPr sz="5100" b="1"/>
            </a:lvl8pPr>
            <a:lvl9pPr marL="11739067"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22296122" y="10439399"/>
            <a:ext cx="19400520" cy="18966184"/>
          </a:xfrm>
        </p:spPr>
        <p:txBody>
          <a:bodyPr/>
          <a:lstStyle>
            <a:lvl1pPr>
              <a:defRPr sz="7700"/>
            </a:lvl1pPr>
            <a:lvl2pPr>
              <a:defRPr sz="64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402421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25564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26127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1"/>
            <a:ext cx="14439902" cy="5577839"/>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4"/>
          </a:xfrm>
        </p:spPr>
        <p:txBody>
          <a:bodyPr/>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2"/>
            <a:ext cx="14439902" cy="22517101"/>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3988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2"/>
            <a:ext cx="26334720" cy="2720344"/>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0300"/>
            </a:lvl1pPr>
            <a:lvl2pPr marL="1467383" indent="0">
              <a:buNone/>
              <a:defRPr sz="9000"/>
            </a:lvl2pPr>
            <a:lvl3pPr marL="2934767" indent="0">
              <a:buNone/>
              <a:defRPr sz="7700"/>
            </a:lvl3pPr>
            <a:lvl4pPr marL="4402150" indent="0">
              <a:buNone/>
              <a:defRPr sz="6400"/>
            </a:lvl4pPr>
            <a:lvl5pPr marL="5869534" indent="0">
              <a:buNone/>
              <a:defRPr sz="6400"/>
            </a:lvl5pPr>
            <a:lvl6pPr marL="7336917" indent="0">
              <a:buNone/>
              <a:defRPr sz="6400"/>
            </a:lvl6pPr>
            <a:lvl7pPr marL="8804300" indent="0">
              <a:buNone/>
              <a:defRPr sz="6400"/>
            </a:lvl7pPr>
            <a:lvl8pPr marL="10271684" indent="0">
              <a:buNone/>
              <a:defRPr sz="6400"/>
            </a:lvl8pPr>
            <a:lvl9pPr marL="11739067" indent="0">
              <a:buNone/>
              <a:defRPr sz="64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02982" y="25763226"/>
            <a:ext cx="26334720" cy="3863336"/>
          </a:xfrm>
        </p:spPr>
        <p:txBody>
          <a:bodyPr/>
          <a:lstStyle>
            <a:lvl1pPr marL="0" indent="0">
              <a:buNone/>
              <a:defRPr sz="4500"/>
            </a:lvl1pPr>
            <a:lvl2pPr marL="1467383" indent="0">
              <a:buNone/>
              <a:defRPr sz="3900"/>
            </a:lvl2pPr>
            <a:lvl3pPr marL="2934767" indent="0">
              <a:buNone/>
              <a:defRPr sz="3200"/>
            </a:lvl3pPr>
            <a:lvl4pPr marL="4402150" indent="0">
              <a:buNone/>
              <a:defRPr sz="2900"/>
            </a:lvl4pPr>
            <a:lvl5pPr marL="5869534" indent="0">
              <a:buNone/>
              <a:defRPr sz="2900"/>
            </a:lvl5pPr>
            <a:lvl6pPr marL="7336917" indent="0">
              <a:buNone/>
              <a:defRPr sz="2900"/>
            </a:lvl6pPr>
            <a:lvl7pPr marL="8804300" indent="0">
              <a:buNone/>
              <a:defRPr sz="2900"/>
            </a:lvl7pPr>
            <a:lvl8pPr marL="10271684" indent="0">
              <a:buNone/>
              <a:defRPr sz="2900"/>
            </a:lvl8pPr>
            <a:lvl9pPr marL="1173906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3AE88-432D-4B0A-92C6-478786C8B21C}" type="datetimeFigureOut">
              <a:rPr lang="en-US" smtClean="0"/>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FB75DC-937A-4584-9001-1CE1513DCE75}" type="slidenum">
              <a:rPr lang="en-US" smtClean="0"/>
              <a:t>‹#›</a:t>
            </a:fld>
            <a:endParaRPr lang="en-US" dirty="0"/>
          </a:p>
        </p:txBody>
      </p:sp>
    </p:spTree>
    <p:extLst>
      <p:ext uri="{BB962C8B-B14F-4D97-AF65-F5344CB8AC3E}">
        <p14:creationId xmlns:p14="http://schemas.microsoft.com/office/powerpoint/2010/main" val="759988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5486400"/>
          </a:xfrm>
          <a:prstGeom prst="rect">
            <a:avLst/>
          </a:prstGeom>
        </p:spPr>
        <p:txBody>
          <a:bodyPr vert="horz" lIns="293477" tIns="146738" rIns="293477" bIns="1467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293477" tIns="146738" rIns="293477" bIns="1467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2"/>
          </a:xfrm>
          <a:prstGeom prst="rect">
            <a:avLst/>
          </a:prstGeom>
        </p:spPr>
        <p:txBody>
          <a:bodyPr vert="horz" lIns="293477" tIns="146738" rIns="293477" bIns="146738" rtlCol="0" anchor="ctr"/>
          <a:lstStyle>
            <a:lvl1pPr algn="l">
              <a:defRPr sz="3900">
                <a:solidFill>
                  <a:schemeClr val="tx1">
                    <a:tint val="75000"/>
                  </a:schemeClr>
                </a:solidFill>
              </a:defRPr>
            </a:lvl1pPr>
          </a:lstStyle>
          <a:p>
            <a:fld id="{6623AE88-432D-4B0A-92C6-478786C8B21C}" type="datetimeFigureOut">
              <a:rPr lang="en-US" smtClean="0"/>
              <a:t>7/1/2014</a:t>
            </a:fld>
            <a:endParaRPr lang="en-US" dirty="0"/>
          </a:p>
        </p:txBody>
      </p:sp>
      <p:sp>
        <p:nvSpPr>
          <p:cNvPr id="5" name="Footer Placeholder 4"/>
          <p:cNvSpPr>
            <a:spLocks noGrp="1"/>
          </p:cNvSpPr>
          <p:nvPr>
            <p:ph type="ftr" sz="quarter" idx="3"/>
          </p:nvPr>
        </p:nvSpPr>
        <p:spPr>
          <a:xfrm>
            <a:off x="14996160" y="30510483"/>
            <a:ext cx="13898880" cy="1752602"/>
          </a:xfrm>
          <a:prstGeom prst="rect">
            <a:avLst/>
          </a:prstGeom>
        </p:spPr>
        <p:txBody>
          <a:bodyPr vert="horz" lIns="293477" tIns="146738" rIns="293477" bIns="146738" rtlCol="0" anchor="ctr"/>
          <a:lstStyle>
            <a:lvl1pPr algn="ctr">
              <a:defRPr sz="3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2"/>
          </a:xfrm>
          <a:prstGeom prst="rect">
            <a:avLst/>
          </a:prstGeom>
        </p:spPr>
        <p:txBody>
          <a:bodyPr vert="horz" lIns="293477" tIns="146738" rIns="293477" bIns="146738" rtlCol="0" anchor="ctr"/>
          <a:lstStyle>
            <a:lvl1pPr algn="r">
              <a:defRPr sz="3900">
                <a:solidFill>
                  <a:schemeClr val="tx1">
                    <a:tint val="75000"/>
                  </a:schemeClr>
                </a:solidFill>
              </a:defRPr>
            </a:lvl1pPr>
          </a:lstStyle>
          <a:p>
            <a:fld id="{9EFB75DC-937A-4584-9001-1CE1513DCE75}" type="slidenum">
              <a:rPr lang="en-US" smtClean="0"/>
              <a:t>‹#›</a:t>
            </a:fld>
            <a:endParaRPr lang="en-US" dirty="0"/>
          </a:p>
        </p:txBody>
      </p:sp>
    </p:spTree>
    <p:extLst>
      <p:ext uri="{BB962C8B-B14F-4D97-AF65-F5344CB8AC3E}">
        <p14:creationId xmlns:p14="http://schemas.microsoft.com/office/powerpoint/2010/main" val="2180519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34767" rtl="0" eaLnBrk="1" latinLnBrk="0" hangingPunct="1">
        <a:spcBef>
          <a:spcPct val="0"/>
        </a:spcBef>
        <a:buNone/>
        <a:defRPr sz="14100" kern="1200">
          <a:solidFill>
            <a:schemeClr val="tx1"/>
          </a:solidFill>
          <a:latin typeface="+mj-lt"/>
          <a:ea typeface="+mj-ea"/>
          <a:cs typeface="+mj-cs"/>
        </a:defRPr>
      </a:lvl1pPr>
    </p:titleStyle>
    <p:body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34767" rtl="0" eaLnBrk="1" latinLnBrk="0" hangingPunct="1">
        <a:defRPr sz="5800" kern="1200">
          <a:solidFill>
            <a:schemeClr val="tx1"/>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fosnach@nrri.umn.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0" y="-124113"/>
            <a:ext cx="43891200" cy="5120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9" name="Rounded Rectangle 8"/>
          <p:cNvSpPr/>
          <p:nvPr/>
        </p:nvSpPr>
        <p:spPr>
          <a:xfrm>
            <a:off x="11439804" y="5966065"/>
            <a:ext cx="10219765" cy="2659459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5" name="Rounded Rectangle 4"/>
          <p:cNvSpPr/>
          <p:nvPr/>
        </p:nvSpPr>
        <p:spPr>
          <a:xfrm>
            <a:off x="714636" y="5966065"/>
            <a:ext cx="10235006" cy="26700479"/>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0" name="Rounded Rectangle 9"/>
          <p:cNvSpPr/>
          <p:nvPr/>
        </p:nvSpPr>
        <p:spPr>
          <a:xfrm>
            <a:off x="22250399" y="5966066"/>
            <a:ext cx="10302240" cy="26594598"/>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11" name="Rounded Rectangle 10"/>
          <p:cNvSpPr/>
          <p:nvPr/>
        </p:nvSpPr>
        <p:spPr>
          <a:xfrm>
            <a:off x="32955075" y="6303726"/>
            <a:ext cx="10165080" cy="26081274"/>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293477" tIns="146738" rIns="293477" bIns="146738" spcCol="0" rtlCol="0" anchor="ctr"/>
          <a:lstStyle/>
          <a:p>
            <a:pPr algn="ctr"/>
            <a:endParaRPr lang="en-US" dirty="0"/>
          </a:p>
        </p:txBody>
      </p:sp>
      <p:sp>
        <p:nvSpPr>
          <p:cNvPr id="20" name="TextBox 19"/>
          <p:cNvSpPr txBox="1"/>
          <p:nvPr/>
        </p:nvSpPr>
        <p:spPr>
          <a:xfrm>
            <a:off x="0" y="506934"/>
            <a:ext cx="43891199" cy="1527448"/>
          </a:xfrm>
          <a:prstGeom prst="rect">
            <a:avLst/>
          </a:prstGeom>
          <a:noFill/>
        </p:spPr>
        <p:txBody>
          <a:bodyPr wrap="square" lIns="293477" tIns="146738" rIns="293477" bIns="146738" rtlCol="0">
            <a:spAutoFit/>
          </a:bodyPr>
          <a:lstStyle/>
          <a:p>
            <a:pPr algn="ctr"/>
            <a:r>
              <a:rPr lang="en-US" sz="8000" dirty="0" smtClean="0">
                <a:solidFill>
                  <a:schemeClr val="bg1"/>
                </a:solidFill>
                <a:latin typeface="Rockwell Extra Bold" pitchFamily="18" charset="0"/>
              </a:rPr>
              <a:t>Minnesota’s Mining Cluster</a:t>
            </a:r>
          </a:p>
        </p:txBody>
      </p:sp>
      <p:sp>
        <p:nvSpPr>
          <p:cNvPr id="25" name="TextBox 24"/>
          <p:cNvSpPr txBox="1"/>
          <p:nvPr/>
        </p:nvSpPr>
        <p:spPr>
          <a:xfrm>
            <a:off x="0" y="2106836"/>
            <a:ext cx="43891200" cy="1296616"/>
          </a:xfrm>
          <a:prstGeom prst="rect">
            <a:avLst/>
          </a:prstGeom>
          <a:noFill/>
        </p:spPr>
        <p:txBody>
          <a:bodyPr wrap="square" lIns="293477" tIns="146738" rIns="293477" bIns="146738" rtlCol="0">
            <a:spAutoFit/>
          </a:bodyPr>
          <a:lstStyle/>
          <a:p>
            <a:pPr algn="ctr"/>
            <a:r>
              <a:rPr lang="en-US" sz="6500" dirty="0" smtClean="0">
                <a:solidFill>
                  <a:schemeClr val="bg1"/>
                </a:solidFill>
                <a:latin typeface="Rockwell" pitchFamily="18" charset="0"/>
              </a:rPr>
              <a:t>ETA, EDA and SBA</a:t>
            </a:r>
          </a:p>
        </p:txBody>
      </p:sp>
      <p:sp>
        <p:nvSpPr>
          <p:cNvPr id="26" name="TextBox 25"/>
          <p:cNvSpPr txBox="1"/>
          <p:nvPr/>
        </p:nvSpPr>
        <p:spPr>
          <a:xfrm>
            <a:off x="0" y="3440846"/>
            <a:ext cx="43891200" cy="1142728"/>
          </a:xfrm>
          <a:prstGeom prst="rect">
            <a:avLst/>
          </a:prstGeom>
          <a:noFill/>
        </p:spPr>
        <p:txBody>
          <a:bodyPr wrap="square" lIns="293477" tIns="146738" rIns="293477" bIns="146738" rtlCol="0">
            <a:spAutoFit/>
          </a:bodyPr>
          <a:lstStyle/>
          <a:p>
            <a:pPr algn="ctr"/>
            <a:r>
              <a:rPr lang="en-US" sz="5500" dirty="0" smtClean="0">
                <a:solidFill>
                  <a:schemeClr val="bg1"/>
                </a:solidFill>
                <a:latin typeface="Rockwell" pitchFamily="18" charset="0"/>
              </a:rPr>
              <a:t>Northeast Minnesota</a:t>
            </a:r>
          </a:p>
        </p:txBody>
      </p:sp>
      <p:sp>
        <p:nvSpPr>
          <p:cNvPr id="27" name="Text Placeholder 2"/>
          <p:cNvSpPr txBox="1">
            <a:spLocks/>
          </p:cNvSpPr>
          <p:nvPr/>
        </p:nvSpPr>
        <p:spPr>
          <a:xfrm>
            <a:off x="779629" y="18737303"/>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dirty="0" smtClean="0">
                <a:solidFill>
                  <a:schemeClr val="tx2"/>
                </a:solidFill>
                <a:latin typeface="Arial Rounded MT Bold" pitchFamily="34" charset="0"/>
              </a:rPr>
              <a:t>Vision </a:t>
            </a:r>
            <a:r>
              <a:rPr lang="en-US" sz="4400" b="1" dirty="0">
                <a:solidFill>
                  <a:schemeClr val="tx2"/>
                </a:solidFill>
                <a:latin typeface="Arial Rounded MT Bold" pitchFamily="34" charset="0"/>
              </a:rPr>
              <a:t>and </a:t>
            </a:r>
            <a:r>
              <a:rPr lang="en-US" sz="4400" b="1" dirty="0" smtClean="0">
                <a:solidFill>
                  <a:schemeClr val="tx2"/>
                </a:solidFill>
                <a:latin typeface="Arial Rounded MT Bold" pitchFamily="34" charset="0"/>
              </a:rPr>
              <a:t>Collaboration </a:t>
            </a:r>
            <a:endParaRPr lang="en-US" sz="4400" b="1" dirty="0">
              <a:solidFill>
                <a:schemeClr val="tx2"/>
              </a:solidFill>
              <a:latin typeface="Arial Rounded MT Bold" pitchFamily="34" charset="0"/>
            </a:endParaRPr>
          </a:p>
        </p:txBody>
      </p:sp>
      <p:sp>
        <p:nvSpPr>
          <p:cNvPr id="29" name="Text Placeholder 2"/>
          <p:cNvSpPr txBox="1">
            <a:spLocks/>
          </p:cNvSpPr>
          <p:nvPr/>
        </p:nvSpPr>
        <p:spPr>
          <a:xfrm>
            <a:off x="11677090" y="6439788"/>
            <a:ext cx="10048875" cy="1761400"/>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Project Plan and Objectives</a:t>
            </a:r>
          </a:p>
        </p:txBody>
      </p:sp>
      <p:sp>
        <p:nvSpPr>
          <p:cNvPr id="31" name="Text Placeholder 2"/>
          <p:cNvSpPr txBox="1">
            <a:spLocks/>
          </p:cNvSpPr>
          <p:nvPr/>
        </p:nvSpPr>
        <p:spPr>
          <a:xfrm>
            <a:off x="872694" y="6343004"/>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Cluster/Business Sector Description </a:t>
            </a:r>
            <a:endParaRPr lang="en-US" sz="4400" b="1" u="sng" dirty="0">
              <a:solidFill>
                <a:schemeClr val="tx2"/>
              </a:solidFill>
              <a:latin typeface="Arial Rounded MT Bold" pitchFamily="34" charset="0"/>
            </a:endParaRPr>
          </a:p>
        </p:txBody>
      </p:sp>
      <p:sp>
        <p:nvSpPr>
          <p:cNvPr id="32" name="Text Placeholder 2"/>
          <p:cNvSpPr txBox="1">
            <a:spLocks/>
          </p:cNvSpPr>
          <p:nvPr/>
        </p:nvSpPr>
        <p:spPr>
          <a:xfrm>
            <a:off x="33496297" y="6400801"/>
            <a:ext cx="9289322" cy="1157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Outcomes</a:t>
            </a:r>
            <a:endParaRPr lang="en-US" sz="4400" b="1" u="sng" dirty="0">
              <a:solidFill>
                <a:schemeClr val="tx2"/>
              </a:solidFill>
              <a:latin typeface="Arial Rounded MT Bold" pitchFamily="34" charset="0"/>
            </a:endParaRPr>
          </a:p>
        </p:txBody>
      </p:sp>
      <p:sp>
        <p:nvSpPr>
          <p:cNvPr id="36" name="Text Placeholder 15"/>
          <p:cNvSpPr txBox="1">
            <a:spLocks/>
          </p:cNvSpPr>
          <p:nvPr/>
        </p:nvSpPr>
        <p:spPr>
          <a:xfrm>
            <a:off x="33114933" y="29565600"/>
            <a:ext cx="10052050" cy="2995064"/>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0" indent="0" algn="ctr">
              <a:buNone/>
            </a:pPr>
            <a:r>
              <a:rPr lang="en-US" sz="2800" dirty="0" smtClean="0">
                <a:solidFill>
                  <a:schemeClr val="tx2"/>
                </a:solidFill>
                <a:latin typeface="Arial Rounded MT Bold" pitchFamily="34" charset="0"/>
                <a:cs typeface="Arial" pitchFamily="34" charset="0"/>
              </a:rPr>
              <a:t>MN Dept. of Employment and Economic Development, Betsy Harmon, betsy.harmon@state.mn.us</a:t>
            </a:r>
          </a:p>
          <a:p>
            <a:pPr marL="0" indent="0" algn="ctr">
              <a:buNone/>
            </a:pPr>
            <a:r>
              <a:rPr lang="en-US" sz="2800" dirty="0" smtClean="0">
                <a:solidFill>
                  <a:schemeClr val="tx2"/>
                </a:solidFill>
                <a:latin typeface="Arial Rounded MT Bold" pitchFamily="34" charset="0"/>
                <a:cs typeface="Arial" pitchFamily="34" charset="0"/>
              </a:rPr>
              <a:t>SBA, Elaine Hansen, ehansen@UMDCED.com</a:t>
            </a:r>
            <a:endParaRPr lang="en-US" sz="2800" dirty="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EDA, Donald </a:t>
            </a:r>
            <a:r>
              <a:rPr lang="en-US" sz="2800" dirty="0" err="1" smtClean="0">
                <a:solidFill>
                  <a:schemeClr val="tx2"/>
                </a:solidFill>
                <a:latin typeface="Arial Rounded MT Bold" pitchFamily="34" charset="0"/>
                <a:cs typeface="Arial" pitchFamily="34" charset="0"/>
              </a:rPr>
              <a:t>Fosnacht</a:t>
            </a:r>
            <a:r>
              <a:rPr lang="en-US" sz="2800" dirty="0" smtClean="0">
                <a:solidFill>
                  <a:schemeClr val="tx2"/>
                </a:solidFill>
                <a:latin typeface="Arial Rounded MT Bold" pitchFamily="34" charset="0"/>
                <a:cs typeface="Arial" pitchFamily="34" charset="0"/>
              </a:rPr>
              <a:t>, </a:t>
            </a:r>
            <a:r>
              <a:rPr lang="en-US" sz="2800" dirty="0" smtClean="0">
                <a:solidFill>
                  <a:schemeClr val="tx2"/>
                </a:solidFill>
                <a:latin typeface="Arial Rounded MT Bold" pitchFamily="34" charset="0"/>
                <a:cs typeface="Arial" pitchFamily="34" charset="0"/>
                <a:hlinkClick r:id="rId3"/>
              </a:rPr>
              <a:t>dfosnach@nrri.umn.edu</a:t>
            </a:r>
            <a:endParaRPr lang="en-US" sz="2800" dirty="0" smtClean="0">
              <a:solidFill>
                <a:schemeClr val="tx2"/>
              </a:solidFill>
              <a:latin typeface="Arial Rounded MT Bold" pitchFamily="34" charset="0"/>
              <a:cs typeface="Arial" pitchFamily="34" charset="0"/>
            </a:endParaRPr>
          </a:p>
          <a:p>
            <a:pPr marL="0" indent="0" algn="ctr">
              <a:buNone/>
            </a:pPr>
            <a:r>
              <a:rPr lang="en-US" sz="2800" dirty="0" smtClean="0">
                <a:solidFill>
                  <a:schemeClr val="tx2"/>
                </a:solidFill>
                <a:latin typeface="Arial Rounded MT Bold" pitchFamily="34" charset="0"/>
                <a:cs typeface="Arial" pitchFamily="34" charset="0"/>
              </a:rPr>
              <a:t>ETA, Dr. Sue Collins, scollins@NHED.edu</a:t>
            </a:r>
            <a:endParaRPr lang="en-US" sz="2800" dirty="0">
              <a:solidFill>
                <a:schemeClr val="tx2"/>
              </a:solidFill>
              <a:latin typeface="Arial Rounded MT Bold" pitchFamily="34" charset="0"/>
              <a:cs typeface="Arial" pitchFamily="34" charset="0"/>
            </a:endParaRPr>
          </a:p>
          <a:p>
            <a:pPr marL="0" indent="0">
              <a:buNone/>
            </a:pPr>
            <a:endParaRPr lang="en-US" sz="4400" dirty="0" smtClean="0"/>
          </a:p>
          <a:p>
            <a:endParaRPr lang="en-US" sz="4400" dirty="0"/>
          </a:p>
        </p:txBody>
      </p:sp>
      <p:sp>
        <p:nvSpPr>
          <p:cNvPr id="37" name="Text Placeholder 11"/>
          <p:cNvSpPr txBox="1">
            <a:spLocks/>
          </p:cNvSpPr>
          <p:nvPr/>
        </p:nvSpPr>
        <p:spPr>
          <a:xfrm>
            <a:off x="22497289" y="21945600"/>
            <a:ext cx="9552260" cy="3782902"/>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571500" indent="-571500"/>
            <a:r>
              <a:rPr lang="en-US" sz="3800" dirty="0" smtClean="0">
                <a:solidFill>
                  <a:srgbClr val="002060"/>
                </a:solidFill>
                <a:latin typeface="Arial Rounded MT Bold" pitchFamily="34" charset="0"/>
              </a:rPr>
              <a:t>Working with three federal agencies, each with different funding streams and timeframes has proved a challenge.</a:t>
            </a:r>
          </a:p>
          <a:p>
            <a:pPr marL="571500" indent="-571500"/>
            <a:r>
              <a:rPr lang="en-US" sz="3800" dirty="0" smtClean="0">
                <a:solidFill>
                  <a:srgbClr val="002060"/>
                </a:solidFill>
                <a:latin typeface="Arial Rounded MT Bold" pitchFamily="34" charset="0"/>
              </a:rPr>
              <a:t>Projects requiring multi-agency coordination require patience and flexibility.</a:t>
            </a:r>
          </a:p>
          <a:p>
            <a:pPr marL="571500" indent="-571500"/>
            <a:r>
              <a:rPr lang="en-US" sz="3800" dirty="0" smtClean="0">
                <a:solidFill>
                  <a:srgbClr val="002060"/>
                </a:solidFill>
                <a:latin typeface="Arial Rounded MT Bold" pitchFamily="34" charset="0"/>
              </a:rPr>
              <a:t>Longer timeframe to produce deliverables.</a:t>
            </a:r>
          </a:p>
          <a:p>
            <a:pPr marL="0" indent="0">
              <a:buNone/>
            </a:pPr>
            <a:endParaRPr lang="en-US" sz="3800" dirty="0" smtClean="0">
              <a:solidFill>
                <a:schemeClr val="tx2"/>
              </a:solidFill>
              <a:latin typeface="Arial Rounded MT Bold" pitchFamily="34" charset="0"/>
            </a:endParaRPr>
          </a:p>
          <a:p>
            <a:pPr marL="0" indent="0">
              <a:buNone/>
            </a:pPr>
            <a:endParaRPr lang="en-US" sz="4400" dirty="0" smtClean="0"/>
          </a:p>
        </p:txBody>
      </p:sp>
      <p:sp>
        <p:nvSpPr>
          <p:cNvPr id="38" name="Text Placeholder 8"/>
          <p:cNvSpPr txBox="1">
            <a:spLocks/>
          </p:cNvSpPr>
          <p:nvPr/>
        </p:nvSpPr>
        <p:spPr>
          <a:xfrm>
            <a:off x="33118107" y="7739532"/>
            <a:ext cx="9846687" cy="8338668"/>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r>
              <a:rPr lang="en-US" sz="3800" dirty="0" smtClean="0">
                <a:solidFill>
                  <a:schemeClr val="tx2"/>
                </a:solidFill>
                <a:latin typeface="Arial Rounded MT Bold" pitchFamily="34" charset="0"/>
              </a:rPr>
              <a:t>500+ new jobs projected</a:t>
            </a:r>
          </a:p>
          <a:p>
            <a:r>
              <a:rPr lang="en-US" sz="3800" dirty="0" smtClean="0">
                <a:solidFill>
                  <a:schemeClr val="tx2"/>
                </a:solidFill>
                <a:latin typeface="Arial Rounded MT Bold" pitchFamily="34" charset="0"/>
              </a:rPr>
              <a:t>New regional industries – by-product aggregate, titanium, non-ferrous, lean ore iron</a:t>
            </a:r>
          </a:p>
          <a:p>
            <a:r>
              <a:rPr lang="en-US" sz="3800" dirty="0" smtClean="0">
                <a:solidFill>
                  <a:schemeClr val="tx2"/>
                </a:solidFill>
                <a:latin typeface="Arial Rounded MT Bold" pitchFamily="34" charset="0"/>
              </a:rPr>
              <a:t>Major savings in road maintenance</a:t>
            </a:r>
          </a:p>
          <a:p>
            <a:r>
              <a:rPr lang="en-US" sz="3800" dirty="0" smtClean="0">
                <a:solidFill>
                  <a:schemeClr val="tx2"/>
                </a:solidFill>
                <a:latin typeface="Arial Rounded MT Bold" pitchFamily="34" charset="0"/>
              </a:rPr>
              <a:t>Grew the skilled workforce by 212 unemployed or underemployed </a:t>
            </a:r>
            <a:r>
              <a:rPr lang="en-US" sz="3800" dirty="0">
                <a:solidFill>
                  <a:schemeClr val="tx2"/>
                </a:solidFill>
                <a:latin typeface="Arial Rounded MT Bold" pitchFamily="34" charset="0"/>
              </a:rPr>
              <a:t>i</a:t>
            </a:r>
            <a:r>
              <a:rPr lang="en-US" sz="3800" dirty="0" smtClean="0">
                <a:solidFill>
                  <a:schemeClr val="tx2"/>
                </a:solidFill>
                <a:latin typeface="Arial Rounded MT Bold" pitchFamily="34" charset="0"/>
              </a:rPr>
              <a:t>ncumbent workers.</a:t>
            </a:r>
          </a:p>
          <a:p>
            <a:r>
              <a:rPr lang="en-US" sz="3800" dirty="0" smtClean="0">
                <a:solidFill>
                  <a:schemeClr val="tx2"/>
                </a:solidFill>
                <a:latin typeface="Arial Rounded MT Bold" pitchFamily="34" charset="0"/>
              </a:rPr>
              <a:t>Provided placement assistance.</a:t>
            </a:r>
          </a:p>
          <a:p>
            <a:r>
              <a:rPr lang="en-US" sz="3800" dirty="0" smtClean="0">
                <a:solidFill>
                  <a:schemeClr val="tx2"/>
                </a:solidFill>
                <a:latin typeface="Arial Rounded MT Bold" pitchFamily="34" charset="0"/>
              </a:rPr>
              <a:t>Responded to business needs.</a:t>
            </a:r>
          </a:p>
          <a:p>
            <a:r>
              <a:rPr lang="en-US" sz="3800" dirty="0" smtClean="0">
                <a:solidFill>
                  <a:schemeClr val="tx2"/>
                </a:solidFill>
                <a:latin typeface="Arial Rounded MT Bold" pitchFamily="34" charset="0"/>
              </a:rPr>
              <a:t>Identified potential business opportunities on the Bois Forte Native American Reservation.</a:t>
            </a:r>
          </a:p>
          <a:p>
            <a:pPr marL="0" indent="0">
              <a:buNone/>
            </a:pPr>
            <a:endParaRPr lang="en-US" sz="3800" dirty="0" smtClean="0">
              <a:solidFill>
                <a:srgbClr val="FF0000"/>
              </a:solidFill>
              <a:latin typeface="Arial Rounded MT Bold" pitchFamily="34" charset="0"/>
            </a:endParaRPr>
          </a:p>
          <a:p>
            <a:endParaRPr lang="en-US" sz="3800" dirty="0"/>
          </a:p>
        </p:txBody>
      </p:sp>
      <p:sp>
        <p:nvSpPr>
          <p:cNvPr id="42" name="Text Placeholder 17"/>
          <p:cNvSpPr txBox="1">
            <a:spLocks/>
          </p:cNvSpPr>
          <p:nvPr/>
        </p:nvSpPr>
        <p:spPr>
          <a:xfrm>
            <a:off x="11587675" y="8458201"/>
            <a:ext cx="10056813" cy="8602812"/>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342900" indent="-342900"/>
            <a:r>
              <a:rPr lang="en-US" sz="3800" dirty="0" smtClean="0">
                <a:solidFill>
                  <a:srgbClr val="002060"/>
                </a:solidFill>
                <a:latin typeface="Arial Rounded MT Bold" pitchFamily="34" charset="0"/>
              </a:rPr>
              <a:t>The objective of the project is to identify ways to increase the capacity of the local mining cluster, whether through ensuring there is a trained and available workforce, expanding the capabilities of supply chain businesses, or identifying ways of using mining waste to develop new products.</a:t>
            </a:r>
            <a:endParaRPr lang="en-US" sz="3800" dirty="0">
              <a:solidFill>
                <a:srgbClr val="002060"/>
              </a:solidFill>
              <a:latin typeface="Arial Rounded MT Bold" pitchFamily="34" charset="0"/>
            </a:endParaRPr>
          </a:p>
          <a:p>
            <a:pPr marL="342900" indent="-342900"/>
            <a:r>
              <a:rPr lang="en-US" sz="3800" dirty="0" smtClean="0">
                <a:solidFill>
                  <a:srgbClr val="002060"/>
                </a:solidFill>
                <a:latin typeface="Arial Rounded MT Bold" pitchFamily="34" charset="0"/>
              </a:rPr>
              <a:t>One change that has occurred is the economic activity and growth of mines in the cluster region, has not grown as quickly as predicted. </a:t>
            </a:r>
            <a:endParaRPr lang="en-US" sz="3800" dirty="0">
              <a:solidFill>
                <a:srgbClr val="002060"/>
              </a:solidFill>
              <a:latin typeface="Arial Rounded MT Bold" pitchFamily="34" charset="0"/>
            </a:endParaRPr>
          </a:p>
          <a:p>
            <a:pPr marL="342900" indent="-342900"/>
            <a:endParaRPr lang="en-US" sz="3800" dirty="0" smtClean="0">
              <a:solidFill>
                <a:schemeClr val="tx2"/>
              </a:solidFill>
              <a:latin typeface="Arial Rounded MT Bold" pitchFamily="34" charset="0"/>
            </a:endParaRPr>
          </a:p>
          <a:p>
            <a:pPr marL="342900" indent="-342900"/>
            <a:endParaRPr lang="en-US" sz="3800" dirty="0">
              <a:solidFill>
                <a:schemeClr val="tx2"/>
              </a:solidFill>
              <a:latin typeface="Arial Rounded MT Bold" pitchFamily="34" charset="0"/>
            </a:endParaRPr>
          </a:p>
          <a:p>
            <a:pPr marL="342900" indent="-342900"/>
            <a:r>
              <a:rPr lang="en-US" sz="3800" dirty="0" smtClean="0">
                <a:solidFill>
                  <a:schemeClr val="tx2"/>
                </a:solidFill>
                <a:latin typeface="Arial Rounded MT Bold" pitchFamily="34" charset="0"/>
              </a:rPr>
              <a:t>ETA will train workers to fill STEM skill gaps identified by the cluster.</a:t>
            </a:r>
          </a:p>
          <a:p>
            <a:pPr marL="342900" indent="-342900"/>
            <a:r>
              <a:rPr lang="en-US" sz="3800" dirty="0" smtClean="0">
                <a:solidFill>
                  <a:schemeClr val="tx2"/>
                </a:solidFill>
                <a:latin typeface="Arial Rounded MT Bold" pitchFamily="34" charset="0"/>
              </a:rPr>
              <a:t>SBA surveyed 800 regional businesses to determine their workforce and training needs.</a:t>
            </a:r>
          </a:p>
          <a:p>
            <a:pPr marL="342900" indent="-342900"/>
            <a:r>
              <a:rPr lang="en-US" sz="3800" dirty="0" smtClean="0">
                <a:solidFill>
                  <a:schemeClr val="tx2"/>
                </a:solidFill>
                <a:latin typeface="Arial Rounded MT Bold" pitchFamily="34" charset="0"/>
              </a:rPr>
              <a:t>SBA provided one-on-one consulting services to small businesses and entrepreneurs. </a:t>
            </a:r>
          </a:p>
          <a:p>
            <a:pPr marL="342900" indent="-342900"/>
            <a:r>
              <a:rPr lang="en-US" sz="3800" dirty="0" smtClean="0">
                <a:solidFill>
                  <a:schemeClr val="tx2"/>
                </a:solidFill>
                <a:latin typeface="Arial Rounded MT Bold" pitchFamily="34" charset="0"/>
              </a:rPr>
              <a:t>EDA conducted applied research and testing to accelerate the diversification of regional businesses, products and technologies.</a:t>
            </a:r>
          </a:p>
        </p:txBody>
      </p:sp>
      <p:sp>
        <p:nvSpPr>
          <p:cNvPr id="43" name="Text Placeholder 1"/>
          <p:cNvSpPr txBox="1">
            <a:spLocks/>
          </p:cNvSpPr>
          <p:nvPr/>
        </p:nvSpPr>
        <p:spPr>
          <a:xfrm>
            <a:off x="779629" y="6979684"/>
            <a:ext cx="10056813" cy="5284116"/>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marL="342900" indent="-342900">
              <a:buFont typeface="Arial" pitchFamily="34" charset="0"/>
              <a:buChar char="•"/>
            </a:pPr>
            <a:r>
              <a:rPr lang="en-US" sz="3800" dirty="0" smtClean="0">
                <a:solidFill>
                  <a:srgbClr val="002060"/>
                </a:solidFill>
                <a:latin typeface="Arial Rounded MT Bold" pitchFamily="34" charset="0"/>
              </a:rPr>
              <a:t>Advance mineral research</a:t>
            </a:r>
          </a:p>
          <a:p>
            <a:pPr marL="342900" indent="-342900">
              <a:buFont typeface="Arial" pitchFamily="34" charset="0"/>
              <a:buChar char="•"/>
            </a:pPr>
            <a:r>
              <a:rPr lang="en-US" sz="3800" dirty="0" smtClean="0">
                <a:solidFill>
                  <a:srgbClr val="002060"/>
                </a:solidFill>
                <a:latin typeface="Arial Rounded MT Bold" pitchFamily="34" charset="0"/>
              </a:rPr>
              <a:t>Accelerate educational programs</a:t>
            </a:r>
          </a:p>
          <a:p>
            <a:pPr marL="342900" indent="-342900">
              <a:buFont typeface="Arial" pitchFamily="34" charset="0"/>
              <a:buChar char="•"/>
            </a:pPr>
            <a:r>
              <a:rPr lang="en-US" sz="3800" dirty="0" smtClean="0">
                <a:solidFill>
                  <a:srgbClr val="002060"/>
                </a:solidFill>
                <a:latin typeface="Arial Rounded MT Bold" pitchFamily="34" charset="0"/>
              </a:rPr>
              <a:t>Increase technical assistance to entrepreneurs and businesses within the Northeastern Minnesota Mining Cluster</a:t>
            </a:r>
            <a:endParaRPr lang="en-US" sz="3800" dirty="0">
              <a:solidFill>
                <a:srgbClr val="002060"/>
              </a:solidFill>
              <a:latin typeface="Arial Rounded MT Bold" pitchFamily="34" charset="0"/>
            </a:endParaRPr>
          </a:p>
        </p:txBody>
      </p:sp>
      <p:sp>
        <p:nvSpPr>
          <p:cNvPr id="39" name="Text Placeholder 2"/>
          <p:cNvSpPr txBox="1">
            <a:spLocks/>
          </p:cNvSpPr>
          <p:nvPr/>
        </p:nvSpPr>
        <p:spPr>
          <a:xfrm>
            <a:off x="22503764" y="6064429"/>
            <a:ext cx="10048875" cy="1504388"/>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Goals and Impacts</a:t>
            </a:r>
            <a:endParaRPr lang="en-US" sz="4400" b="1" u="sng" dirty="0">
              <a:solidFill>
                <a:schemeClr val="tx2"/>
              </a:solidFill>
              <a:latin typeface="Arial Rounded MT Bold" pitchFamily="34" charset="0"/>
            </a:endParaRPr>
          </a:p>
        </p:txBody>
      </p:sp>
      <p:sp>
        <p:nvSpPr>
          <p:cNvPr id="44" name="Text Placeholder 1"/>
          <p:cNvSpPr txBox="1">
            <a:spLocks/>
          </p:cNvSpPr>
          <p:nvPr/>
        </p:nvSpPr>
        <p:spPr>
          <a:xfrm>
            <a:off x="22511703" y="11908866"/>
            <a:ext cx="10056813" cy="4169334"/>
          </a:xfrm>
          <a:prstGeom prst="rect">
            <a:avLst/>
          </a:prstGeom>
        </p:spPr>
        <p:txBody>
          <a:bodyPr vert="horz" lIns="293477" tIns="146738" rIns="293477" bIns="146738" rtlCol="0" anchor="ctr"/>
          <a:lstStyle>
            <a:defPPr>
              <a:defRPr lang="en-US"/>
            </a:defPPr>
            <a:lvl1pPr marL="0" algn="l"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pPr marL="342900" indent="-342900">
              <a:buFont typeface="Arial" pitchFamily="34" charset="0"/>
              <a:buChar char="•"/>
            </a:pPr>
            <a:r>
              <a:rPr lang="en-US" sz="3800" dirty="0" smtClean="0">
                <a:solidFill>
                  <a:schemeClr val="tx2"/>
                </a:solidFill>
                <a:latin typeface="Arial Rounded MT Bold" pitchFamily="34" charset="0"/>
              </a:rPr>
              <a:t>Effective taconite-based microwave pavement repair technology for cold climates</a:t>
            </a:r>
            <a:endParaRPr lang="en-US" sz="3800" u="sng" dirty="0" smtClean="0">
              <a:solidFill>
                <a:srgbClr val="FF0000"/>
              </a:solidFill>
              <a:latin typeface="Arial Rounded MT Bold" pitchFamily="34" charset="0"/>
            </a:endParaRPr>
          </a:p>
          <a:p>
            <a:pPr marL="342900" indent="-342900">
              <a:buFont typeface="Arial" pitchFamily="34" charset="0"/>
              <a:buChar char="•"/>
            </a:pPr>
            <a:r>
              <a:rPr lang="en-US" sz="3800" dirty="0" smtClean="0">
                <a:solidFill>
                  <a:schemeClr val="tx2"/>
                </a:solidFill>
                <a:latin typeface="Arial Rounded MT Bold" pitchFamily="34" charset="0"/>
              </a:rPr>
              <a:t>New business to supply high-friction road surfacing aggregate from iron ore by-products</a:t>
            </a:r>
          </a:p>
          <a:p>
            <a:pPr marL="342900" indent="-342900">
              <a:buFont typeface="Arial" pitchFamily="34" charset="0"/>
              <a:buChar char="•"/>
            </a:pPr>
            <a:r>
              <a:rPr lang="en-US" sz="3800" dirty="0" smtClean="0">
                <a:solidFill>
                  <a:schemeClr val="tx2"/>
                </a:solidFill>
                <a:latin typeface="Arial Rounded MT Bold" pitchFamily="34" charset="0"/>
              </a:rPr>
              <a:t>Lower cost processing of non-ferrous minerals</a:t>
            </a:r>
          </a:p>
          <a:p>
            <a:pPr marL="342900" indent="-342900">
              <a:buFont typeface="Arial" pitchFamily="34" charset="0"/>
              <a:buChar char="•"/>
            </a:pPr>
            <a:r>
              <a:rPr lang="en-US" sz="3800" dirty="0" smtClean="0">
                <a:solidFill>
                  <a:schemeClr val="tx2"/>
                </a:solidFill>
                <a:latin typeface="Arial Rounded MT Bold" pitchFamily="34" charset="0"/>
              </a:rPr>
              <a:t>Potential University of Minnesota – private company joint venture to upgrade and market iron ore from publicly owned lean ore stockpiles</a:t>
            </a:r>
          </a:p>
          <a:p>
            <a:pPr marL="342900" indent="-342900">
              <a:buFont typeface="Arial" pitchFamily="34" charset="0"/>
              <a:buChar char="•"/>
            </a:pPr>
            <a:r>
              <a:rPr lang="en-US" sz="3800" dirty="0" smtClean="0">
                <a:solidFill>
                  <a:schemeClr val="tx2"/>
                </a:solidFill>
                <a:latin typeface="Arial Rounded MT Bold" pitchFamily="34" charset="0"/>
              </a:rPr>
              <a:t>Provided </a:t>
            </a:r>
            <a:r>
              <a:rPr lang="en-US" sz="3800" smtClean="0">
                <a:solidFill>
                  <a:schemeClr val="tx2"/>
                </a:solidFill>
                <a:latin typeface="Arial Rounded MT Bold" pitchFamily="34" charset="0"/>
              </a:rPr>
              <a:t>tuition support </a:t>
            </a:r>
            <a:r>
              <a:rPr lang="en-US" sz="3800" dirty="0" smtClean="0">
                <a:solidFill>
                  <a:schemeClr val="tx2"/>
                </a:solidFill>
                <a:latin typeface="Arial Rounded MT Bold" pitchFamily="34" charset="0"/>
              </a:rPr>
              <a:t>to 196 students pursuing degrees in industry-specific fields.</a:t>
            </a:r>
          </a:p>
          <a:p>
            <a:pPr marL="342900" indent="-342900">
              <a:buFont typeface="Arial" pitchFamily="34" charset="0"/>
              <a:buChar char="•"/>
            </a:pPr>
            <a:r>
              <a:rPr lang="en-US" sz="3800" dirty="0" smtClean="0">
                <a:solidFill>
                  <a:schemeClr val="tx2"/>
                </a:solidFill>
                <a:latin typeface="Arial Rounded MT Bold" pitchFamily="34" charset="0"/>
              </a:rPr>
              <a:t>Provided career guidance and placement assistance</a:t>
            </a:r>
          </a:p>
          <a:p>
            <a:pPr marL="342900" indent="-342900">
              <a:buFont typeface="Arial" pitchFamily="34" charset="0"/>
              <a:buChar char="•"/>
            </a:pPr>
            <a:r>
              <a:rPr lang="en-US" sz="3800" dirty="0" smtClean="0">
                <a:solidFill>
                  <a:schemeClr val="tx2"/>
                </a:solidFill>
                <a:latin typeface="Arial Rounded MT Bold" pitchFamily="34" charset="0"/>
              </a:rPr>
              <a:t>Analyzed business needs for the entire cluster region and developed strategies for meeting the needs of business in the MN Mining Cluster. </a:t>
            </a:r>
          </a:p>
          <a:p>
            <a:endParaRPr lang="en-US" sz="3800" u="sng" dirty="0" smtClean="0">
              <a:solidFill>
                <a:schemeClr val="tx2"/>
              </a:solidFill>
              <a:latin typeface="Arial Rounded MT Bold" pitchFamily="34" charset="0"/>
            </a:endParaRPr>
          </a:p>
        </p:txBody>
      </p:sp>
      <p:sp>
        <p:nvSpPr>
          <p:cNvPr id="34" name="TextBox 33"/>
          <p:cNvSpPr txBox="1"/>
          <p:nvPr/>
        </p:nvSpPr>
        <p:spPr>
          <a:xfrm>
            <a:off x="859295" y="20084377"/>
            <a:ext cx="9854909" cy="11418510"/>
          </a:xfrm>
          <a:prstGeom prst="rect">
            <a:avLst/>
          </a:prstGeom>
          <a:noFill/>
        </p:spPr>
        <p:txBody>
          <a:bodyPr wrap="square" rtlCol="0">
            <a:spAutoFit/>
          </a:bodyPr>
          <a:lstStyle/>
          <a:p>
            <a:r>
              <a:rPr lang="en-US" sz="3800" dirty="0" smtClean="0">
                <a:solidFill>
                  <a:srgbClr val="002060"/>
                </a:solidFill>
                <a:latin typeface="Arial Rounded MT Bold" pitchFamily="34" charset="0"/>
                <a:cs typeface="Times New Roman" pitchFamily="18" charset="0"/>
              </a:rPr>
              <a:t>The objective of the Northeastern Minnesota Mining Cluster is to provide funding for minerals research, workforce development and small business development in northeastern Minnesota in support of the regional mining industry.</a:t>
            </a:r>
            <a:endParaRPr lang="en-US" sz="3800" dirty="0" smtClean="0">
              <a:solidFill>
                <a:srgbClr val="002060"/>
              </a:solidFill>
              <a:latin typeface="Arial Rounded MT Bold" pitchFamily="34" charset="0"/>
            </a:endParaRPr>
          </a:p>
          <a:p>
            <a:endParaRPr lang="en-US" sz="3800" dirty="0" smtClean="0">
              <a:solidFill>
                <a:srgbClr val="FF0000"/>
              </a:solidFill>
              <a:latin typeface="Arial Rounded MT Bold" pitchFamily="34" charset="0"/>
            </a:endParaRPr>
          </a:p>
          <a:p>
            <a:pPr marL="457200" indent="-457200">
              <a:buFont typeface="Arial" pitchFamily="34" charset="0"/>
              <a:buChar char="•"/>
            </a:pPr>
            <a:r>
              <a:rPr lang="en-US" sz="2400" dirty="0" smtClean="0">
                <a:solidFill>
                  <a:schemeClr val="tx2"/>
                </a:solidFill>
                <a:latin typeface="Arial Rounded MT Bold" pitchFamily="34" charset="0"/>
                <a:cs typeface="Times New Roman" pitchFamily="18" charset="0"/>
              </a:rPr>
              <a:t>The SBA (University of Minnesota Duluth – Center for Economic Development) will accelerate the formative growth of suppliers and vendors in the MN Mining Cluster. Focused on the Native American and other disadvantaged communities in the Mining Cluster region in order to promote self-sufficiency and diversification of business opportunities.</a:t>
            </a:r>
          </a:p>
          <a:p>
            <a:pPr marL="457200" indent="-457200">
              <a:buFont typeface="Arial" pitchFamily="34" charset="0"/>
              <a:buChar char="•"/>
            </a:pPr>
            <a:r>
              <a:rPr lang="en-US" sz="2400" dirty="0" smtClean="0">
                <a:solidFill>
                  <a:schemeClr val="tx2"/>
                </a:solidFill>
                <a:latin typeface="Arial Rounded MT Bold" pitchFamily="34" charset="0"/>
                <a:cs typeface="Times New Roman" pitchFamily="18" charset="0"/>
              </a:rPr>
              <a:t>The EDA (University of Minnesota Natural Resources Research Institute) will create effective taconite-based microwave pavement repair technology for cold climates, and lower the cost of processing non-ferrous minerals, in addition to others. </a:t>
            </a:r>
          </a:p>
          <a:p>
            <a:pPr marL="457200" indent="-457200">
              <a:buFont typeface="Arial" pitchFamily="34" charset="0"/>
              <a:buChar char="•"/>
            </a:pPr>
            <a:r>
              <a:rPr lang="en-US" sz="2400" dirty="0" smtClean="0">
                <a:solidFill>
                  <a:schemeClr val="tx2"/>
                </a:solidFill>
                <a:latin typeface="Arial Rounded MT Bold" pitchFamily="34" charset="0"/>
                <a:cs typeface="Times New Roman" pitchFamily="18" charset="0"/>
              </a:rPr>
              <a:t>The ETA (Northeast Higher Education District and the Minnesota Department of Employment and Economic Development and their regional WorkForce Centers) </a:t>
            </a:r>
            <a:r>
              <a:rPr lang="en-US" sz="2400" dirty="0">
                <a:solidFill>
                  <a:schemeClr val="tx2"/>
                </a:solidFill>
                <a:latin typeface="Arial Rounded MT Bold" pitchFamily="34" charset="0"/>
                <a:cs typeface="Times New Roman" pitchFamily="18" charset="0"/>
              </a:rPr>
              <a:t>will provide tuition support and case management to the unemployed and incumbent workers in industry-specific degrees and certification programs.  </a:t>
            </a:r>
          </a:p>
          <a:p>
            <a:pPr marL="457200" indent="-457200">
              <a:buFont typeface="Arial" pitchFamily="34" charset="0"/>
              <a:buChar char="•"/>
            </a:pPr>
            <a:endParaRPr lang="en-US" sz="2400" dirty="0" smtClean="0">
              <a:solidFill>
                <a:schemeClr val="accent5">
                  <a:lumMod val="50000"/>
                </a:schemeClr>
              </a:solidFill>
              <a:latin typeface="Times New Roman" pitchFamily="18" charset="0"/>
              <a:cs typeface="Times New Roman" pitchFamily="18" charset="0"/>
            </a:endParaRPr>
          </a:p>
        </p:txBody>
      </p:sp>
      <p:sp>
        <p:nvSpPr>
          <p:cNvPr id="45" name="Text Placeholder 15"/>
          <p:cNvSpPr txBox="1">
            <a:spLocks/>
          </p:cNvSpPr>
          <p:nvPr/>
        </p:nvSpPr>
        <p:spPr>
          <a:xfrm>
            <a:off x="33203597" y="17602199"/>
            <a:ext cx="9668036" cy="5644477"/>
          </a:xfrm>
          <a:prstGeom prst="rect">
            <a:avLst/>
          </a:prstGeom>
        </p:spPr>
        <p:txBody>
          <a:bodyPr/>
          <a:lstStyle>
            <a:lvl1pPr marL="1100538" indent="-1100538" algn="l" defTabSz="293476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84498" indent="-917115" algn="l" defTabSz="293476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68459" indent="-733692" algn="l" defTabSz="293476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3584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03225"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7060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37992"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05376"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72759" indent="-733692" algn="l" defTabSz="293476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pPr marL="681038" indent="-681038"/>
            <a:r>
              <a:rPr lang="en-US" sz="3600" dirty="0" smtClean="0">
                <a:solidFill>
                  <a:srgbClr val="1F497D"/>
                </a:solidFill>
                <a:latin typeface="Arial Rounded MT Bold" pitchFamily="34" charset="0"/>
                <a:cs typeface="Arial" pitchFamily="34" charset="0"/>
              </a:rPr>
              <a:t>Follow-on funding received from state agency</a:t>
            </a:r>
          </a:p>
          <a:p>
            <a:pPr marL="681038" indent="-681038"/>
            <a:r>
              <a:rPr lang="en-US" sz="3600" dirty="0" smtClean="0">
                <a:solidFill>
                  <a:srgbClr val="1F497D"/>
                </a:solidFill>
                <a:latin typeface="Arial Rounded MT Bold" pitchFamily="34" charset="0"/>
                <a:cs typeface="Arial" pitchFamily="34" charset="0"/>
              </a:rPr>
              <a:t>Potential use of model for fenestration industry in Minnesota</a:t>
            </a:r>
          </a:p>
          <a:p>
            <a:pPr marL="681038" indent="-681038"/>
            <a:r>
              <a:rPr lang="en-US" sz="3600" dirty="0" smtClean="0">
                <a:solidFill>
                  <a:srgbClr val="1F497D"/>
                </a:solidFill>
                <a:latin typeface="Arial Rounded MT Bold" pitchFamily="34" charset="0"/>
                <a:cs typeface="Arial" pitchFamily="34" charset="0"/>
              </a:rPr>
              <a:t>NRRI Product Development Fund for entrepreneur support (Blandin Foundation)</a:t>
            </a:r>
          </a:p>
          <a:p>
            <a:pPr marL="681038" indent="-681038"/>
            <a:r>
              <a:rPr lang="en-US" sz="3600" dirty="0" smtClean="0">
                <a:solidFill>
                  <a:srgbClr val="1F497D"/>
                </a:solidFill>
                <a:latin typeface="Arial Rounded MT Bold" pitchFamily="34" charset="0"/>
                <a:cs typeface="Arial" pitchFamily="34" charset="0"/>
              </a:rPr>
              <a:t>Referrals to UMD Center for Economic Development</a:t>
            </a:r>
          </a:p>
          <a:p>
            <a:pPr marL="681038" indent="-681038"/>
            <a:r>
              <a:rPr lang="en-US" sz="3600" dirty="0" smtClean="0">
                <a:solidFill>
                  <a:srgbClr val="1F497D"/>
                </a:solidFill>
                <a:latin typeface="Arial Rounded MT Bold" pitchFamily="34" charset="0"/>
                <a:cs typeface="Arial" pitchFamily="34" charset="0"/>
              </a:rPr>
              <a:t>Promoting and encouraging training in industry-specific areas.</a:t>
            </a:r>
          </a:p>
          <a:p>
            <a:pPr marL="681038" indent="-681038"/>
            <a:r>
              <a:rPr lang="en-US" sz="3600" dirty="0" smtClean="0">
                <a:solidFill>
                  <a:srgbClr val="1F497D"/>
                </a:solidFill>
                <a:latin typeface="Arial Rounded MT Bold" pitchFamily="34" charset="0"/>
                <a:cs typeface="Arial" pitchFamily="34" charset="0"/>
              </a:rPr>
              <a:t>$1 million investment to Iron Range Engineering program from the state agency Iron Range Resources and Rehabilitation Board</a:t>
            </a:r>
          </a:p>
          <a:p>
            <a:pPr marL="681038" indent="-681038"/>
            <a:r>
              <a:rPr lang="en-US" sz="3600" dirty="0" smtClean="0">
                <a:solidFill>
                  <a:srgbClr val="1F497D"/>
                </a:solidFill>
                <a:latin typeface="Arial Rounded MT Bold" pitchFamily="34" charset="0"/>
                <a:cs typeface="Arial" pitchFamily="34" charset="0"/>
              </a:rPr>
              <a:t>Build on Iron Range Engineering Program’s recently received national accreditation.</a:t>
            </a:r>
            <a:endParaRPr lang="en-US" sz="3600" dirty="0">
              <a:solidFill>
                <a:srgbClr val="1F497D"/>
              </a:solidFill>
              <a:latin typeface="Arial Rounded MT Bold" pitchFamily="34" charset="0"/>
              <a:cs typeface="Arial" pitchFamily="34" charset="0"/>
            </a:endParaRPr>
          </a:p>
          <a:p>
            <a:pPr marL="0" indent="0">
              <a:buNone/>
            </a:pPr>
            <a:endParaRPr lang="en-US" sz="4400" i="1" dirty="0" smtClean="0">
              <a:solidFill>
                <a:prstClr val="black"/>
              </a:solidFill>
            </a:endParaRPr>
          </a:p>
          <a:p>
            <a:pPr lvl="1"/>
            <a:endParaRPr lang="en-US" sz="3100" dirty="0">
              <a:solidFill>
                <a:prstClr val="black"/>
              </a:solidFill>
            </a:endParaRPr>
          </a:p>
        </p:txBody>
      </p:sp>
      <p:sp>
        <p:nvSpPr>
          <p:cNvPr id="41" name="Text Placeholder 2"/>
          <p:cNvSpPr txBox="1">
            <a:spLocks/>
          </p:cNvSpPr>
          <p:nvPr/>
        </p:nvSpPr>
        <p:spPr>
          <a:xfrm>
            <a:off x="33236713" y="16364010"/>
            <a:ext cx="5146808" cy="1676289"/>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Continuity Plans</a:t>
            </a:r>
            <a:endParaRPr lang="en-US" sz="4400" b="1" u="sng" dirty="0">
              <a:solidFill>
                <a:schemeClr val="tx2"/>
              </a:solidFill>
              <a:latin typeface="Arial Rounded MT Bold" pitchFamily="34" charset="0"/>
            </a:endParaRPr>
          </a:p>
        </p:txBody>
      </p:sp>
      <p:sp>
        <p:nvSpPr>
          <p:cNvPr id="35" name="Text Placeholder 2"/>
          <p:cNvSpPr txBox="1">
            <a:spLocks/>
          </p:cNvSpPr>
          <p:nvPr/>
        </p:nvSpPr>
        <p:spPr>
          <a:xfrm>
            <a:off x="33093299" y="28703834"/>
            <a:ext cx="10048875" cy="861766"/>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u="sng" dirty="0" smtClean="0">
                <a:solidFill>
                  <a:schemeClr val="tx2"/>
                </a:solidFill>
                <a:latin typeface="Arial Rounded MT Bold" pitchFamily="34" charset="0"/>
              </a:rPr>
              <a:t>Team Contact Information</a:t>
            </a:r>
            <a:endParaRPr lang="en-US" sz="4400" b="1" u="sng" dirty="0">
              <a:solidFill>
                <a:schemeClr val="tx2"/>
              </a:solidFill>
              <a:latin typeface="Arial Rounded MT Bold" pitchFamily="34" charset="0"/>
            </a:endParaRPr>
          </a:p>
        </p:txBody>
      </p:sp>
      <p:sp>
        <p:nvSpPr>
          <p:cNvPr id="47" name="Text Placeholder 2"/>
          <p:cNvSpPr txBox="1">
            <a:spLocks/>
          </p:cNvSpPr>
          <p:nvPr/>
        </p:nvSpPr>
        <p:spPr>
          <a:xfrm>
            <a:off x="11525250" y="15925800"/>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dirty="0" smtClean="0">
                <a:solidFill>
                  <a:schemeClr val="tx2"/>
                </a:solidFill>
                <a:latin typeface="Arial Rounded MT Bold" pitchFamily="34" charset="0"/>
              </a:rPr>
              <a:t>Project Activities</a:t>
            </a:r>
            <a:endParaRPr lang="en-US" sz="4400" b="1" dirty="0">
              <a:solidFill>
                <a:schemeClr val="tx2"/>
              </a:solidFill>
              <a:latin typeface="Arial Rounded MT Bold" pitchFamily="34" charset="0"/>
            </a:endParaRPr>
          </a:p>
        </p:txBody>
      </p:sp>
      <p:sp>
        <p:nvSpPr>
          <p:cNvPr id="48" name="Text Placeholder 2"/>
          <p:cNvSpPr txBox="1">
            <a:spLocks/>
          </p:cNvSpPr>
          <p:nvPr/>
        </p:nvSpPr>
        <p:spPr>
          <a:xfrm>
            <a:off x="22377081" y="20243588"/>
            <a:ext cx="10048875" cy="1445145"/>
          </a:xfrm>
          <a:prstGeom prst="rect">
            <a:avLst/>
          </a:prstGeom>
        </p:spPr>
        <p:txBody>
          <a:bodyPr vert="horz" lIns="293477" tIns="146738" rIns="293477" bIns="146738" rtlCol="0" anchor="ctr"/>
          <a:lstStyle>
            <a:defPPr>
              <a:defRPr lang="en-US"/>
            </a:defPPr>
            <a:lvl1pPr marL="0" algn="ctr" defTabSz="2934767" rtl="0" eaLnBrk="1" latinLnBrk="0" hangingPunct="1">
              <a:defRPr sz="3900" kern="1200">
                <a:solidFill>
                  <a:schemeClr val="tx1">
                    <a:tint val="75000"/>
                  </a:schemeClr>
                </a:solidFill>
                <a:latin typeface="+mn-lt"/>
                <a:ea typeface="+mn-ea"/>
                <a:cs typeface="+mn-cs"/>
              </a:defRPr>
            </a:lvl1pPr>
            <a:lvl2pPr marL="1467383" algn="l" defTabSz="2934767" rtl="0" eaLnBrk="1" latinLnBrk="0" hangingPunct="1">
              <a:defRPr sz="5800" kern="1200">
                <a:solidFill>
                  <a:schemeClr val="tx1"/>
                </a:solidFill>
                <a:latin typeface="+mn-lt"/>
                <a:ea typeface="+mn-ea"/>
                <a:cs typeface="+mn-cs"/>
              </a:defRPr>
            </a:lvl2pPr>
            <a:lvl3pPr marL="2934767" algn="l" defTabSz="2934767" rtl="0" eaLnBrk="1" latinLnBrk="0" hangingPunct="1">
              <a:defRPr sz="5800" kern="1200">
                <a:solidFill>
                  <a:schemeClr val="tx1"/>
                </a:solidFill>
                <a:latin typeface="+mn-lt"/>
                <a:ea typeface="+mn-ea"/>
                <a:cs typeface="+mn-cs"/>
              </a:defRPr>
            </a:lvl3pPr>
            <a:lvl4pPr marL="4402150" algn="l" defTabSz="2934767" rtl="0" eaLnBrk="1" latinLnBrk="0" hangingPunct="1">
              <a:defRPr sz="5800" kern="1200">
                <a:solidFill>
                  <a:schemeClr val="tx1"/>
                </a:solidFill>
                <a:latin typeface="+mn-lt"/>
                <a:ea typeface="+mn-ea"/>
                <a:cs typeface="+mn-cs"/>
              </a:defRPr>
            </a:lvl4pPr>
            <a:lvl5pPr marL="5869534" algn="l" defTabSz="2934767" rtl="0" eaLnBrk="1" latinLnBrk="0" hangingPunct="1">
              <a:defRPr sz="5800" kern="1200">
                <a:solidFill>
                  <a:schemeClr val="tx1"/>
                </a:solidFill>
                <a:latin typeface="+mn-lt"/>
                <a:ea typeface="+mn-ea"/>
                <a:cs typeface="+mn-cs"/>
              </a:defRPr>
            </a:lvl5pPr>
            <a:lvl6pPr marL="7336917" algn="l" defTabSz="2934767" rtl="0" eaLnBrk="1" latinLnBrk="0" hangingPunct="1">
              <a:defRPr sz="5800" kern="1200">
                <a:solidFill>
                  <a:schemeClr val="tx1"/>
                </a:solidFill>
                <a:latin typeface="+mn-lt"/>
                <a:ea typeface="+mn-ea"/>
                <a:cs typeface="+mn-cs"/>
              </a:defRPr>
            </a:lvl6pPr>
            <a:lvl7pPr marL="8804300" algn="l" defTabSz="2934767" rtl="0" eaLnBrk="1" latinLnBrk="0" hangingPunct="1">
              <a:defRPr sz="5800" kern="1200">
                <a:solidFill>
                  <a:schemeClr val="tx1"/>
                </a:solidFill>
                <a:latin typeface="+mn-lt"/>
                <a:ea typeface="+mn-ea"/>
                <a:cs typeface="+mn-cs"/>
              </a:defRPr>
            </a:lvl7pPr>
            <a:lvl8pPr marL="10271684" algn="l" defTabSz="2934767" rtl="0" eaLnBrk="1" latinLnBrk="0" hangingPunct="1">
              <a:defRPr sz="5800" kern="1200">
                <a:solidFill>
                  <a:schemeClr val="tx1"/>
                </a:solidFill>
                <a:latin typeface="+mn-lt"/>
                <a:ea typeface="+mn-ea"/>
                <a:cs typeface="+mn-cs"/>
              </a:defRPr>
            </a:lvl8pPr>
            <a:lvl9pPr marL="11739067" algn="l" defTabSz="2934767" rtl="0" eaLnBrk="1" latinLnBrk="0" hangingPunct="1">
              <a:defRPr sz="5800" kern="1200">
                <a:solidFill>
                  <a:schemeClr val="tx1"/>
                </a:solidFill>
                <a:latin typeface="+mn-lt"/>
                <a:ea typeface="+mn-ea"/>
                <a:cs typeface="+mn-cs"/>
              </a:defRPr>
            </a:lvl9pPr>
          </a:lstStyle>
          <a:p>
            <a:r>
              <a:rPr lang="en-US" sz="4400" b="1" dirty="0" smtClean="0">
                <a:solidFill>
                  <a:schemeClr val="tx2"/>
                </a:solidFill>
                <a:latin typeface="Arial Rounded MT Bold" pitchFamily="34" charset="0"/>
              </a:rPr>
              <a:t>Lessons Learned from Overcoming Challenges</a:t>
            </a:r>
            <a:endParaRPr lang="en-US" sz="4400" b="1" dirty="0">
              <a:solidFill>
                <a:schemeClr val="tx2"/>
              </a:solidFill>
              <a:latin typeface="Arial Rounded MT Bold" pitchFamily="34"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64313" y="25728502"/>
            <a:ext cx="8430998" cy="564389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8400" y="11575196"/>
            <a:ext cx="6172200" cy="7162107"/>
          </a:xfrm>
          <a:prstGeom prst="rect">
            <a:avLst/>
          </a:prstGeom>
        </p:spPr>
      </p:pic>
    </p:spTree>
    <p:extLst>
      <p:ext uri="{BB962C8B-B14F-4D97-AF65-F5344CB8AC3E}">
        <p14:creationId xmlns:p14="http://schemas.microsoft.com/office/powerpoint/2010/main" val="3819702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PAcceleratorMeet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MEPAcceleratorMeeting</Template>
  <TotalTime>15725</TotalTime>
  <Words>636</Words>
  <Application>Microsoft Office PowerPoint</Application>
  <PresentationFormat>Custom</PresentationFormat>
  <Paragraphs>57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MEPAcceleratorMeeting</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ssti41</dc:creator>
  <cp:lastModifiedBy>Heidi Sheppard</cp:lastModifiedBy>
  <cp:revision>81</cp:revision>
  <cp:lastPrinted>2014-04-18T14:49:03Z</cp:lastPrinted>
  <dcterms:created xsi:type="dcterms:W3CDTF">2012-12-03T15:42:35Z</dcterms:created>
  <dcterms:modified xsi:type="dcterms:W3CDTF">2014-07-01T13:09:20Z</dcterms:modified>
</cp:coreProperties>
</file>