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43891200" cy="32918400"/>
  <p:notesSz cx="7010400" cy="9296400"/>
  <p:defaultTextStyle>
    <a:defPPr>
      <a:defRPr lang="en-US"/>
    </a:defPPr>
    <a:lvl1pPr marL="0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67383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34767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02150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869534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36917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04300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271684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739067" algn="l" defTabSz="293476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569" autoAdjust="0"/>
    <p:restoredTop sz="99827" autoAdjust="0"/>
  </p:normalViewPr>
  <p:slideViewPr>
    <p:cSldViewPr>
      <p:cViewPr>
        <p:scale>
          <a:sx n="30" d="100"/>
          <a:sy n="30" d="100"/>
        </p:scale>
        <p:origin x="678" y="-96"/>
      </p:cViewPr>
      <p:guideLst>
        <p:guide orient="horz" pos="10368"/>
        <p:guide pos="13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53A647F-8686-40CF-A747-DA5F927FD886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B4EC907-F0DA-44E2-9251-CE68812FB8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343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1pPr>
    <a:lvl2pPr marL="1467383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2pPr>
    <a:lvl3pPr marL="2934767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3pPr>
    <a:lvl4pPr marL="4402150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4pPr>
    <a:lvl5pPr marL="5869534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5pPr>
    <a:lvl6pPr marL="7336917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6pPr>
    <a:lvl7pPr marL="8804300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7pPr>
    <a:lvl8pPr marL="10271684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8pPr>
    <a:lvl9pPr marL="11739067" algn="l" defTabSz="293476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EC907-F0DA-44E2-9251-CE68812FB8D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586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10226044"/>
            <a:ext cx="37307520" cy="70561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0" y="18653762"/>
            <a:ext cx="30723840" cy="841248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673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34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02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869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36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04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271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739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15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56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2742905" y="1432563"/>
            <a:ext cx="47404018" cy="305866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0843" y="1432563"/>
            <a:ext cx="141480542" cy="305866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168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765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1153122"/>
            <a:ext cx="37307520" cy="6537959"/>
          </a:xfrm>
        </p:spPr>
        <p:txBody>
          <a:bodyPr anchor="t"/>
          <a:lstStyle>
            <a:lvl1pPr algn="l">
              <a:defRPr sz="12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3952227"/>
            <a:ext cx="37307520" cy="7200898"/>
          </a:xfrm>
        </p:spPr>
        <p:txBody>
          <a:bodyPr anchor="b"/>
          <a:lstStyle>
            <a:lvl1pPr marL="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1pPr>
            <a:lvl2pPr marL="1467383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34767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3pPr>
            <a:lvl4pPr marL="440215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869534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3691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0430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271684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73906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74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30842" y="8366762"/>
            <a:ext cx="94442280" cy="23652480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4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704642" y="8366762"/>
            <a:ext cx="94442280" cy="23652480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4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030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1318261"/>
            <a:ext cx="39502080" cy="548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7368540"/>
            <a:ext cx="19392902" cy="3070859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67383" indent="0">
              <a:buNone/>
              <a:defRPr sz="6400" b="1"/>
            </a:lvl2pPr>
            <a:lvl3pPr marL="2934767" indent="0">
              <a:buNone/>
              <a:defRPr sz="5800" b="1"/>
            </a:lvl3pPr>
            <a:lvl4pPr marL="4402150" indent="0">
              <a:buNone/>
              <a:defRPr sz="5100" b="1"/>
            </a:lvl4pPr>
            <a:lvl5pPr marL="5869534" indent="0">
              <a:buNone/>
              <a:defRPr sz="5100" b="1"/>
            </a:lvl5pPr>
            <a:lvl6pPr marL="7336917" indent="0">
              <a:buNone/>
              <a:defRPr sz="5100" b="1"/>
            </a:lvl6pPr>
            <a:lvl7pPr marL="8804300" indent="0">
              <a:buNone/>
              <a:defRPr sz="5100" b="1"/>
            </a:lvl7pPr>
            <a:lvl8pPr marL="10271684" indent="0">
              <a:buNone/>
              <a:defRPr sz="5100" b="1"/>
            </a:lvl8pPr>
            <a:lvl9pPr marL="11739067" indent="0">
              <a:buNone/>
              <a:defRPr sz="5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60" y="10439399"/>
            <a:ext cx="19392902" cy="18966184"/>
          </a:xfrm>
        </p:spPr>
        <p:txBody>
          <a:bodyPr/>
          <a:lstStyle>
            <a:lvl1pPr>
              <a:defRPr sz="7700"/>
            </a:lvl1pPr>
            <a:lvl2pPr>
              <a:defRPr sz="6400"/>
            </a:lvl2pPr>
            <a:lvl3pPr>
              <a:defRPr sz="58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122" y="7368540"/>
            <a:ext cx="19400520" cy="3070859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67383" indent="0">
              <a:buNone/>
              <a:defRPr sz="6400" b="1"/>
            </a:lvl2pPr>
            <a:lvl3pPr marL="2934767" indent="0">
              <a:buNone/>
              <a:defRPr sz="5800" b="1"/>
            </a:lvl3pPr>
            <a:lvl4pPr marL="4402150" indent="0">
              <a:buNone/>
              <a:defRPr sz="5100" b="1"/>
            </a:lvl4pPr>
            <a:lvl5pPr marL="5869534" indent="0">
              <a:buNone/>
              <a:defRPr sz="5100" b="1"/>
            </a:lvl5pPr>
            <a:lvl6pPr marL="7336917" indent="0">
              <a:buNone/>
              <a:defRPr sz="5100" b="1"/>
            </a:lvl6pPr>
            <a:lvl7pPr marL="8804300" indent="0">
              <a:buNone/>
              <a:defRPr sz="5100" b="1"/>
            </a:lvl7pPr>
            <a:lvl8pPr marL="10271684" indent="0">
              <a:buNone/>
              <a:defRPr sz="5100" b="1"/>
            </a:lvl8pPr>
            <a:lvl9pPr marL="11739067" indent="0">
              <a:buNone/>
              <a:defRPr sz="5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122" y="10439399"/>
            <a:ext cx="19400520" cy="18966184"/>
          </a:xfrm>
        </p:spPr>
        <p:txBody>
          <a:bodyPr/>
          <a:lstStyle>
            <a:lvl1pPr>
              <a:defRPr sz="7700"/>
            </a:lvl1pPr>
            <a:lvl2pPr>
              <a:defRPr sz="6400"/>
            </a:lvl2pPr>
            <a:lvl3pPr>
              <a:defRPr sz="58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21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645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716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3" y="1310641"/>
            <a:ext cx="14439902" cy="5577839"/>
          </a:xfrm>
        </p:spPr>
        <p:txBody>
          <a:bodyPr anchor="b"/>
          <a:lstStyle>
            <a:lvl1pPr algn="l">
              <a:defRPr sz="6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240" y="1310644"/>
            <a:ext cx="24536400" cy="28094944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70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3" y="6888482"/>
            <a:ext cx="14439902" cy="22517101"/>
          </a:xfrm>
        </p:spPr>
        <p:txBody>
          <a:bodyPr/>
          <a:lstStyle>
            <a:lvl1pPr marL="0" indent="0">
              <a:buNone/>
              <a:defRPr sz="4500"/>
            </a:lvl1pPr>
            <a:lvl2pPr marL="1467383" indent="0">
              <a:buNone/>
              <a:defRPr sz="3900"/>
            </a:lvl2pPr>
            <a:lvl3pPr marL="2934767" indent="0">
              <a:buNone/>
              <a:defRPr sz="3200"/>
            </a:lvl3pPr>
            <a:lvl4pPr marL="4402150" indent="0">
              <a:buNone/>
              <a:defRPr sz="2900"/>
            </a:lvl4pPr>
            <a:lvl5pPr marL="5869534" indent="0">
              <a:buNone/>
              <a:defRPr sz="2900"/>
            </a:lvl5pPr>
            <a:lvl6pPr marL="7336917" indent="0">
              <a:buNone/>
              <a:defRPr sz="2900"/>
            </a:lvl6pPr>
            <a:lvl7pPr marL="8804300" indent="0">
              <a:buNone/>
              <a:defRPr sz="2900"/>
            </a:lvl7pPr>
            <a:lvl8pPr marL="10271684" indent="0">
              <a:buNone/>
              <a:defRPr sz="2900"/>
            </a:lvl8pPr>
            <a:lvl9pPr marL="11739067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389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982" y="23042882"/>
            <a:ext cx="26334720" cy="2720344"/>
          </a:xfrm>
        </p:spPr>
        <p:txBody>
          <a:bodyPr anchor="b"/>
          <a:lstStyle>
            <a:lvl1pPr algn="l">
              <a:defRPr sz="6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982" y="2941320"/>
            <a:ext cx="26334720" cy="19751040"/>
          </a:xfrm>
        </p:spPr>
        <p:txBody>
          <a:bodyPr/>
          <a:lstStyle>
            <a:lvl1pPr marL="0" indent="0">
              <a:buNone/>
              <a:defRPr sz="10300"/>
            </a:lvl1pPr>
            <a:lvl2pPr marL="1467383" indent="0">
              <a:buNone/>
              <a:defRPr sz="9000"/>
            </a:lvl2pPr>
            <a:lvl3pPr marL="2934767" indent="0">
              <a:buNone/>
              <a:defRPr sz="7700"/>
            </a:lvl3pPr>
            <a:lvl4pPr marL="4402150" indent="0">
              <a:buNone/>
              <a:defRPr sz="6400"/>
            </a:lvl4pPr>
            <a:lvl5pPr marL="5869534" indent="0">
              <a:buNone/>
              <a:defRPr sz="6400"/>
            </a:lvl5pPr>
            <a:lvl6pPr marL="7336917" indent="0">
              <a:buNone/>
              <a:defRPr sz="6400"/>
            </a:lvl6pPr>
            <a:lvl7pPr marL="8804300" indent="0">
              <a:buNone/>
              <a:defRPr sz="6400"/>
            </a:lvl7pPr>
            <a:lvl8pPr marL="10271684" indent="0">
              <a:buNone/>
              <a:defRPr sz="6400"/>
            </a:lvl8pPr>
            <a:lvl9pPr marL="11739067" indent="0">
              <a:buNone/>
              <a:defRPr sz="64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982" y="25763226"/>
            <a:ext cx="26334720" cy="3863336"/>
          </a:xfrm>
        </p:spPr>
        <p:txBody>
          <a:bodyPr/>
          <a:lstStyle>
            <a:lvl1pPr marL="0" indent="0">
              <a:buNone/>
              <a:defRPr sz="4500"/>
            </a:lvl1pPr>
            <a:lvl2pPr marL="1467383" indent="0">
              <a:buNone/>
              <a:defRPr sz="3900"/>
            </a:lvl2pPr>
            <a:lvl3pPr marL="2934767" indent="0">
              <a:buNone/>
              <a:defRPr sz="3200"/>
            </a:lvl3pPr>
            <a:lvl4pPr marL="4402150" indent="0">
              <a:buNone/>
              <a:defRPr sz="2900"/>
            </a:lvl4pPr>
            <a:lvl5pPr marL="5869534" indent="0">
              <a:buNone/>
              <a:defRPr sz="2900"/>
            </a:lvl5pPr>
            <a:lvl6pPr marL="7336917" indent="0">
              <a:buNone/>
              <a:defRPr sz="2900"/>
            </a:lvl6pPr>
            <a:lvl7pPr marL="8804300" indent="0">
              <a:buNone/>
              <a:defRPr sz="2900"/>
            </a:lvl7pPr>
            <a:lvl8pPr marL="10271684" indent="0">
              <a:buNone/>
              <a:defRPr sz="2900"/>
            </a:lvl8pPr>
            <a:lvl9pPr marL="11739067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3AE88-432D-4B0A-92C6-478786C8B21C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B75DC-937A-4584-9001-1CE1513DC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88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60" y="1318261"/>
            <a:ext cx="39502080" cy="5486400"/>
          </a:xfrm>
          <a:prstGeom prst="rect">
            <a:avLst/>
          </a:prstGeom>
        </p:spPr>
        <p:txBody>
          <a:bodyPr vert="horz" lIns="293477" tIns="146738" rIns="293477" bIns="14673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7680962"/>
            <a:ext cx="39502080" cy="21724623"/>
          </a:xfrm>
          <a:prstGeom prst="rect">
            <a:avLst/>
          </a:prstGeom>
        </p:spPr>
        <p:txBody>
          <a:bodyPr vert="horz" lIns="293477" tIns="146738" rIns="293477" bIns="1467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560" y="30510483"/>
            <a:ext cx="10241280" cy="1752602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lvl1pPr algn="l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3AE88-432D-4B0A-92C6-478786C8B21C}" type="datetimeFigureOut">
              <a:rPr lang="en-US" smtClean="0"/>
              <a:pPr/>
              <a:t>6/12/2014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160" y="30510483"/>
            <a:ext cx="13898880" cy="1752602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lvl1pPr algn="ct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360" y="30510483"/>
            <a:ext cx="10241280" cy="1752602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lvl1pPr algn="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B75DC-937A-4584-9001-1CE1513DCE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519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34767" rtl="0" eaLnBrk="1" latinLnBrk="0" hangingPunct="1">
        <a:spcBef>
          <a:spcPct val="0"/>
        </a:spcBef>
        <a:buNone/>
        <a:defRPr sz="1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00538" indent="-1100538" algn="l" defTabSz="2934767" rtl="0" eaLnBrk="1" latinLnBrk="0" hangingPunct="1">
        <a:spcBef>
          <a:spcPct val="20000"/>
        </a:spcBef>
        <a:buFont typeface="Arial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1pPr>
      <a:lvl2pPr marL="2384498" indent="-917115" algn="l" defTabSz="2934767" rtl="0" eaLnBrk="1" latinLnBrk="0" hangingPunct="1">
        <a:spcBef>
          <a:spcPct val="20000"/>
        </a:spcBef>
        <a:buFont typeface="Arial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68459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35842" indent="-733692" algn="l" defTabSz="2934767" rtl="0" eaLnBrk="1" latinLnBrk="0" hangingPunct="1">
        <a:spcBef>
          <a:spcPct val="20000"/>
        </a:spcBef>
        <a:buFont typeface="Arial" pitchFamily="34" charset="0"/>
        <a:buChar char="–"/>
        <a:defRPr sz="6400" kern="1200">
          <a:solidFill>
            <a:schemeClr val="tx1"/>
          </a:solidFill>
          <a:latin typeface="+mn-lt"/>
          <a:ea typeface="+mn-ea"/>
          <a:cs typeface="+mn-cs"/>
        </a:defRPr>
      </a:lvl4pPr>
      <a:lvl5pPr marL="6603225" indent="-733692" algn="l" defTabSz="2934767" rtl="0" eaLnBrk="1" latinLnBrk="0" hangingPunct="1">
        <a:spcBef>
          <a:spcPct val="20000"/>
        </a:spcBef>
        <a:buFont typeface="Arial" pitchFamily="34" charset="0"/>
        <a:buChar char="»"/>
        <a:defRPr sz="6400" kern="1200">
          <a:solidFill>
            <a:schemeClr val="tx1"/>
          </a:solidFill>
          <a:latin typeface="+mn-lt"/>
          <a:ea typeface="+mn-ea"/>
          <a:cs typeface="+mn-cs"/>
        </a:defRPr>
      </a:lvl5pPr>
      <a:lvl6pPr marL="8070609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6pPr>
      <a:lvl7pPr marL="9537992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7pPr>
      <a:lvl8pPr marL="11005376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8pPr>
      <a:lvl9pPr marL="12472759" indent="-733692" algn="l" defTabSz="2934767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67383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34767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02150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869534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36917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04300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271684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739067" algn="l" defTabSz="293476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emf"/><Relationship Id="rId3" Type="http://schemas.openxmlformats.org/officeDocument/2006/relationships/hyperlink" Target="mailto:walden@cavse.msstate.edu" TargetMode="External"/><Relationship Id="rId7" Type="http://schemas.openxmlformats.org/officeDocument/2006/relationships/image" Target="../media/image1.png"/><Relationship Id="rId12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rachelw@srdc.msstate.edu" TargetMode="External"/><Relationship Id="rId11" Type="http://schemas.openxmlformats.org/officeDocument/2006/relationships/image" Target="../media/image5.emf"/><Relationship Id="rId5" Type="http://schemas.openxmlformats.org/officeDocument/2006/relationships/hyperlink" Target="mailto:mimmo-parisi@nsparc.msstate.edu" TargetMode="External"/><Relationship Id="rId10" Type="http://schemas.openxmlformats.org/officeDocument/2006/relationships/image" Target="../media/image4.emf"/><Relationship Id="rId4" Type="http://schemas.openxmlformats.org/officeDocument/2006/relationships/hyperlink" Target="mailto:wmartin@cfr.msstate.edu" TargetMode="External"/><Relationship Id="rId9" Type="http://schemas.openxmlformats.org/officeDocument/2006/relationships/image" Target="../media/image3.emf"/><Relationship Id="rId1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124113"/>
            <a:ext cx="43891200" cy="51206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533400" y="5791200"/>
            <a:ext cx="10235006" cy="26593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11201400" y="5715000"/>
            <a:ext cx="10600765" cy="26593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2250400" y="5715000"/>
            <a:ext cx="10302240" cy="26669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32842200" y="5334000"/>
            <a:ext cx="10165080" cy="26746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3477" tIns="146738" rIns="293477" bIns="146738" spcCol="0"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657601" y="158274"/>
            <a:ext cx="32430486" cy="2327667"/>
          </a:xfrm>
          <a:prstGeom prst="rect">
            <a:avLst/>
          </a:prstGeom>
          <a:noFill/>
        </p:spPr>
        <p:txBody>
          <a:bodyPr wrap="square" lIns="293477" tIns="146738" rIns="293477" bIns="146738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Rockwell Extra Bold" pitchFamily="18" charset="0"/>
              </a:rPr>
              <a:t>Accelerating Jobs and Innovation through Community and Economic Development in Rural Mississippi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86600" y="2106836"/>
            <a:ext cx="27660600" cy="1773669"/>
          </a:xfrm>
          <a:prstGeom prst="rect">
            <a:avLst/>
          </a:prstGeom>
          <a:noFill/>
        </p:spPr>
        <p:txBody>
          <a:bodyPr wrap="square" lIns="293477" tIns="146738" rIns="293477" bIns="146738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Rockwell" pitchFamily="18" charset="0"/>
              </a:rPr>
              <a:t>GRANTORS:  Economic Development Administration, United States Department of Agriculture – Rural Development,  Delta Regional Authority,  Appalachian Regional Commission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57600" y="3819728"/>
            <a:ext cx="33680400" cy="1035006"/>
          </a:xfrm>
          <a:prstGeom prst="rect">
            <a:avLst/>
          </a:prstGeom>
          <a:noFill/>
        </p:spPr>
        <p:txBody>
          <a:bodyPr wrap="square" lIns="293477" tIns="146738" rIns="293477" bIns="146738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Rockwell" pitchFamily="18" charset="0"/>
              </a:rPr>
              <a:t>GRANTEES:  Mississippi State University, Mississippi Development Authority, Innovate Mississippi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524588" y="22555200"/>
            <a:ext cx="10048875" cy="1828801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ctr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u="sng" dirty="0" smtClean="0">
                <a:solidFill>
                  <a:schemeClr val="tx2"/>
                </a:solidFill>
                <a:latin typeface="Arial Rounded MT Bold" pitchFamily="34" charset="0"/>
              </a:rPr>
              <a:t>Collaboration </a:t>
            </a:r>
            <a:endParaRPr lang="en-US" sz="4400" b="1" u="sng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11677090" y="5791200"/>
            <a:ext cx="10048875" cy="2286000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ctr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u="sng" dirty="0" smtClean="0">
                <a:solidFill>
                  <a:schemeClr val="tx2"/>
                </a:solidFill>
                <a:latin typeface="Arial Rounded MT Bold" pitchFamily="34" charset="0"/>
              </a:rPr>
              <a:t>Project Plan and Objectives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2093219" y="12344400"/>
            <a:ext cx="8937981" cy="1524001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ctr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u="sng" dirty="0" smtClean="0">
                <a:solidFill>
                  <a:schemeClr val="tx2"/>
                </a:solidFill>
                <a:latin typeface="Arial Rounded MT Bold" pitchFamily="34" charset="0"/>
              </a:rPr>
              <a:t>Project Activities / Events</a:t>
            </a:r>
            <a:endParaRPr lang="en-US" sz="4400" b="1" u="sng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685800" y="5562600"/>
            <a:ext cx="10048875" cy="2500953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ctr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u="sng" dirty="0" smtClean="0">
                <a:solidFill>
                  <a:schemeClr val="tx2"/>
                </a:solidFill>
                <a:latin typeface="Arial Rounded MT Bold" pitchFamily="34" charset="0"/>
              </a:rPr>
              <a:t>Cluster/Business Sector Description </a:t>
            </a:r>
            <a:endParaRPr lang="en-US" sz="4400" b="1" u="sng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33496297" y="6096000"/>
            <a:ext cx="9289322" cy="1828800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ctr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u="sng" dirty="0" smtClean="0">
                <a:solidFill>
                  <a:schemeClr val="tx2"/>
                </a:solidFill>
                <a:latin typeface="Arial Rounded MT Bold" pitchFamily="34" charset="0"/>
              </a:rPr>
              <a:t>Outcomes</a:t>
            </a:r>
            <a:endParaRPr lang="en-US" sz="4400" b="1" u="sng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22250400" y="18440400"/>
            <a:ext cx="10048875" cy="2286000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ctr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u="sng" dirty="0">
                <a:solidFill>
                  <a:schemeClr val="tx2"/>
                </a:solidFill>
                <a:latin typeface="Arial Rounded MT Bold" pitchFamily="34" charset="0"/>
              </a:rPr>
              <a:t>Lessons </a:t>
            </a:r>
            <a:r>
              <a:rPr lang="en-US" sz="4400" b="1" u="sng" dirty="0" smtClean="0">
                <a:solidFill>
                  <a:schemeClr val="tx2"/>
                </a:solidFill>
                <a:latin typeface="Arial Rounded MT Bold" pitchFamily="34" charset="0"/>
              </a:rPr>
              <a:t>Learned from</a:t>
            </a:r>
            <a:endParaRPr lang="en-US" sz="4400" b="1" u="sng" dirty="0">
              <a:solidFill>
                <a:schemeClr val="tx2"/>
              </a:solidFill>
              <a:latin typeface="Arial Rounded MT Bold" pitchFamily="34" charset="0"/>
            </a:endParaRPr>
          </a:p>
          <a:p>
            <a:r>
              <a:rPr lang="en-US" sz="4400" b="1" u="sng" dirty="0" smtClean="0">
                <a:solidFill>
                  <a:schemeClr val="tx2"/>
                </a:solidFill>
                <a:latin typeface="Arial Rounded MT Bold" pitchFamily="34" charset="0"/>
              </a:rPr>
              <a:t>Overcoming Challenges</a:t>
            </a:r>
            <a:endParaRPr lang="en-US" sz="4400" b="1" u="sng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6" name="Text Placeholder 15"/>
          <p:cNvSpPr txBox="1">
            <a:spLocks/>
          </p:cNvSpPr>
          <p:nvPr/>
        </p:nvSpPr>
        <p:spPr>
          <a:xfrm>
            <a:off x="33147000" y="27051000"/>
            <a:ext cx="10058401" cy="5251920"/>
          </a:xfrm>
          <a:prstGeom prst="rect">
            <a:avLst/>
          </a:prstGeom>
        </p:spPr>
        <p:txBody>
          <a:bodyPr/>
          <a:lstStyle>
            <a:lvl1pPr marL="1100538" indent="-1100538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84498" indent="-917115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684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7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3584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603225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7060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3799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005376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727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</a:rPr>
              <a:t>Dr. Clay Walden, MSU, Director of CAVS-E - Overall PI;  </a:t>
            </a: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  <a:hlinkClick r:id="rId3"/>
              </a:rPr>
              <a:t>walden@cavse.msstate.edu</a:t>
            </a: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</a:rPr>
              <a:t>,   (601) 407-2713.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</a:rPr>
              <a:t>Bill Martin, MSU Dir. Of FFI - RJA Co-PI ; </a:t>
            </a: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  <a:hlinkClick r:id="rId4"/>
              </a:rPr>
              <a:t>wmartin@cfr.msstate.edu</a:t>
            </a: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</a:rPr>
              <a:t>; (662) 325-3348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</a:rPr>
              <a:t>Dr. Mimmo Parisi, MSU, Director of nSPARC - RJA Co-PI; </a:t>
            </a: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  <a:hlinkClick r:id="rId5"/>
              </a:rPr>
              <a:t>mimmo-parisi@nsparc.msstate.edu</a:t>
            </a: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</a:rPr>
              <a:t>; (662) 325-8065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</a:rPr>
              <a:t>Rachel Welborn, MSU, SRDC Program Manager –      RJA Co-PI; </a:t>
            </a: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  <a:hlinkClick r:id="rId6"/>
              </a:rPr>
              <a:t>rachelw@srdc.msstate.edu</a:t>
            </a: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</a:rPr>
              <a:t>; (662) 325-5885 </a:t>
            </a:r>
          </a:p>
          <a:p>
            <a:pPr marL="0" indent="0">
              <a:buNone/>
            </a:pPr>
            <a:endParaRPr lang="en-US" sz="2800" dirty="0" smtClean="0">
              <a:solidFill>
                <a:schemeClr val="tx2"/>
              </a:solidFill>
              <a:latin typeface="Arial Rounded MT Bold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tx2"/>
                </a:solidFill>
                <a:latin typeface="Arial Rounded MT Bold" pitchFamily="34" charset="0"/>
                <a:cs typeface="Arial" pitchFamily="34" charset="0"/>
              </a:rPr>
              <a:t>;</a:t>
            </a:r>
            <a:endParaRPr lang="en-US" sz="4400" dirty="0" smtClean="0"/>
          </a:p>
          <a:p>
            <a:endParaRPr lang="en-US" sz="4400" dirty="0"/>
          </a:p>
        </p:txBody>
      </p:sp>
      <p:sp>
        <p:nvSpPr>
          <p:cNvPr id="37" name="Text Placeholder 11"/>
          <p:cNvSpPr txBox="1">
            <a:spLocks/>
          </p:cNvSpPr>
          <p:nvPr/>
        </p:nvSpPr>
        <p:spPr>
          <a:xfrm>
            <a:off x="22402800" y="20955000"/>
            <a:ext cx="9913439" cy="6096000"/>
          </a:xfrm>
          <a:prstGeom prst="rect">
            <a:avLst/>
          </a:prstGeom>
        </p:spPr>
        <p:txBody>
          <a:bodyPr/>
          <a:lstStyle>
            <a:lvl1pPr marL="1100538" indent="-1100538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84498" indent="-917115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684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7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3584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603225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7060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3799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005376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727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/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We underestimated the effort and expense involved in recruiting participants. As a result, we have traveled extensively, launched a website, and relied upon the Advisory Board.   </a:t>
            </a:r>
            <a:endParaRPr lang="en-US" sz="3800" dirty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  <a:p>
            <a:pPr marL="0" indent="0">
              <a:buNone/>
            </a:pPr>
            <a:endParaRPr lang="en-US" sz="3800" dirty="0" smtClean="0">
              <a:solidFill>
                <a:schemeClr val="tx2"/>
              </a:solidFill>
              <a:latin typeface="Arial Rounded MT Bold" pitchFamily="34" charset="0"/>
            </a:endParaRPr>
          </a:p>
          <a:p>
            <a:pPr marL="0" indent="0">
              <a:buNone/>
            </a:pPr>
            <a:endParaRPr lang="en-US" sz="4400" dirty="0" smtClean="0"/>
          </a:p>
        </p:txBody>
      </p:sp>
      <p:sp>
        <p:nvSpPr>
          <p:cNvPr id="38" name="Text Placeholder 8"/>
          <p:cNvSpPr txBox="1">
            <a:spLocks/>
          </p:cNvSpPr>
          <p:nvPr/>
        </p:nvSpPr>
        <p:spPr>
          <a:xfrm>
            <a:off x="32994600" y="7467600"/>
            <a:ext cx="9846687" cy="8534400"/>
          </a:xfrm>
          <a:prstGeom prst="rect">
            <a:avLst/>
          </a:prstGeom>
        </p:spPr>
        <p:txBody>
          <a:bodyPr/>
          <a:lstStyle>
            <a:lvl1pPr marL="1100538" indent="-1100538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84498" indent="-917115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684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7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3584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603225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7060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3799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005376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727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Approximately 50% of the more than 300 defined activities have been completed to date, where one half of the 3 year project period has elapsed. </a:t>
            </a:r>
          </a:p>
          <a:p>
            <a:pPr marL="0" indent="0">
              <a:buNone/>
            </a:pPr>
            <a:endParaRPr lang="en-US" sz="3800" dirty="0" smtClean="0">
              <a:solidFill>
                <a:srgbClr val="FF0000"/>
              </a:solidFill>
              <a:latin typeface="Arial Rounded MT Bold" pitchFamily="34" charset="0"/>
            </a:endParaRPr>
          </a:p>
          <a:p>
            <a:endParaRPr lang="en-US" sz="3800" dirty="0" smtClean="0">
              <a:solidFill>
                <a:schemeClr val="tx2"/>
              </a:solidFill>
              <a:latin typeface="Arial Rounded MT Bold" pitchFamily="34" charset="0"/>
            </a:endParaRPr>
          </a:p>
          <a:p>
            <a:pPr marL="0" indent="0">
              <a:buNone/>
            </a:pPr>
            <a:endParaRPr lang="en-US" sz="3800" dirty="0" smtClean="0">
              <a:solidFill>
                <a:srgbClr val="FF0000"/>
              </a:solidFill>
              <a:latin typeface="Arial Rounded MT Bold" pitchFamily="34" charset="0"/>
            </a:endParaRPr>
          </a:p>
          <a:p>
            <a:endParaRPr lang="en-US" sz="3800" dirty="0"/>
          </a:p>
        </p:txBody>
      </p:sp>
      <p:sp>
        <p:nvSpPr>
          <p:cNvPr id="40" name="Text Placeholder 6"/>
          <p:cNvSpPr txBox="1">
            <a:spLocks/>
          </p:cNvSpPr>
          <p:nvPr/>
        </p:nvSpPr>
        <p:spPr>
          <a:xfrm>
            <a:off x="12256414" y="13868400"/>
            <a:ext cx="9469551" cy="18200487"/>
          </a:xfrm>
          <a:prstGeom prst="rect">
            <a:avLst/>
          </a:prstGeom>
        </p:spPr>
        <p:txBody>
          <a:bodyPr/>
          <a:lstStyle>
            <a:lvl1pPr marL="1100538" indent="-1100538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84498" indent="-917115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684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7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3584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603225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7060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3799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005376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727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800" b="1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Developing Entrepreneurs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(</a:t>
            </a:r>
            <a:r>
              <a:rPr lang="en-US" sz="3200" u="sng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OETT, FFI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)</a:t>
            </a:r>
            <a:endParaRPr lang="en-US" sz="3200" dirty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  <a:p>
            <a:r>
              <a:rPr lang="en-US" sz="3800" dirty="0">
                <a:solidFill>
                  <a:schemeClr val="tx2"/>
                </a:solidFill>
                <a:latin typeface="Arial Rounded MT Bold" pitchFamily="34" charset="0"/>
              </a:rPr>
              <a:t>Kauffman </a:t>
            </a:r>
            <a:r>
              <a:rPr lang="en-US" sz="3800" dirty="0" err="1">
                <a:solidFill>
                  <a:schemeClr val="tx2"/>
                </a:solidFill>
                <a:latin typeface="Arial Rounded MT Bold" pitchFamily="34" charset="0"/>
              </a:rPr>
              <a:t>FastTrac</a:t>
            </a:r>
            <a:r>
              <a:rPr lang="en-US" sz="3800" dirty="0">
                <a:solidFill>
                  <a:schemeClr val="tx2"/>
                </a:solidFill>
                <a:latin typeface="Arial Rounded MT Bold" pitchFamily="34" charset="0"/>
              </a:rPr>
              <a:t> New Venture </a:t>
            </a:r>
            <a:endParaRPr lang="en-US" sz="3800" dirty="0" smtClean="0">
              <a:solidFill>
                <a:schemeClr val="tx2"/>
              </a:solidFill>
              <a:latin typeface="Arial Rounded MT Bold" pitchFamily="34" charset="0"/>
            </a:endParaRPr>
          </a:p>
          <a:p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Start </a:t>
            </a:r>
            <a:r>
              <a:rPr lang="en-US" sz="3800" dirty="0">
                <a:solidFill>
                  <a:schemeClr val="tx2"/>
                </a:solidFill>
                <a:latin typeface="Arial Rounded MT Bold" pitchFamily="34" charset="0"/>
              </a:rPr>
              <a:t>Up Weekend </a:t>
            </a:r>
            <a:endParaRPr lang="en-US" sz="3800" dirty="0" smtClean="0">
              <a:solidFill>
                <a:schemeClr val="tx2"/>
              </a:solidFill>
              <a:latin typeface="Arial Rounded MT Bold" pitchFamily="34" charset="0"/>
            </a:endParaRPr>
          </a:p>
          <a:p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Mentoring </a:t>
            </a:r>
            <a:r>
              <a:rPr lang="en-US" sz="3800" dirty="0">
                <a:solidFill>
                  <a:schemeClr val="tx2"/>
                </a:solidFill>
                <a:latin typeface="Arial Rounded MT Bold" pitchFamily="34" charset="0"/>
              </a:rPr>
              <a:t>for Entrepreneurs </a:t>
            </a:r>
            <a:endParaRPr lang="en-US" sz="3800" dirty="0" smtClean="0">
              <a:solidFill>
                <a:schemeClr val="tx2"/>
              </a:solidFill>
              <a:latin typeface="Arial Rounded MT Bold" pitchFamily="34" charset="0"/>
            </a:endParaRPr>
          </a:p>
          <a:p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Links </a:t>
            </a:r>
            <a:r>
              <a:rPr lang="en-US" sz="3800" dirty="0">
                <a:solidFill>
                  <a:schemeClr val="tx2"/>
                </a:solidFill>
                <a:latin typeface="Arial Rounded MT Bold" pitchFamily="34" charset="0"/>
              </a:rPr>
              <a:t>to Angel Funding </a:t>
            </a:r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Groups</a:t>
            </a:r>
          </a:p>
          <a:p>
            <a:pPr marL="0" indent="0">
              <a:buNone/>
            </a:pPr>
            <a:endParaRPr lang="en-US" sz="800" dirty="0" smtClean="0">
              <a:solidFill>
                <a:srgbClr val="FF0000"/>
              </a:solidFill>
              <a:latin typeface="Arial Rounded MT Bold" pitchFamily="34" charset="0"/>
            </a:endParaRPr>
          </a:p>
          <a:p>
            <a:pPr marL="0" indent="0">
              <a:buNone/>
            </a:pPr>
            <a:r>
              <a:rPr lang="en-US" sz="3800" b="1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Strengthening Communities</a:t>
            </a: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(</a:t>
            </a:r>
            <a:r>
              <a:rPr lang="en-US" sz="3200" u="sng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SRDC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, </a:t>
            </a:r>
            <a:r>
              <a:rPr lang="en-US" sz="3200" u="sng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nSPARC)</a:t>
            </a:r>
          </a:p>
          <a:p>
            <a:pPr marL="0" indent="0">
              <a:buNone/>
            </a:pPr>
            <a:r>
              <a:rPr lang="en-US" sz="3800" dirty="0">
                <a:solidFill>
                  <a:schemeClr val="tx2"/>
                </a:solidFill>
                <a:latin typeface="Arial Rounded MT Bold" pitchFamily="34" charset="0"/>
              </a:rPr>
              <a:t> </a:t>
            </a:r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Stronger </a:t>
            </a:r>
            <a:r>
              <a:rPr lang="en-US" sz="3800" dirty="0">
                <a:solidFill>
                  <a:schemeClr val="tx2"/>
                </a:solidFill>
                <a:latin typeface="Arial Rounded MT Bold" pitchFamily="34" charset="0"/>
              </a:rPr>
              <a:t>Economies Together (SET) enables multi-county regions in rural America to develop and implement an economic development blueprint that strategically builds on the current and emerging economic strengths of that region.  </a:t>
            </a:r>
            <a:endParaRPr lang="en-US" sz="3800" dirty="0" smtClean="0">
              <a:solidFill>
                <a:schemeClr val="tx2"/>
              </a:solidFill>
              <a:latin typeface="Arial Rounded MT Bold" pitchFamily="34" charset="0"/>
            </a:endParaRPr>
          </a:p>
          <a:p>
            <a:pPr marL="0" indent="0">
              <a:buNone/>
            </a:pPr>
            <a:endParaRPr lang="en-US" sz="800" dirty="0" smtClean="0">
              <a:solidFill>
                <a:srgbClr val="FF0000"/>
              </a:solidFill>
              <a:latin typeface="Arial Rounded MT Bold" pitchFamily="34" charset="0"/>
            </a:endParaRPr>
          </a:p>
          <a:p>
            <a:pPr marL="0" indent="0">
              <a:buNone/>
            </a:pPr>
            <a:r>
              <a:rPr lang="en-US" sz="3800" b="1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Growing Companies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(</a:t>
            </a:r>
            <a:r>
              <a:rPr lang="en-US" sz="3200" u="sng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CAVS-E, FFI, MDA,  Innovate Mississippi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)</a:t>
            </a:r>
          </a:p>
          <a:p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Strategic </a:t>
            </a:r>
            <a:r>
              <a:rPr lang="en-US" sz="3800" dirty="0">
                <a:solidFill>
                  <a:schemeClr val="tx2"/>
                </a:solidFill>
                <a:latin typeface="Arial Rounded MT Bold" pitchFamily="34" charset="0"/>
              </a:rPr>
              <a:t>Planning Model </a:t>
            </a:r>
            <a:endParaRPr lang="en-US" sz="3800" dirty="0" smtClean="0">
              <a:solidFill>
                <a:schemeClr val="tx2"/>
              </a:solidFill>
              <a:latin typeface="Arial Rounded MT Bold" pitchFamily="34" charset="0"/>
            </a:endParaRPr>
          </a:p>
          <a:p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Jump Start Innovation</a:t>
            </a:r>
            <a:endParaRPr lang="en-US" sz="3800" dirty="0">
              <a:solidFill>
                <a:schemeClr val="tx2"/>
              </a:solidFill>
              <a:latin typeface="Arial Rounded MT Bold" pitchFamily="34" charset="0"/>
            </a:endParaRPr>
          </a:p>
          <a:p>
            <a:r>
              <a:rPr lang="en-US" sz="3800" dirty="0">
                <a:solidFill>
                  <a:schemeClr val="tx2"/>
                </a:solidFill>
                <a:latin typeface="Arial Rounded MT Bold" pitchFamily="34" charset="0"/>
              </a:rPr>
              <a:t>Environmental Sustainability </a:t>
            </a:r>
            <a:endParaRPr lang="en-US" sz="3800" dirty="0" smtClean="0">
              <a:solidFill>
                <a:schemeClr val="tx2"/>
              </a:solidFill>
              <a:latin typeface="Arial Rounded MT Bold" pitchFamily="34" charset="0"/>
            </a:endParaRPr>
          </a:p>
          <a:p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Supervisory </a:t>
            </a:r>
            <a:r>
              <a:rPr lang="en-US" sz="3800" dirty="0">
                <a:solidFill>
                  <a:schemeClr val="tx2"/>
                </a:solidFill>
                <a:latin typeface="Arial Rounded MT Bold" pitchFamily="34" charset="0"/>
              </a:rPr>
              <a:t>Management Training </a:t>
            </a:r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 </a:t>
            </a:r>
          </a:p>
          <a:p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Professional Training</a:t>
            </a:r>
          </a:p>
          <a:p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Export </a:t>
            </a:r>
            <a:r>
              <a:rPr lang="en-US" sz="3800" dirty="0">
                <a:solidFill>
                  <a:schemeClr val="tx2"/>
                </a:solidFill>
                <a:latin typeface="Arial Rounded MT Bold" pitchFamily="34" charset="0"/>
              </a:rPr>
              <a:t>Resource </a:t>
            </a:r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Services</a:t>
            </a:r>
          </a:p>
          <a:p>
            <a:pPr marL="0" indent="0">
              <a:buNone/>
            </a:pPr>
            <a:endParaRPr lang="en-US" sz="800" dirty="0">
              <a:solidFill>
                <a:schemeClr val="tx2"/>
              </a:solidFill>
              <a:latin typeface="Arial Rounded MT Bold" pitchFamily="34" charset="0"/>
            </a:endParaRPr>
          </a:p>
          <a:p>
            <a:pPr marL="0" indent="0">
              <a:buNone/>
            </a:pPr>
            <a:r>
              <a:rPr lang="en-US" sz="3800" b="1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Expanding Strategic Clusters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(</a:t>
            </a:r>
            <a:r>
              <a:rPr lang="en-US" sz="3200" u="sng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CAVS-E, FFI, MDA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)</a:t>
            </a:r>
          </a:p>
          <a:p>
            <a:pPr marL="0" indent="0">
              <a:buNone/>
            </a:pPr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Targeted industry clusters include automotive &amp; furniture manufacturing, and agri-business/</a:t>
            </a:r>
            <a:r>
              <a:rPr lang="en-US" sz="3800" dirty="0" err="1" smtClean="0">
                <a:solidFill>
                  <a:schemeClr val="tx2"/>
                </a:solidFill>
                <a:latin typeface="Arial Rounded MT Bold" pitchFamily="34" charset="0"/>
              </a:rPr>
              <a:t>agri</a:t>
            </a:r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</a:rPr>
              <a:t>-tourism.</a:t>
            </a:r>
          </a:p>
        </p:txBody>
      </p:sp>
      <p:sp>
        <p:nvSpPr>
          <p:cNvPr id="42" name="Text Placeholder 17"/>
          <p:cNvSpPr txBox="1">
            <a:spLocks/>
          </p:cNvSpPr>
          <p:nvPr/>
        </p:nvSpPr>
        <p:spPr>
          <a:xfrm>
            <a:off x="12446953" y="7543800"/>
            <a:ext cx="8812848" cy="6105672"/>
          </a:xfrm>
          <a:prstGeom prst="rect">
            <a:avLst/>
          </a:prstGeom>
        </p:spPr>
        <p:txBody>
          <a:bodyPr/>
          <a:lstStyle>
            <a:lvl1pPr marL="1100538" indent="-1100538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84498" indent="-917115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684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7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3584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603225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7060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3799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005376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727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Project objectives will be achieved through programs and activities via      four major thrusts, that include:</a:t>
            </a:r>
          </a:p>
          <a:p>
            <a:pPr marL="0" indent="0">
              <a:buNone/>
            </a:pPr>
            <a:endParaRPr lang="en-US" sz="38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43" name="Text Placeholder 1"/>
          <p:cNvSpPr txBox="1">
            <a:spLocks/>
          </p:cNvSpPr>
          <p:nvPr/>
        </p:nvSpPr>
        <p:spPr>
          <a:xfrm>
            <a:off x="762000" y="7543800"/>
            <a:ext cx="10056813" cy="8839200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l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The Rural Jobs Accelerator Program is  a collaborative effort among several Mississippi State University entities, and the external partners, with </a:t>
            </a:r>
            <a:r>
              <a:rPr lang="en-US" sz="3800" dirty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the mission </a:t>
            </a: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to develop </a:t>
            </a:r>
            <a:r>
              <a:rPr lang="en-US" sz="3800" dirty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and </a:t>
            </a: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implement over 300 defined activities and programs to strengthen  </a:t>
            </a:r>
            <a:r>
              <a:rPr lang="en-US" sz="3800" dirty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communities and </a:t>
            </a: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to help companies grow and become more competitive. The grant also focuses on expanding key business clusters and  developing entrepreneurs. </a:t>
            </a:r>
          </a:p>
          <a:p>
            <a:endParaRPr lang="en-US" sz="38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22511703" y="6096000"/>
            <a:ext cx="10048875" cy="1828800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ctr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u="sng" dirty="0" smtClean="0">
                <a:solidFill>
                  <a:schemeClr val="tx2"/>
                </a:solidFill>
                <a:latin typeface="Arial Rounded MT Bold" pitchFamily="34" charset="0"/>
              </a:rPr>
              <a:t>Goals and Impacts</a:t>
            </a:r>
            <a:endParaRPr lang="en-US" sz="4400" b="1" u="sng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44" name="Text Placeholder 1"/>
          <p:cNvSpPr txBox="1">
            <a:spLocks/>
          </p:cNvSpPr>
          <p:nvPr/>
        </p:nvSpPr>
        <p:spPr>
          <a:xfrm>
            <a:off x="22402800" y="8610600"/>
            <a:ext cx="10056813" cy="10972800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l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800" dirty="0" smtClean="0">
              <a:solidFill>
                <a:srgbClr val="FF0000"/>
              </a:solidFill>
              <a:latin typeface="Arial Rounded MT Bold" pitchFamily="34" charset="0"/>
            </a:endParaRPr>
          </a:p>
          <a:p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Expec</a:t>
            </a: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te</a:t>
            </a: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d </a:t>
            </a:r>
            <a:r>
              <a:rPr lang="en-US" sz="3800" dirty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i</a:t>
            </a: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mpacts </a:t>
            </a:r>
            <a:r>
              <a:rPr lang="en-US" sz="3800" dirty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of the program include the retention and creation of more than 500 jobs </a:t>
            </a: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with over $30M in Private Investment Leveraged. The table below shows our progress </a:t>
            </a:r>
            <a:r>
              <a:rPr lang="en-US" sz="3800" dirty="0" err="1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todate</a:t>
            </a: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. </a:t>
            </a:r>
          </a:p>
          <a:p>
            <a:endParaRPr lang="en-US" sz="3800" dirty="0" smtClean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  <a:p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                                          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(</a:t>
            </a:r>
            <a:r>
              <a:rPr lang="en-US" sz="2800" u="sng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3 Yr.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)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           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(</a:t>
            </a:r>
            <a:r>
              <a:rPr lang="en-US" sz="2800" u="sng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1-1/2 Yr.)  </a:t>
            </a:r>
          </a:p>
          <a:p>
            <a:r>
              <a:rPr lang="en-US" sz="3800" b="1" u="sng" dirty="0" smtClean="0">
                <a:solidFill>
                  <a:schemeClr val="tx1"/>
                </a:solidFill>
                <a:latin typeface="Arial Rounded MT Bold" pitchFamily="34" charset="0"/>
              </a:rPr>
              <a:t>Metrics</a:t>
            </a:r>
            <a:r>
              <a:rPr lang="en-US" sz="3800" b="1" dirty="0" smtClean="0">
                <a:solidFill>
                  <a:schemeClr val="tx1"/>
                </a:solidFill>
                <a:latin typeface="Arial Rounded MT Bold" pitchFamily="34" charset="0"/>
              </a:rPr>
              <a:t> 	                 </a:t>
            </a:r>
            <a:r>
              <a:rPr lang="en-US" sz="3800" b="1" u="sng" dirty="0" smtClean="0">
                <a:solidFill>
                  <a:schemeClr val="tx1"/>
                </a:solidFill>
                <a:latin typeface="Arial Rounded MT Bold" pitchFamily="34" charset="0"/>
              </a:rPr>
              <a:t>Goal</a:t>
            </a:r>
            <a:r>
              <a:rPr lang="en-US" sz="3800" b="1" dirty="0" smtClean="0">
                <a:solidFill>
                  <a:schemeClr val="tx1"/>
                </a:solidFill>
                <a:latin typeface="Arial Rounded MT Bold" pitchFamily="34" charset="0"/>
              </a:rPr>
              <a:t>      </a:t>
            </a:r>
            <a:r>
              <a:rPr lang="en-US" sz="3800" b="1" u="sng" dirty="0" smtClean="0">
                <a:solidFill>
                  <a:schemeClr val="tx1"/>
                </a:solidFill>
                <a:latin typeface="Arial Rounded MT Bold" pitchFamily="34" charset="0"/>
              </a:rPr>
              <a:t>Attainment</a:t>
            </a:r>
          </a:p>
          <a:p>
            <a:pPr>
              <a:spcAft>
                <a:spcPts val="600"/>
              </a:spcAft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Job Creation	                 250 Jobs        756 Jobs</a:t>
            </a:r>
          </a:p>
          <a:p>
            <a:pPr>
              <a:spcAft>
                <a:spcPts val="600"/>
              </a:spcAft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Jobs Retained	                 250 Jobs         502 Jobs</a:t>
            </a:r>
          </a:p>
          <a:p>
            <a:pPr>
              <a:spcAft>
                <a:spcPts val="600"/>
              </a:spcAft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Private Investment             $30M               $25M   </a:t>
            </a:r>
          </a:p>
          <a:p>
            <a:pPr>
              <a:spcAft>
                <a:spcPts val="600"/>
              </a:spcAft>
            </a:pP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New Businesses                            20                        26</a:t>
            </a:r>
          </a:p>
          <a:p>
            <a:pPr>
              <a:spcAft>
                <a:spcPts val="600"/>
              </a:spcAft>
            </a:pP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Businesses Assisted                 110                      479</a:t>
            </a:r>
          </a:p>
          <a:p>
            <a:pPr>
              <a:spcAft>
                <a:spcPts val="600"/>
              </a:spcAft>
            </a:pP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Cluster Events	                             8                           6</a:t>
            </a:r>
          </a:p>
          <a:p>
            <a:pPr>
              <a:spcAft>
                <a:spcPts val="600"/>
              </a:spcAft>
            </a:pP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Entrepreneurial Pitches              28                        47</a:t>
            </a:r>
          </a:p>
          <a:p>
            <a:pPr>
              <a:spcAft>
                <a:spcPts val="600"/>
              </a:spcAft>
            </a:pP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Regional Orgs. Engaged             54                      280</a:t>
            </a:r>
          </a:p>
          <a:p>
            <a:pPr>
              <a:spcAft>
                <a:spcPts val="600"/>
              </a:spcAft>
            </a:pP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Technology Projects                    86                        32</a:t>
            </a:r>
          </a:p>
          <a:p>
            <a:pPr>
              <a:spcAft>
                <a:spcPts val="600"/>
              </a:spcAft>
            </a:pP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Entrepreneurs Trained             104                      218</a:t>
            </a:r>
          </a:p>
          <a:p>
            <a:pPr>
              <a:spcAft>
                <a:spcPts val="600"/>
              </a:spcAft>
            </a:pP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Professionals Trained               144                      173</a:t>
            </a:r>
          </a:p>
          <a:p>
            <a:pPr>
              <a:spcAft>
                <a:spcPts val="600"/>
              </a:spcAft>
            </a:pP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Comm. Leaders Trained           176                      126</a:t>
            </a:r>
          </a:p>
          <a:p>
            <a:endParaRPr lang="en-US" sz="3200" dirty="0" smtClean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  <a:p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  	</a:t>
            </a:r>
          </a:p>
          <a:p>
            <a:endParaRPr lang="en-US" sz="3200" dirty="0" smtClean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  <a:p>
            <a:endParaRPr lang="en-US" sz="3200" dirty="0" smtClean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  <a:p>
            <a:r>
              <a:rPr lang="en-US" sz="3800" dirty="0" smtClean="0">
                <a:solidFill>
                  <a:srgbClr val="FF0000"/>
                </a:solidFill>
                <a:latin typeface="Arial Rounded MT Bold" pitchFamily="34" charset="0"/>
              </a:rPr>
              <a:t>    </a:t>
            </a:r>
          </a:p>
          <a:p>
            <a:endParaRPr lang="en-US" sz="3800" dirty="0" smtClean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192001" y="8991600"/>
            <a:ext cx="1021081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800" dirty="0">
              <a:solidFill>
                <a:schemeClr val="tx2"/>
              </a:solidFill>
              <a:latin typeface="Arial Rounded MT Bold" pitchFamily="34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  <a:cs typeface="Times New Roman" pitchFamily="18" charset="0"/>
              </a:rPr>
              <a:t>Developing Entrepreneurs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  <a:cs typeface="Times New Roman" pitchFamily="18" charset="0"/>
              </a:rPr>
              <a:t>Strengthening Communities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  <a:cs typeface="Times New Roman" pitchFamily="18" charset="0"/>
              </a:rPr>
              <a:t>Growing Companies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800" dirty="0" smtClean="0">
                <a:solidFill>
                  <a:schemeClr val="tx2"/>
                </a:solidFill>
                <a:latin typeface="Arial Rounded MT Bold" pitchFamily="34" charset="0"/>
                <a:cs typeface="Times New Roman" pitchFamily="18" charset="0"/>
              </a:rPr>
              <a:t>Expanding Key MS Clusters</a:t>
            </a:r>
            <a:endParaRPr lang="en-US" sz="44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 Placeholder 15"/>
          <p:cNvSpPr txBox="1">
            <a:spLocks/>
          </p:cNvSpPr>
          <p:nvPr/>
        </p:nvSpPr>
        <p:spPr>
          <a:xfrm>
            <a:off x="33147000" y="22707600"/>
            <a:ext cx="9668036" cy="3429000"/>
          </a:xfrm>
          <a:prstGeom prst="rect">
            <a:avLst/>
          </a:prstGeom>
        </p:spPr>
        <p:txBody>
          <a:bodyPr/>
          <a:lstStyle>
            <a:lvl1pPr marL="1100538" indent="-1100538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84498" indent="-917115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684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7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3584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603225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7060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37992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005376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72759" indent="-733692" algn="l" defTabSz="29347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1038" indent="-681038"/>
            <a:r>
              <a:rPr lang="en-US" sz="3800" dirty="0" smtClean="0">
                <a:solidFill>
                  <a:srgbClr val="1F497D"/>
                </a:solidFill>
                <a:latin typeface="Arial Rounded MT Bold" pitchFamily="34" charset="0"/>
                <a:cs typeface="Arial" pitchFamily="34" charset="0"/>
              </a:rPr>
              <a:t>Formed an RJA Advisory Board and we’re holding Quarterly Briefings across the state.  Advisory Board will  facilitate continuity after the project completes</a:t>
            </a:r>
          </a:p>
        </p:txBody>
      </p:sp>
      <p:sp>
        <p:nvSpPr>
          <p:cNvPr id="41" name="Text Placeholder 2"/>
          <p:cNvSpPr txBox="1">
            <a:spLocks/>
          </p:cNvSpPr>
          <p:nvPr/>
        </p:nvSpPr>
        <p:spPr>
          <a:xfrm>
            <a:off x="34290000" y="21564600"/>
            <a:ext cx="6553200" cy="1369605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ctr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u="sng" dirty="0" smtClean="0">
                <a:solidFill>
                  <a:schemeClr val="tx2"/>
                </a:solidFill>
                <a:latin typeface="Arial Rounded MT Bold" pitchFamily="34" charset="0"/>
              </a:rPr>
              <a:t>Continuity Plans</a:t>
            </a:r>
            <a:endParaRPr lang="en-US" sz="4400" b="1" u="sng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33147000" y="25984200"/>
            <a:ext cx="9630092" cy="990600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ctr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u="sng" dirty="0" smtClean="0">
                <a:solidFill>
                  <a:schemeClr val="tx2"/>
                </a:solidFill>
                <a:latin typeface="Arial Rounded MT Bold" pitchFamily="34" charset="0"/>
              </a:rPr>
              <a:t>Team Contact Information</a:t>
            </a:r>
            <a:endParaRPr lang="en-US" sz="4400" b="1" u="sng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1450" y="829951"/>
            <a:ext cx="3050554" cy="3050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 Placeholder 1"/>
          <p:cNvSpPr txBox="1">
            <a:spLocks/>
          </p:cNvSpPr>
          <p:nvPr/>
        </p:nvSpPr>
        <p:spPr>
          <a:xfrm>
            <a:off x="762000" y="22250401"/>
            <a:ext cx="9860299" cy="10667999"/>
          </a:xfrm>
          <a:prstGeom prst="rect">
            <a:avLst/>
          </a:prstGeom>
        </p:spPr>
        <p:txBody>
          <a:bodyPr vert="horz" lIns="293477" tIns="146738" rIns="293477" bIns="146738" rtlCol="0" anchor="ctr"/>
          <a:lstStyle>
            <a:defPPr>
              <a:defRPr lang="en-US"/>
            </a:defPPr>
            <a:lvl1pPr marL="0" algn="l" defTabSz="2934767" rtl="0" eaLnBrk="1" latinLnBrk="0" hangingPunct="1"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67383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347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0215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6953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3691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804300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71684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39067" algn="l" defTabSz="2934767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 dirty="0" smtClean="0">
                <a:solidFill>
                  <a:srgbClr val="FF0000"/>
                </a:solidFill>
                <a:latin typeface="Arial Rounded MT Bold" pitchFamily="34" charset="0"/>
              </a:rPr>
              <a:t> </a:t>
            </a:r>
            <a:r>
              <a:rPr lang="en-US" sz="3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The Grantee Partners Include: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MSU Center </a:t>
            </a:r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for Advanced Vehicular Systems—Extension (CAVS-E)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MSU National </a:t>
            </a:r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Strategic Planning and Analysis Research Center (nSPARC)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MSU Southern </a:t>
            </a:r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Rural Development Center   (SRDC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MSU Dept. of Agricultural Economics (Ag Econ)</a:t>
            </a:r>
            <a:endParaRPr lang="en-US" sz="3200" dirty="0">
              <a:solidFill>
                <a:schemeClr val="tx2">
                  <a:lumMod val="50000"/>
                </a:schemeClr>
              </a:solidFill>
              <a:latin typeface="Arial Rounded MT Bold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MSU Franklin </a:t>
            </a:r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Furniture Institute (FFI)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MSU Office </a:t>
            </a:r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of Entrepreneurship and Technology Transfer (OETT).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Mississippi Development Authority (MDA)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Innovate Mississippi </a:t>
            </a:r>
          </a:p>
          <a:p>
            <a:endParaRPr lang="en-US" sz="32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6800" y="25374600"/>
            <a:ext cx="7658163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00130" y="16059196"/>
            <a:ext cx="8357506" cy="626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147000" y="10515600"/>
            <a:ext cx="4470917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947600" y="14249400"/>
            <a:ext cx="4495800" cy="33143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3147000" y="14249400"/>
            <a:ext cx="4495800" cy="33714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8047096" y="10515601"/>
            <a:ext cx="4470917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509200" y="17983200"/>
            <a:ext cx="4570413" cy="34274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970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PAcceleratorMeet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MEPAcceleratorMeeting</Template>
  <TotalTime>15816</TotalTime>
  <Words>545</Words>
  <Application>Microsoft Office PowerPoint</Application>
  <PresentationFormat>Custom</PresentationFormat>
  <Paragraphs>82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MEPAcceleratorMeeting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ssti41</dc:creator>
  <cp:lastModifiedBy>ruth</cp:lastModifiedBy>
  <cp:revision>107</cp:revision>
  <cp:lastPrinted>2014-04-18T14:49:03Z</cp:lastPrinted>
  <dcterms:created xsi:type="dcterms:W3CDTF">2012-12-03T15:42:35Z</dcterms:created>
  <dcterms:modified xsi:type="dcterms:W3CDTF">2014-06-12T17:53:49Z</dcterms:modified>
</cp:coreProperties>
</file>