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9" r:id="rId1"/>
    <p:sldMasterId id="2147484191" r:id="rId2"/>
    <p:sldMasterId id="2147484203" r:id="rId3"/>
    <p:sldMasterId id="2147484167" r:id="rId4"/>
    <p:sldMasterId id="2147483660" r:id="rId5"/>
    <p:sldMasterId id="2147484215" r:id="rId6"/>
    <p:sldMasterId id="2147484227" r:id="rId7"/>
  </p:sldMasterIdLst>
  <p:notesMasterIdLst>
    <p:notesMasterId r:id="rId30"/>
  </p:notesMasterIdLst>
  <p:handoutMasterIdLst>
    <p:handoutMasterId r:id="rId31"/>
  </p:handoutMasterIdLst>
  <p:sldIdLst>
    <p:sldId id="316" r:id="rId8"/>
    <p:sldId id="353" r:id="rId9"/>
    <p:sldId id="339" r:id="rId10"/>
    <p:sldId id="351" r:id="rId11"/>
    <p:sldId id="352" r:id="rId12"/>
    <p:sldId id="348" r:id="rId13"/>
    <p:sldId id="346" r:id="rId14"/>
    <p:sldId id="336" r:id="rId15"/>
    <p:sldId id="334" r:id="rId16"/>
    <p:sldId id="262" r:id="rId17"/>
    <p:sldId id="341" r:id="rId18"/>
    <p:sldId id="354" r:id="rId19"/>
    <p:sldId id="356" r:id="rId20"/>
    <p:sldId id="357" r:id="rId21"/>
    <p:sldId id="359" r:id="rId22"/>
    <p:sldId id="360" r:id="rId23"/>
    <p:sldId id="361" r:id="rId24"/>
    <p:sldId id="362" r:id="rId25"/>
    <p:sldId id="365" r:id="rId26"/>
    <p:sldId id="366" r:id="rId27"/>
    <p:sldId id="367" r:id="rId28"/>
    <p:sldId id="358" r:id="rId2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E79"/>
    <a:srgbClr val="005A8B"/>
    <a:srgbClr val="FFE293"/>
    <a:srgbClr val="003150"/>
    <a:srgbClr val="723D14"/>
    <a:srgbClr val="63B1E5"/>
    <a:srgbClr val="E9EDF4"/>
    <a:srgbClr val="FFFFFF"/>
    <a:srgbClr val="D2B22C"/>
    <a:srgbClr val="1A34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85099" autoAdjust="0"/>
  </p:normalViewPr>
  <p:slideViewPr>
    <p:cSldViewPr snapToGrid="0" snapToObjects="1" showGuides="1">
      <p:cViewPr varScale="1">
        <p:scale>
          <a:sx n="116" d="100"/>
          <a:sy n="116" d="100"/>
        </p:scale>
        <p:origin x="1428"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ABDB7-800C-47B4-B9AD-D182B2170298}" type="doc">
      <dgm:prSet loTypeId="urn:microsoft.com/office/officeart/2005/8/layout/pyramid1" loCatId="pyramid" qsTypeId="urn:microsoft.com/office/officeart/2005/8/quickstyle/simple1" qsCatId="simple" csTypeId="urn:microsoft.com/office/officeart/2005/8/colors/accent1_4" csCatId="accent1" phldr="1"/>
      <dgm:spPr/>
    </dgm:pt>
    <dgm:pt modelId="{A94BCA19-C3AA-4BBE-9F3A-1089B7D7D82A}">
      <dgm:prSet phldrT="[Text]" custT="1"/>
      <dgm:spPr>
        <a:ln w="177800">
          <a:solidFill>
            <a:schemeClr val="accent6"/>
          </a:solidFill>
        </a:ln>
      </dgm:spPr>
      <dgm:t>
        <a:bodyPr/>
        <a:lstStyle/>
        <a:p>
          <a:pPr>
            <a:lnSpc>
              <a:spcPct val="100000"/>
            </a:lnSpc>
            <a:spcAft>
              <a:spcPts val="0"/>
            </a:spcAft>
          </a:pPr>
          <a:endParaRPr lang="en-US" sz="1600" b="1" kern="1400" baseline="0" dirty="0" smtClean="0"/>
        </a:p>
        <a:p>
          <a:pPr>
            <a:lnSpc>
              <a:spcPct val="100000"/>
            </a:lnSpc>
            <a:spcAft>
              <a:spcPts val="0"/>
            </a:spcAft>
          </a:pPr>
          <a:r>
            <a:rPr lang="en-US" sz="1600" b="1" kern="1400" baseline="0" dirty="0" smtClean="0"/>
            <a:t>Healthy</a:t>
          </a:r>
        </a:p>
        <a:p>
          <a:pPr>
            <a:lnSpc>
              <a:spcPct val="100000"/>
            </a:lnSpc>
            <a:spcAft>
              <a:spcPts val="0"/>
            </a:spcAft>
          </a:pPr>
          <a:r>
            <a:rPr lang="en-US" sz="1600" b="1" kern="1400" baseline="0" dirty="0" smtClean="0"/>
            <a:t>Business Ecosystem</a:t>
          </a:r>
          <a:endParaRPr lang="en-US" sz="1600" b="1" kern="1400" baseline="0" dirty="0"/>
        </a:p>
      </dgm:t>
    </dgm:pt>
    <dgm:pt modelId="{35C9B8F4-308B-467E-90CC-0454ABC6E1BC}" type="parTrans" cxnId="{A7E7E309-810F-451C-92B1-8D648441E448}">
      <dgm:prSet/>
      <dgm:spPr/>
      <dgm:t>
        <a:bodyPr/>
        <a:lstStyle/>
        <a:p>
          <a:endParaRPr lang="en-US"/>
        </a:p>
      </dgm:t>
    </dgm:pt>
    <dgm:pt modelId="{7EDC117A-09BE-4FD6-A97A-7388BFC62F71}" type="sibTrans" cxnId="{A7E7E309-810F-451C-92B1-8D648441E448}">
      <dgm:prSet/>
      <dgm:spPr/>
      <dgm:t>
        <a:bodyPr/>
        <a:lstStyle/>
        <a:p>
          <a:endParaRPr lang="en-US"/>
        </a:p>
      </dgm:t>
    </dgm:pt>
    <dgm:pt modelId="{358E15CF-351F-4391-AE1D-8C4A38A614EC}">
      <dgm:prSet phldrT="[Text]" custT="1"/>
      <dgm:spPr>
        <a:ln w="177800">
          <a:solidFill>
            <a:schemeClr val="accent6"/>
          </a:solidFill>
        </a:ln>
      </dgm:spPr>
      <dgm:t>
        <a:bodyPr/>
        <a:lstStyle/>
        <a:p>
          <a:r>
            <a:rPr lang="en-US" sz="2000" b="1" dirty="0" smtClean="0"/>
            <a:t>Engines of Innovation</a:t>
          </a:r>
          <a:endParaRPr lang="en-US" sz="2000" b="1" dirty="0"/>
        </a:p>
      </dgm:t>
    </dgm:pt>
    <dgm:pt modelId="{64EDBB51-B681-44E0-A98D-A3879543F441}" type="parTrans" cxnId="{B5E0F50D-4B21-4900-9D27-F5227E3A8781}">
      <dgm:prSet/>
      <dgm:spPr/>
      <dgm:t>
        <a:bodyPr/>
        <a:lstStyle/>
        <a:p>
          <a:endParaRPr lang="en-US"/>
        </a:p>
      </dgm:t>
    </dgm:pt>
    <dgm:pt modelId="{DDC66DBC-6B13-4A02-8B44-4C876D86E1BC}" type="sibTrans" cxnId="{B5E0F50D-4B21-4900-9D27-F5227E3A8781}">
      <dgm:prSet/>
      <dgm:spPr/>
      <dgm:t>
        <a:bodyPr/>
        <a:lstStyle/>
        <a:p>
          <a:endParaRPr lang="en-US"/>
        </a:p>
      </dgm:t>
    </dgm:pt>
    <dgm:pt modelId="{5F8AE0D9-9959-47D3-B576-FBA9F8AF17C8}">
      <dgm:prSet phldrT="[Text]"/>
      <dgm:spPr>
        <a:ln w="177800">
          <a:solidFill>
            <a:schemeClr val="accent6"/>
          </a:solidFill>
        </a:ln>
      </dgm:spPr>
      <dgm:t>
        <a:bodyPr/>
        <a:lstStyle/>
        <a:p>
          <a:r>
            <a:rPr lang="en-US" b="1" dirty="0" smtClean="0"/>
            <a:t>Basic Infrastructure</a:t>
          </a:r>
          <a:endParaRPr lang="en-US" b="1" dirty="0"/>
        </a:p>
      </dgm:t>
    </dgm:pt>
    <dgm:pt modelId="{DBE2FC82-C673-4C76-8145-81A72DEA635B}" type="parTrans" cxnId="{5C180B61-6163-4D98-AFEA-A2A01DF43F29}">
      <dgm:prSet/>
      <dgm:spPr/>
      <dgm:t>
        <a:bodyPr/>
        <a:lstStyle/>
        <a:p>
          <a:endParaRPr lang="en-US"/>
        </a:p>
      </dgm:t>
    </dgm:pt>
    <dgm:pt modelId="{B81DA95A-8EF1-4919-9AA2-1CF52CA7EA65}" type="sibTrans" cxnId="{5C180B61-6163-4D98-AFEA-A2A01DF43F29}">
      <dgm:prSet/>
      <dgm:spPr/>
      <dgm:t>
        <a:bodyPr/>
        <a:lstStyle/>
        <a:p>
          <a:endParaRPr lang="en-US"/>
        </a:p>
      </dgm:t>
    </dgm:pt>
    <dgm:pt modelId="{BE45DD62-6A00-41B7-A792-59BF12A909EB}">
      <dgm:prSet phldrT="[Text]" custT="1"/>
      <dgm:spPr>
        <a:ln w="177800">
          <a:solidFill>
            <a:schemeClr val="accent6"/>
          </a:solidFill>
        </a:ln>
      </dgm:spPr>
      <dgm:t>
        <a:bodyPr/>
        <a:lstStyle/>
        <a:p>
          <a:r>
            <a:rPr lang="en-US" sz="2600" b="1" dirty="0" smtClean="0"/>
            <a:t>Business Support</a:t>
          </a:r>
          <a:endParaRPr lang="en-US" sz="2600" b="1" dirty="0"/>
        </a:p>
      </dgm:t>
    </dgm:pt>
    <dgm:pt modelId="{8BF3AE48-6BC2-4EE6-8B60-B74104C501A7}" type="parTrans" cxnId="{906916E3-82A7-4DCD-A154-E735775E2798}">
      <dgm:prSet/>
      <dgm:spPr/>
      <dgm:t>
        <a:bodyPr/>
        <a:lstStyle/>
        <a:p>
          <a:endParaRPr lang="en-US"/>
        </a:p>
      </dgm:t>
    </dgm:pt>
    <dgm:pt modelId="{C80445DA-E5A5-4034-B6D3-C02C734F823E}" type="sibTrans" cxnId="{906916E3-82A7-4DCD-A154-E735775E2798}">
      <dgm:prSet/>
      <dgm:spPr/>
      <dgm:t>
        <a:bodyPr/>
        <a:lstStyle/>
        <a:p>
          <a:endParaRPr lang="en-US"/>
        </a:p>
      </dgm:t>
    </dgm:pt>
    <dgm:pt modelId="{43FC0D4B-2253-44E9-9F04-47C05B361E7B}">
      <dgm:prSet phldrT="[Text]"/>
      <dgm:spPr>
        <a:ln w="177800">
          <a:solidFill>
            <a:schemeClr val="accent6"/>
          </a:solidFill>
        </a:ln>
      </dgm:spPr>
      <dgm:t>
        <a:bodyPr/>
        <a:lstStyle/>
        <a:p>
          <a:r>
            <a:rPr lang="en-US" b="1" dirty="0" smtClean="0"/>
            <a:t>Technology Infrastructure </a:t>
          </a:r>
          <a:endParaRPr lang="en-US" b="1" dirty="0"/>
        </a:p>
      </dgm:t>
    </dgm:pt>
    <dgm:pt modelId="{FDEAE44C-CB12-4867-858B-89834F5D9A9A}" type="parTrans" cxnId="{417ADB6A-1F75-43DA-86B0-F392BA921E23}">
      <dgm:prSet/>
      <dgm:spPr/>
      <dgm:t>
        <a:bodyPr/>
        <a:lstStyle/>
        <a:p>
          <a:endParaRPr lang="en-US"/>
        </a:p>
      </dgm:t>
    </dgm:pt>
    <dgm:pt modelId="{E8511115-7317-4186-856E-463D07CF862F}" type="sibTrans" cxnId="{417ADB6A-1F75-43DA-86B0-F392BA921E23}">
      <dgm:prSet/>
      <dgm:spPr/>
      <dgm:t>
        <a:bodyPr/>
        <a:lstStyle/>
        <a:p>
          <a:endParaRPr lang="en-US"/>
        </a:p>
      </dgm:t>
    </dgm:pt>
    <dgm:pt modelId="{001A2DA5-D3F4-4BFC-A925-4FCFEA456F58}" type="pres">
      <dgm:prSet presAssocID="{FE3ABDB7-800C-47B4-B9AD-D182B2170298}" presName="Name0" presStyleCnt="0">
        <dgm:presLayoutVars>
          <dgm:dir/>
          <dgm:animLvl val="lvl"/>
          <dgm:resizeHandles val="exact"/>
        </dgm:presLayoutVars>
      </dgm:prSet>
      <dgm:spPr/>
    </dgm:pt>
    <dgm:pt modelId="{E1A3A15D-690E-4F3B-BD7D-A382400F32E5}" type="pres">
      <dgm:prSet presAssocID="{A94BCA19-C3AA-4BBE-9F3A-1089B7D7D82A}" presName="Name8" presStyleCnt="0"/>
      <dgm:spPr/>
    </dgm:pt>
    <dgm:pt modelId="{571997E1-1F1B-42B7-8EBC-CF139BF22477}" type="pres">
      <dgm:prSet presAssocID="{A94BCA19-C3AA-4BBE-9F3A-1089B7D7D82A}" presName="level" presStyleLbl="node1" presStyleIdx="0" presStyleCnt="5" custScaleX="98103" custScaleY="134064" custLinFactNeighborX="2062" custLinFactNeighborY="6656">
        <dgm:presLayoutVars>
          <dgm:chMax val="1"/>
          <dgm:bulletEnabled val="1"/>
        </dgm:presLayoutVars>
      </dgm:prSet>
      <dgm:spPr/>
      <dgm:t>
        <a:bodyPr/>
        <a:lstStyle/>
        <a:p>
          <a:endParaRPr lang="en-US"/>
        </a:p>
      </dgm:t>
    </dgm:pt>
    <dgm:pt modelId="{2BB997C6-1B6B-4E60-890A-CA03CB9069F9}" type="pres">
      <dgm:prSet presAssocID="{A94BCA19-C3AA-4BBE-9F3A-1089B7D7D82A}" presName="levelTx" presStyleLbl="revTx" presStyleIdx="0" presStyleCnt="0">
        <dgm:presLayoutVars>
          <dgm:chMax val="1"/>
          <dgm:bulletEnabled val="1"/>
        </dgm:presLayoutVars>
      </dgm:prSet>
      <dgm:spPr/>
      <dgm:t>
        <a:bodyPr/>
        <a:lstStyle/>
        <a:p>
          <a:endParaRPr lang="en-US"/>
        </a:p>
      </dgm:t>
    </dgm:pt>
    <dgm:pt modelId="{3DDE3731-CD3F-49CD-83C7-5B6CC132775C}" type="pres">
      <dgm:prSet presAssocID="{358E15CF-351F-4391-AE1D-8C4A38A614EC}" presName="Name8" presStyleCnt="0"/>
      <dgm:spPr/>
    </dgm:pt>
    <dgm:pt modelId="{4A2C71F5-0C5D-4CA2-8E56-EBE35C6E55F2}" type="pres">
      <dgm:prSet presAssocID="{358E15CF-351F-4391-AE1D-8C4A38A614EC}" presName="level" presStyleLbl="node1" presStyleIdx="1" presStyleCnt="5" custScaleX="95461" custScaleY="89904" custLinFactNeighborX="1051" custLinFactNeighborY="-643">
        <dgm:presLayoutVars>
          <dgm:chMax val="1"/>
          <dgm:bulletEnabled val="1"/>
        </dgm:presLayoutVars>
      </dgm:prSet>
      <dgm:spPr/>
      <dgm:t>
        <a:bodyPr/>
        <a:lstStyle/>
        <a:p>
          <a:endParaRPr lang="en-US"/>
        </a:p>
      </dgm:t>
    </dgm:pt>
    <dgm:pt modelId="{3F1544FB-955B-4952-BB9F-495CB61D75FD}" type="pres">
      <dgm:prSet presAssocID="{358E15CF-351F-4391-AE1D-8C4A38A614EC}" presName="levelTx" presStyleLbl="revTx" presStyleIdx="0" presStyleCnt="0">
        <dgm:presLayoutVars>
          <dgm:chMax val="1"/>
          <dgm:bulletEnabled val="1"/>
        </dgm:presLayoutVars>
      </dgm:prSet>
      <dgm:spPr/>
      <dgm:t>
        <a:bodyPr/>
        <a:lstStyle/>
        <a:p>
          <a:endParaRPr lang="en-US"/>
        </a:p>
      </dgm:t>
    </dgm:pt>
    <dgm:pt modelId="{DED6F402-638D-4B53-A4EA-0BC2A194949D}" type="pres">
      <dgm:prSet presAssocID="{BE45DD62-6A00-41B7-A792-59BF12A909EB}" presName="Name8" presStyleCnt="0"/>
      <dgm:spPr/>
    </dgm:pt>
    <dgm:pt modelId="{14761954-3AB7-4CF3-972B-890A338D67B1}" type="pres">
      <dgm:prSet presAssocID="{BE45DD62-6A00-41B7-A792-59BF12A909EB}" presName="level" presStyleLbl="node1" presStyleIdx="2" presStyleCnt="5" custScaleX="96992" custLinFactNeighborX="514">
        <dgm:presLayoutVars>
          <dgm:chMax val="1"/>
          <dgm:bulletEnabled val="1"/>
        </dgm:presLayoutVars>
      </dgm:prSet>
      <dgm:spPr/>
      <dgm:t>
        <a:bodyPr/>
        <a:lstStyle/>
        <a:p>
          <a:endParaRPr lang="en-US"/>
        </a:p>
      </dgm:t>
    </dgm:pt>
    <dgm:pt modelId="{B1795EAA-4076-453A-B9C0-E98E9D5FE13C}" type="pres">
      <dgm:prSet presAssocID="{BE45DD62-6A00-41B7-A792-59BF12A909EB}" presName="levelTx" presStyleLbl="revTx" presStyleIdx="0" presStyleCnt="0">
        <dgm:presLayoutVars>
          <dgm:chMax val="1"/>
          <dgm:bulletEnabled val="1"/>
        </dgm:presLayoutVars>
      </dgm:prSet>
      <dgm:spPr/>
      <dgm:t>
        <a:bodyPr/>
        <a:lstStyle/>
        <a:p>
          <a:endParaRPr lang="en-US"/>
        </a:p>
      </dgm:t>
    </dgm:pt>
    <dgm:pt modelId="{8A44ED4B-7F49-4A12-98F8-8A1F3DAB46E1}" type="pres">
      <dgm:prSet presAssocID="{43FC0D4B-2253-44E9-9F04-47C05B361E7B}" presName="Name8" presStyleCnt="0"/>
      <dgm:spPr/>
    </dgm:pt>
    <dgm:pt modelId="{5B74A942-C431-4E7B-9D19-E3ED28C9E990}" type="pres">
      <dgm:prSet presAssocID="{43FC0D4B-2253-44E9-9F04-47C05B361E7B}" presName="level" presStyleLbl="node1" presStyleIdx="3" presStyleCnt="5" custScaleX="97496" custLinFactNeighborX="315">
        <dgm:presLayoutVars>
          <dgm:chMax val="1"/>
          <dgm:bulletEnabled val="1"/>
        </dgm:presLayoutVars>
      </dgm:prSet>
      <dgm:spPr/>
      <dgm:t>
        <a:bodyPr/>
        <a:lstStyle/>
        <a:p>
          <a:endParaRPr lang="en-US"/>
        </a:p>
      </dgm:t>
    </dgm:pt>
    <dgm:pt modelId="{5AE1D36B-1BC6-4E00-B279-DFB44BAE56DA}" type="pres">
      <dgm:prSet presAssocID="{43FC0D4B-2253-44E9-9F04-47C05B361E7B}" presName="levelTx" presStyleLbl="revTx" presStyleIdx="0" presStyleCnt="0">
        <dgm:presLayoutVars>
          <dgm:chMax val="1"/>
          <dgm:bulletEnabled val="1"/>
        </dgm:presLayoutVars>
      </dgm:prSet>
      <dgm:spPr/>
      <dgm:t>
        <a:bodyPr/>
        <a:lstStyle/>
        <a:p>
          <a:endParaRPr lang="en-US"/>
        </a:p>
      </dgm:t>
    </dgm:pt>
    <dgm:pt modelId="{E697B679-4C32-415E-8B17-29354DE312EC}" type="pres">
      <dgm:prSet presAssocID="{5F8AE0D9-9959-47D3-B576-FBA9F8AF17C8}" presName="Name8" presStyleCnt="0"/>
      <dgm:spPr/>
    </dgm:pt>
    <dgm:pt modelId="{62C318DF-1EF8-44C9-B418-BD3633157CAC}" type="pres">
      <dgm:prSet presAssocID="{5F8AE0D9-9959-47D3-B576-FBA9F8AF17C8}" presName="level" presStyleLbl="node1" presStyleIdx="4" presStyleCnt="5" custScaleX="95581" custLinFactNeighborX="78" custLinFactNeighborY="-12807">
        <dgm:presLayoutVars>
          <dgm:chMax val="1"/>
          <dgm:bulletEnabled val="1"/>
        </dgm:presLayoutVars>
      </dgm:prSet>
      <dgm:spPr/>
      <dgm:t>
        <a:bodyPr/>
        <a:lstStyle/>
        <a:p>
          <a:endParaRPr lang="en-US"/>
        </a:p>
      </dgm:t>
    </dgm:pt>
    <dgm:pt modelId="{DC620054-B015-4455-B820-C2193F09C9BF}" type="pres">
      <dgm:prSet presAssocID="{5F8AE0D9-9959-47D3-B576-FBA9F8AF17C8}" presName="levelTx" presStyleLbl="revTx" presStyleIdx="0" presStyleCnt="0">
        <dgm:presLayoutVars>
          <dgm:chMax val="1"/>
          <dgm:bulletEnabled val="1"/>
        </dgm:presLayoutVars>
      </dgm:prSet>
      <dgm:spPr/>
      <dgm:t>
        <a:bodyPr/>
        <a:lstStyle/>
        <a:p>
          <a:endParaRPr lang="en-US"/>
        </a:p>
      </dgm:t>
    </dgm:pt>
  </dgm:ptLst>
  <dgm:cxnLst>
    <dgm:cxn modelId="{B5E0F50D-4B21-4900-9D27-F5227E3A8781}" srcId="{FE3ABDB7-800C-47B4-B9AD-D182B2170298}" destId="{358E15CF-351F-4391-AE1D-8C4A38A614EC}" srcOrd="1" destOrd="0" parTransId="{64EDBB51-B681-44E0-A98D-A3879543F441}" sibTransId="{DDC66DBC-6B13-4A02-8B44-4C876D86E1BC}"/>
    <dgm:cxn modelId="{A7E7E309-810F-451C-92B1-8D648441E448}" srcId="{FE3ABDB7-800C-47B4-B9AD-D182B2170298}" destId="{A94BCA19-C3AA-4BBE-9F3A-1089B7D7D82A}" srcOrd="0" destOrd="0" parTransId="{35C9B8F4-308B-467E-90CC-0454ABC6E1BC}" sibTransId="{7EDC117A-09BE-4FD6-A97A-7388BFC62F71}"/>
    <dgm:cxn modelId="{EEA94CDE-3937-4F14-B522-BC97D7BCAB69}" type="presOf" srcId="{43FC0D4B-2253-44E9-9F04-47C05B361E7B}" destId="{5AE1D36B-1BC6-4E00-B279-DFB44BAE56DA}" srcOrd="1" destOrd="0" presId="urn:microsoft.com/office/officeart/2005/8/layout/pyramid1"/>
    <dgm:cxn modelId="{906916E3-82A7-4DCD-A154-E735775E2798}" srcId="{FE3ABDB7-800C-47B4-B9AD-D182B2170298}" destId="{BE45DD62-6A00-41B7-A792-59BF12A909EB}" srcOrd="2" destOrd="0" parTransId="{8BF3AE48-6BC2-4EE6-8B60-B74104C501A7}" sibTransId="{C80445DA-E5A5-4034-B6D3-C02C734F823E}"/>
    <dgm:cxn modelId="{7C62F5F1-7CAC-4350-8C62-8A7F533998A6}" type="presOf" srcId="{FE3ABDB7-800C-47B4-B9AD-D182B2170298}" destId="{001A2DA5-D3F4-4BFC-A925-4FCFEA456F58}" srcOrd="0" destOrd="0" presId="urn:microsoft.com/office/officeart/2005/8/layout/pyramid1"/>
    <dgm:cxn modelId="{A7CE8132-0227-4C4E-9607-73E26B7ADDAD}" type="presOf" srcId="{5F8AE0D9-9959-47D3-B576-FBA9F8AF17C8}" destId="{DC620054-B015-4455-B820-C2193F09C9BF}" srcOrd="1" destOrd="0" presId="urn:microsoft.com/office/officeart/2005/8/layout/pyramid1"/>
    <dgm:cxn modelId="{93910A72-9EC1-4454-92BF-94B2B0167BF9}" type="presOf" srcId="{358E15CF-351F-4391-AE1D-8C4A38A614EC}" destId="{3F1544FB-955B-4952-BB9F-495CB61D75FD}" srcOrd="1" destOrd="0" presId="urn:microsoft.com/office/officeart/2005/8/layout/pyramid1"/>
    <dgm:cxn modelId="{35139F4F-2AD1-4580-8106-1413C38D92AE}" type="presOf" srcId="{358E15CF-351F-4391-AE1D-8C4A38A614EC}" destId="{4A2C71F5-0C5D-4CA2-8E56-EBE35C6E55F2}" srcOrd="0" destOrd="0" presId="urn:microsoft.com/office/officeart/2005/8/layout/pyramid1"/>
    <dgm:cxn modelId="{8A547012-76D8-41AC-B011-C81825FED10E}" type="presOf" srcId="{5F8AE0D9-9959-47D3-B576-FBA9F8AF17C8}" destId="{62C318DF-1EF8-44C9-B418-BD3633157CAC}" srcOrd="0" destOrd="0" presId="urn:microsoft.com/office/officeart/2005/8/layout/pyramid1"/>
    <dgm:cxn modelId="{4590EBA1-3436-4B26-9613-9EBF8FFDEA8E}" type="presOf" srcId="{A94BCA19-C3AA-4BBE-9F3A-1089B7D7D82A}" destId="{2BB997C6-1B6B-4E60-890A-CA03CB9069F9}" srcOrd="1" destOrd="0" presId="urn:microsoft.com/office/officeart/2005/8/layout/pyramid1"/>
    <dgm:cxn modelId="{8FC32241-F4DD-4DBD-AB3B-B55FE7B1B405}" type="presOf" srcId="{43FC0D4B-2253-44E9-9F04-47C05B361E7B}" destId="{5B74A942-C431-4E7B-9D19-E3ED28C9E990}" srcOrd="0" destOrd="0" presId="urn:microsoft.com/office/officeart/2005/8/layout/pyramid1"/>
    <dgm:cxn modelId="{417ADB6A-1F75-43DA-86B0-F392BA921E23}" srcId="{FE3ABDB7-800C-47B4-B9AD-D182B2170298}" destId="{43FC0D4B-2253-44E9-9F04-47C05B361E7B}" srcOrd="3" destOrd="0" parTransId="{FDEAE44C-CB12-4867-858B-89834F5D9A9A}" sibTransId="{E8511115-7317-4186-856E-463D07CF862F}"/>
    <dgm:cxn modelId="{71020CD7-A82B-4467-8903-F1BCE5546BA2}" type="presOf" srcId="{BE45DD62-6A00-41B7-A792-59BF12A909EB}" destId="{B1795EAA-4076-453A-B9C0-E98E9D5FE13C}" srcOrd="1" destOrd="0" presId="urn:microsoft.com/office/officeart/2005/8/layout/pyramid1"/>
    <dgm:cxn modelId="{8F632E33-B054-4DF8-87DD-BF03E7B964FC}" type="presOf" srcId="{A94BCA19-C3AA-4BBE-9F3A-1089B7D7D82A}" destId="{571997E1-1F1B-42B7-8EBC-CF139BF22477}" srcOrd="0" destOrd="0" presId="urn:microsoft.com/office/officeart/2005/8/layout/pyramid1"/>
    <dgm:cxn modelId="{4CF8335E-878F-4341-96C4-12D3B4A6D9FB}" type="presOf" srcId="{BE45DD62-6A00-41B7-A792-59BF12A909EB}" destId="{14761954-3AB7-4CF3-972B-890A338D67B1}" srcOrd="0" destOrd="0" presId="urn:microsoft.com/office/officeart/2005/8/layout/pyramid1"/>
    <dgm:cxn modelId="{5C180B61-6163-4D98-AFEA-A2A01DF43F29}" srcId="{FE3ABDB7-800C-47B4-B9AD-D182B2170298}" destId="{5F8AE0D9-9959-47D3-B576-FBA9F8AF17C8}" srcOrd="4" destOrd="0" parTransId="{DBE2FC82-C673-4C76-8145-81A72DEA635B}" sibTransId="{B81DA95A-8EF1-4919-9AA2-1CF52CA7EA65}"/>
    <dgm:cxn modelId="{E38D49AA-A52A-4A68-AE07-89EB0A833991}" type="presParOf" srcId="{001A2DA5-D3F4-4BFC-A925-4FCFEA456F58}" destId="{E1A3A15D-690E-4F3B-BD7D-A382400F32E5}" srcOrd="0" destOrd="0" presId="urn:microsoft.com/office/officeart/2005/8/layout/pyramid1"/>
    <dgm:cxn modelId="{48276FD2-D39A-4766-8EA3-34EE423CE902}" type="presParOf" srcId="{E1A3A15D-690E-4F3B-BD7D-A382400F32E5}" destId="{571997E1-1F1B-42B7-8EBC-CF139BF22477}" srcOrd="0" destOrd="0" presId="urn:microsoft.com/office/officeart/2005/8/layout/pyramid1"/>
    <dgm:cxn modelId="{C9A5BBDE-526B-4599-A308-2E6AF437570D}" type="presParOf" srcId="{E1A3A15D-690E-4F3B-BD7D-A382400F32E5}" destId="{2BB997C6-1B6B-4E60-890A-CA03CB9069F9}" srcOrd="1" destOrd="0" presId="urn:microsoft.com/office/officeart/2005/8/layout/pyramid1"/>
    <dgm:cxn modelId="{4BD90392-99D7-49C3-83E3-380739AE33BC}" type="presParOf" srcId="{001A2DA5-D3F4-4BFC-A925-4FCFEA456F58}" destId="{3DDE3731-CD3F-49CD-83C7-5B6CC132775C}" srcOrd="1" destOrd="0" presId="urn:microsoft.com/office/officeart/2005/8/layout/pyramid1"/>
    <dgm:cxn modelId="{8A0076DD-7A0C-4A17-A7B2-95864C3F60C4}" type="presParOf" srcId="{3DDE3731-CD3F-49CD-83C7-5B6CC132775C}" destId="{4A2C71F5-0C5D-4CA2-8E56-EBE35C6E55F2}" srcOrd="0" destOrd="0" presId="urn:microsoft.com/office/officeart/2005/8/layout/pyramid1"/>
    <dgm:cxn modelId="{D97D4DF6-26FF-4A38-B231-D8D35FB057F9}" type="presParOf" srcId="{3DDE3731-CD3F-49CD-83C7-5B6CC132775C}" destId="{3F1544FB-955B-4952-BB9F-495CB61D75FD}" srcOrd="1" destOrd="0" presId="urn:microsoft.com/office/officeart/2005/8/layout/pyramid1"/>
    <dgm:cxn modelId="{7A009093-ECFD-4BC8-ADE7-F846DD2EEDA6}" type="presParOf" srcId="{001A2DA5-D3F4-4BFC-A925-4FCFEA456F58}" destId="{DED6F402-638D-4B53-A4EA-0BC2A194949D}" srcOrd="2" destOrd="0" presId="urn:microsoft.com/office/officeart/2005/8/layout/pyramid1"/>
    <dgm:cxn modelId="{082CF191-2C96-454C-BCE2-0008D492A88E}" type="presParOf" srcId="{DED6F402-638D-4B53-A4EA-0BC2A194949D}" destId="{14761954-3AB7-4CF3-972B-890A338D67B1}" srcOrd="0" destOrd="0" presId="urn:microsoft.com/office/officeart/2005/8/layout/pyramid1"/>
    <dgm:cxn modelId="{2C889C72-A674-422B-BA75-4B95BE1ADF03}" type="presParOf" srcId="{DED6F402-638D-4B53-A4EA-0BC2A194949D}" destId="{B1795EAA-4076-453A-B9C0-E98E9D5FE13C}" srcOrd="1" destOrd="0" presId="urn:microsoft.com/office/officeart/2005/8/layout/pyramid1"/>
    <dgm:cxn modelId="{846EA3CC-8F73-47D8-9B46-ECCE3D2B4F21}" type="presParOf" srcId="{001A2DA5-D3F4-4BFC-A925-4FCFEA456F58}" destId="{8A44ED4B-7F49-4A12-98F8-8A1F3DAB46E1}" srcOrd="3" destOrd="0" presId="urn:microsoft.com/office/officeart/2005/8/layout/pyramid1"/>
    <dgm:cxn modelId="{6160DADE-BD64-47EF-9ED4-EC1CDC6D944A}" type="presParOf" srcId="{8A44ED4B-7F49-4A12-98F8-8A1F3DAB46E1}" destId="{5B74A942-C431-4E7B-9D19-E3ED28C9E990}" srcOrd="0" destOrd="0" presId="urn:microsoft.com/office/officeart/2005/8/layout/pyramid1"/>
    <dgm:cxn modelId="{AE739382-09EF-43AB-AC1F-AA82BD7D5C50}" type="presParOf" srcId="{8A44ED4B-7F49-4A12-98F8-8A1F3DAB46E1}" destId="{5AE1D36B-1BC6-4E00-B279-DFB44BAE56DA}" srcOrd="1" destOrd="0" presId="urn:microsoft.com/office/officeart/2005/8/layout/pyramid1"/>
    <dgm:cxn modelId="{D36CF773-D2CA-456C-A360-BDC51E0A53AE}" type="presParOf" srcId="{001A2DA5-D3F4-4BFC-A925-4FCFEA456F58}" destId="{E697B679-4C32-415E-8B17-29354DE312EC}" srcOrd="4" destOrd="0" presId="urn:microsoft.com/office/officeart/2005/8/layout/pyramid1"/>
    <dgm:cxn modelId="{B53FFD5D-D16B-4548-8A13-5B8264C9FEB1}" type="presParOf" srcId="{E697B679-4C32-415E-8B17-29354DE312EC}" destId="{62C318DF-1EF8-44C9-B418-BD3633157CAC}" srcOrd="0" destOrd="0" presId="urn:microsoft.com/office/officeart/2005/8/layout/pyramid1"/>
    <dgm:cxn modelId="{D5277004-4C15-4530-B55D-28D9B3F413B5}" type="presParOf" srcId="{E697B679-4C32-415E-8B17-29354DE312EC}" destId="{DC620054-B015-4455-B820-C2193F09C9B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3ABDB7-800C-47B4-B9AD-D182B2170298}" type="doc">
      <dgm:prSet loTypeId="urn:microsoft.com/office/officeart/2005/8/layout/pyramid1" loCatId="pyramid" qsTypeId="urn:microsoft.com/office/officeart/2005/8/quickstyle/simple1" qsCatId="simple" csTypeId="urn:microsoft.com/office/officeart/2005/8/colors/accent1_4" csCatId="accent1" phldr="1"/>
      <dgm:spPr/>
    </dgm:pt>
    <dgm:pt modelId="{A94BCA19-C3AA-4BBE-9F3A-1089B7D7D82A}">
      <dgm:prSet phldrT="[Text]" custT="1"/>
      <dgm:spPr>
        <a:ln w="177800">
          <a:solidFill>
            <a:schemeClr val="accent6"/>
          </a:solidFill>
        </a:ln>
      </dgm:spPr>
      <dgm:t>
        <a:bodyPr/>
        <a:lstStyle/>
        <a:p>
          <a:pPr>
            <a:lnSpc>
              <a:spcPct val="100000"/>
            </a:lnSpc>
            <a:spcAft>
              <a:spcPts val="0"/>
            </a:spcAft>
          </a:pPr>
          <a:endParaRPr lang="en-US" sz="1600" b="1" kern="1400" baseline="0" dirty="0" smtClean="0"/>
        </a:p>
        <a:p>
          <a:pPr>
            <a:lnSpc>
              <a:spcPct val="100000"/>
            </a:lnSpc>
            <a:spcAft>
              <a:spcPts val="0"/>
            </a:spcAft>
          </a:pPr>
          <a:r>
            <a:rPr lang="en-US" sz="1600" b="1" kern="1400" baseline="0" dirty="0" smtClean="0"/>
            <a:t>Healthy</a:t>
          </a:r>
        </a:p>
        <a:p>
          <a:pPr>
            <a:lnSpc>
              <a:spcPct val="100000"/>
            </a:lnSpc>
            <a:spcAft>
              <a:spcPts val="0"/>
            </a:spcAft>
          </a:pPr>
          <a:r>
            <a:rPr lang="en-US" sz="1600" b="1" kern="1400" baseline="0" dirty="0" smtClean="0"/>
            <a:t>Business Ecosystem</a:t>
          </a:r>
          <a:endParaRPr lang="en-US" sz="1600" b="1" kern="1400" baseline="0" dirty="0"/>
        </a:p>
      </dgm:t>
    </dgm:pt>
    <dgm:pt modelId="{35C9B8F4-308B-467E-90CC-0454ABC6E1BC}" type="parTrans" cxnId="{A7E7E309-810F-451C-92B1-8D648441E448}">
      <dgm:prSet/>
      <dgm:spPr/>
      <dgm:t>
        <a:bodyPr/>
        <a:lstStyle/>
        <a:p>
          <a:endParaRPr lang="en-US"/>
        </a:p>
      </dgm:t>
    </dgm:pt>
    <dgm:pt modelId="{7EDC117A-09BE-4FD6-A97A-7388BFC62F71}" type="sibTrans" cxnId="{A7E7E309-810F-451C-92B1-8D648441E448}">
      <dgm:prSet/>
      <dgm:spPr/>
      <dgm:t>
        <a:bodyPr/>
        <a:lstStyle/>
        <a:p>
          <a:endParaRPr lang="en-US"/>
        </a:p>
      </dgm:t>
    </dgm:pt>
    <dgm:pt modelId="{358E15CF-351F-4391-AE1D-8C4A38A614EC}">
      <dgm:prSet phldrT="[Text]" custT="1"/>
      <dgm:spPr>
        <a:ln w="177800">
          <a:solidFill>
            <a:schemeClr val="accent6"/>
          </a:solidFill>
        </a:ln>
      </dgm:spPr>
      <dgm:t>
        <a:bodyPr/>
        <a:lstStyle/>
        <a:p>
          <a:r>
            <a:rPr lang="en-US" sz="2000" b="1" dirty="0" smtClean="0"/>
            <a:t>Engines of Innovation</a:t>
          </a:r>
          <a:endParaRPr lang="en-US" sz="2000" b="1" dirty="0"/>
        </a:p>
      </dgm:t>
    </dgm:pt>
    <dgm:pt modelId="{64EDBB51-B681-44E0-A98D-A3879543F441}" type="parTrans" cxnId="{B5E0F50D-4B21-4900-9D27-F5227E3A8781}">
      <dgm:prSet/>
      <dgm:spPr/>
      <dgm:t>
        <a:bodyPr/>
        <a:lstStyle/>
        <a:p>
          <a:endParaRPr lang="en-US"/>
        </a:p>
      </dgm:t>
    </dgm:pt>
    <dgm:pt modelId="{DDC66DBC-6B13-4A02-8B44-4C876D86E1BC}" type="sibTrans" cxnId="{B5E0F50D-4B21-4900-9D27-F5227E3A8781}">
      <dgm:prSet/>
      <dgm:spPr/>
      <dgm:t>
        <a:bodyPr/>
        <a:lstStyle/>
        <a:p>
          <a:endParaRPr lang="en-US"/>
        </a:p>
      </dgm:t>
    </dgm:pt>
    <dgm:pt modelId="{5F8AE0D9-9959-47D3-B576-FBA9F8AF17C8}">
      <dgm:prSet phldrT="[Text]"/>
      <dgm:spPr>
        <a:ln w="177800">
          <a:solidFill>
            <a:schemeClr val="accent6"/>
          </a:solidFill>
        </a:ln>
      </dgm:spPr>
      <dgm:t>
        <a:bodyPr/>
        <a:lstStyle/>
        <a:p>
          <a:r>
            <a:rPr lang="en-US" b="1" dirty="0" smtClean="0"/>
            <a:t>Basic Infrastructure</a:t>
          </a:r>
          <a:endParaRPr lang="en-US" b="1" dirty="0"/>
        </a:p>
      </dgm:t>
    </dgm:pt>
    <dgm:pt modelId="{DBE2FC82-C673-4C76-8145-81A72DEA635B}" type="parTrans" cxnId="{5C180B61-6163-4D98-AFEA-A2A01DF43F29}">
      <dgm:prSet/>
      <dgm:spPr/>
      <dgm:t>
        <a:bodyPr/>
        <a:lstStyle/>
        <a:p>
          <a:endParaRPr lang="en-US"/>
        </a:p>
      </dgm:t>
    </dgm:pt>
    <dgm:pt modelId="{B81DA95A-8EF1-4919-9AA2-1CF52CA7EA65}" type="sibTrans" cxnId="{5C180B61-6163-4D98-AFEA-A2A01DF43F29}">
      <dgm:prSet/>
      <dgm:spPr/>
      <dgm:t>
        <a:bodyPr/>
        <a:lstStyle/>
        <a:p>
          <a:endParaRPr lang="en-US"/>
        </a:p>
      </dgm:t>
    </dgm:pt>
    <dgm:pt modelId="{BE45DD62-6A00-41B7-A792-59BF12A909EB}">
      <dgm:prSet phldrT="[Text]" custT="1"/>
      <dgm:spPr>
        <a:ln w="177800">
          <a:solidFill>
            <a:schemeClr val="accent6"/>
          </a:solidFill>
        </a:ln>
      </dgm:spPr>
      <dgm:t>
        <a:bodyPr/>
        <a:lstStyle/>
        <a:p>
          <a:r>
            <a:rPr lang="en-US" sz="2600" b="1" dirty="0" smtClean="0"/>
            <a:t>Business Support</a:t>
          </a:r>
          <a:endParaRPr lang="en-US" sz="2600" b="1" dirty="0"/>
        </a:p>
      </dgm:t>
    </dgm:pt>
    <dgm:pt modelId="{8BF3AE48-6BC2-4EE6-8B60-B74104C501A7}" type="parTrans" cxnId="{906916E3-82A7-4DCD-A154-E735775E2798}">
      <dgm:prSet/>
      <dgm:spPr/>
      <dgm:t>
        <a:bodyPr/>
        <a:lstStyle/>
        <a:p>
          <a:endParaRPr lang="en-US"/>
        </a:p>
      </dgm:t>
    </dgm:pt>
    <dgm:pt modelId="{C80445DA-E5A5-4034-B6D3-C02C734F823E}" type="sibTrans" cxnId="{906916E3-82A7-4DCD-A154-E735775E2798}">
      <dgm:prSet/>
      <dgm:spPr/>
      <dgm:t>
        <a:bodyPr/>
        <a:lstStyle/>
        <a:p>
          <a:endParaRPr lang="en-US"/>
        </a:p>
      </dgm:t>
    </dgm:pt>
    <dgm:pt modelId="{43FC0D4B-2253-44E9-9F04-47C05B361E7B}">
      <dgm:prSet phldrT="[Text]"/>
      <dgm:spPr>
        <a:ln w="177800">
          <a:solidFill>
            <a:schemeClr val="accent6"/>
          </a:solidFill>
        </a:ln>
      </dgm:spPr>
      <dgm:t>
        <a:bodyPr/>
        <a:lstStyle/>
        <a:p>
          <a:r>
            <a:rPr lang="en-US" b="1" dirty="0" smtClean="0"/>
            <a:t>Technology Infrastructure </a:t>
          </a:r>
          <a:endParaRPr lang="en-US" b="1" dirty="0"/>
        </a:p>
      </dgm:t>
    </dgm:pt>
    <dgm:pt modelId="{FDEAE44C-CB12-4867-858B-89834F5D9A9A}" type="parTrans" cxnId="{417ADB6A-1F75-43DA-86B0-F392BA921E23}">
      <dgm:prSet/>
      <dgm:spPr/>
      <dgm:t>
        <a:bodyPr/>
        <a:lstStyle/>
        <a:p>
          <a:endParaRPr lang="en-US"/>
        </a:p>
      </dgm:t>
    </dgm:pt>
    <dgm:pt modelId="{E8511115-7317-4186-856E-463D07CF862F}" type="sibTrans" cxnId="{417ADB6A-1F75-43DA-86B0-F392BA921E23}">
      <dgm:prSet/>
      <dgm:spPr/>
      <dgm:t>
        <a:bodyPr/>
        <a:lstStyle/>
        <a:p>
          <a:endParaRPr lang="en-US"/>
        </a:p>
      </dgm:t>
    </dgm:pt>
    <dgm:pt modelId="{001A2DA5-D3F4-4BFC-A925-4FCFEA456F58}" type="pres">
      <dgm:prSet presAssocID="{FE3ABDB7-800C-47B4-B9AD-D182B2170298}" presName="Name0" presStyleCnt="0">
        <dgm:presLayoutVars>
          <dgm:dir/>
          <dgm:animLvl val="lvl"/>
          <dgm:resizeHandles val="exact"/>
        </dgm:presLayoutVars>
      </dgm:prSet>
      <dgm:spPr/>
    </dgm:pt>
    <dgm:pt modelId="{E1A3A15D-690E-4F3B-BD7D-A382400F32E5}" type="pres">
      <dgm:prSet presAssocID="{A94BCA19-C3AA-4BBE-9F3A-1089B7D7D82A}" presName="Name8" presStyleCnt="0"/>
      <dgm:spPr/>
    </dgm:pt>
    <dgm:pt modelId="{571997E1-1F1B-42B7-8EBC-CF139BF22477}" type="pres">
      <dgm:prSet presAssocID="{A94BCA19-C3AA-4BBE-9F3A-1089B7D7D82A}" presName="level" presStyleLbl="node1" presStyleIdx="0" presStyleCnt="5" custScaleX="98103" custScaleY="134064" custLinFactNeighborX="2062" custLinFactNeighborY="6656">
        <dgm:presLayoutVars>
          <dgm:chMax val="1"/>
          <dgm:bulletEnabled val="1"/>
        </dgm:presLayoutVars>
      </dgm:prSet>
      <dgm:spPr/>
      <dgm:t>
        <a:bodyPr/>
        <a:lstStyle/>
        <a:p>
          <a:endParaRPr lang="en-US"/>
        </a:p>
      </dgm:t>
    </dgm:pt>
    <dgm:pt modelId="{2BB997C6-1B6B-4E60-890A-CA03CB9069F9}" type="pres">
      <dgm:prSet presAssocID="{A94BCA19-C3AA-4BBE-9F3A-1089B7D7D82A}" presName="levelTx" presStyleLbl="revTx" presStyleIdx="0" presStyleCnt="0">
        <dgm:presLayoutVars>
          <dgm:chMax val="1"/>
          <dgm:bulletEnabled val="1"/>
        </dgm:presLayoutVars>
      </dgm:prSet>
      <dgm:spPr/>
      <dgm:t>
        <a:bodyPr/>
        <a:lstStyle/>
        <a:p>
          <a:endParaRPr lang="en-US"/>
        </a:p>
      </dgm:t>
    </dgm:pt>
    <dgm:pt modelId="{3DDE3731-CD3F-49CD-83C7-5B6CC132775C}" type="pres">
      <dgm:prSet presAssocID="{358E15CF-351F-4391-AE1D-8C4A38A614EC}" presName="Name8" presStyleCnt="0"/>
      <dgm:spPr/>
    </dgm:pt>
    <dgm:pt modelId="{4A2C71F5-0C5D-4CA2-8E56-EBE35C6E55F2}" type="pres">
      <dgm:prSet presAssocID="{358E15CF-351F-4391-AE1D-8C4A38A614EC}" presName="level" presStyleLbl="node1" presStyleIdx="1" presStyleCnt="5" custScaleX="95461" custScaleY="89904" custLinFactNeighborX="1051" custLinFactNeighborY="-643">
        <dgm:presLayoutVars>
          <dgm:chMax val="1"/>
          <dgm:bulletEnabled val="1"/>
        </dgm:presLayoutVars>
      </dgm:prSet>
      <dgm:spPr/>
      <dgm:t>
        <a:bodyPr/>
        <a:lstStyle/>
        <a:p>
          <a:endParaRPr lang="en-US"/>
        </a:p>
      </dgm:t>
    </dgm:pt>
    <dgm:pt modelId="{3F1544FB-955B-4952-BB9F-495CB61D75FD}" type="pres">
      <dgm:prSet presAssocID="{358E15CF-351F-4391-AE1D-8C4A38A614EC}" presName="levelTx" presStyleLbl="revTx" presStyleIdx="0" presStyleCnt="0">
        <dgm:presLayoutVars>
          <dgm:chMax val="1"/>
          <dgm:bulletEnabled val="1"/>
        </dgm:presLayoutVars>
      </dgm:prSet>
      <dgm:spPr/>
      <dgm:t>
        <a:bodyPr/>
        <a:lstStyle/>
        <a:p>
          <a:endParaRPr lang="en-US"/>
        </a:p>
      </dgm:t>
    </dgm:pt>
    <dgm:pt modelId="{DED6F402-638D-4B53-A4EA-0BC2A194949D}" type="pres">
      <dgm:prSet presAssocID="{BE45DD62-6A00-41B7-A792-59BF12A909EB}" presName="Name8" presStyleCnt="0"/>
      <dgm:spPr/>
    </dgm:pt>
    <dgm:pt modelId="{14761954-3AB7-4CF3-972B-890A338D67B1}" type="pres">
      <dgm:prSet presAssocID="{BE45DD62-6A00-41B7-A792-59BF12A909EB}" presName="level" presStyleLbl="node1" presStyleIdx="2" presStyleCnt="5" custScaleX="96992" custLinFactNeighborX="514">
        <dgm:presLayoutVars>
          <dgm:chMax val="1"/>
          <dgm:bulletEnabled val="1"/>
        </dgm:presLayoutVars>
      </dgm:prSet>
      <dgm:spPr/>
      <dgm:t>
        <a:bodyPr/>
        <a:lstStyle/>
        <a:p>
          <a:endParaRPr lang="en-US"/>
        </a:p>
      </dgm:t>
    </dgm:pt>
    <dgm:pt modelId="{B1795EAA-4076-453A-B9C0-E98E9D5FE13C}" type="pres">
      <dgm:prSet presAssocID="{BE45DD62-6A00-41B7-A792-59BF12A909EB}" presName="levelTx" presStyleLbl="revTx" presStyleIdx="0" presStyleCnt="0">
        <dgm:presLayoutVars>
          <dgm:chMax val="1"/>
          <dgm:bulletEnabled val="1"/>
        </dgm:presLayoutVars>
      </dgm:prSet>
      <dgm:spPr/>
      <dgm:t>
        <a:bodyPr/>
        <a:lstStyle/>
        <a:p>
          <a:endParaRPr lang="en-US"/>
        </a:p>
      </dgm:t>
    </dgm:pt>
    <dgm:pt modelId="{8A44ED4B-7F49-4A12-98F8-8A1F3DAB46E1}" type="pres">
      <dgm:prSet presAssocID="{43FC0D4B-2253-44E9-9F04-47C05B361E7B}" presName="Name8" presStyleCnt="0"/>
      <dgm:spPr/>
    </dgm:pt>
    <dgm:pt modelId="{5B74A942-C431-4E7B-9D19-E3ED28C9E990}" type="pres">
      <dgm:prSet presAssocID="{43FC0D4B-2253-44E9-9F04-47C05B361E7B}" presName="level" presStyleLbl="node1" presStyleIdx="3" presStyleCnt="5" custScaleX="97496" custLinFactNeighborX="315">
        <dgm:presLayoutVars>
          <dgm:chMax val="1"/>
          <dgm:bulletEnabled val="1"/>
        </dgm:presLayoutVars>
      </dgm:prSet>
      <dgm:spPr/>
      <dgm:t>
        <a:bodyPr/>
        <a:lstStyle/>
        <a:p>
          <a:endParaRPr lang="en-US"/>
        </a:p>
      </dgm:t>
    </dgm:pt>
    <dgm:pt modelId="{5AE1D36B-1BC6-4E00-B279-DFB44BAE56DA}" type="pres">
      <dgm:prSet presAssocID="{43FC0D4B-2253-44E9-9F04-47C05B361E7B}" presName="levelTx" presStyleLbl="revTx" presStyleIdx="0" presStyleCnt="0">
        <dgm:presLayoutVars>
          <dgm:chMax val="1"/>
          <dgm:bulletEnabled val="1"/>
        </dgm:presLayoutVars>
      </dgm:prSet>
      <dgm:spPr/>
      <dgm:t>
        <a:bodyPr/>
        <a:lstStyle/>
        <a:p>
          <a:endParaRPr lang="en-US"/>
        </a:p>
      </dgm:t>
    </dgm:pt>
    <dgm:pt modelId="{E697B679-4C32-415E-8B17-29354DE312EC}" type="pres">
      <dgm:prSet presAssocID="{5F8AE0D9-9959-47D3-B576-FBA9F8AF17C8}" presName="Name8" presStyleCnt="0"/>
      <dgm:spPr/>
    </dgm:pt>
    <dgm:pt modelId="{62C318DF-1EF8-44C9-B418-BD3633157CAC}" type="pres">
      <dgm:prSet presAssocID="{5F8AE0D9-9959-47D3-B576-FBA9F8AF17C8}" presName="level" presStyleLbl="node1" presStyleIdx="4" presStyleCnt="5" custScaleX="95581" custLinFactNeighborX="78" custLinFactNeighborY="-12807">
        <dgm:presLayoutVars>
          <dgm:chMax val="1"/>
          <dgm:bulletEnabled val="1"/>
        </dgm:presLayoutVars>
      </dgm:prSet>
      <dgm:spPr/>
      <dgm:t>
        <a:bodyPr/>
        <a:lstStyle/>
        <a:p>
          <a:endParaRPr lang="en-US"/>
        </a:p>
      </dgm:t>
    </dgm:pt>
    <dgm:pt modelId="{DC620054-B015-4455-B820-C2193F09C9BF}" type="pres">
      <dgm:prSet presAssocID="{5F8AE0D9-9959-47D3-B576-FBA9F8AF17C8}" presName="levelTx" presStyleLbl="revTx" presStyleIdx="0" presStyleCnt="0">
        <dgm:presLayoutVars>
          <dgm:chMax val="1"/>
          <dgm:bulletEnabled val="1"/>
        </dgm:presLayoutVars>
      </dgm:prSet>
      <dgm:spPr/>
      <dgm:t>
        <a:bodyPr/>
        <a:lstStyle/>
        <a:p>
          <a:endParaRPr lang="en-US"/>
        </a:p>
      </dgm:t>
    </dgm:pt>
  </dgm:ptLst>
  <dgm:cxnLst>
    <dgm:cxn modelId="{B5E0F50D-4B21-4900-9D27-F5227E3A8781}" srcId="{FE3ABDB7-800C-47B4-B9AD-D182B2170298}" destId="{358E15CF-351F-4391-AE1D-8C4A38A614EC}" srcOrd="1" destOrd="0" parTransId="{64EDBB51-B681-44E0-A98D-A3879543F441}" sibTransId="{DDC66DBC-6B13-4A02-8B44-4C876D86E1BC}"/>
    <dgm:cxn modelId="{A7E7E309-810F-451C-92B1-8D648441E448}" srcId="{FE3ABDB7-800C-47B4-B9AD-D182B2170298}" destId="{A94BCA19-C3AA-4BBE-9F3A-1089B7D7D82A}" srcOrd="0" destOrd="0" parTransId="{35C9B8F4-308B-467E-90CC-0454ABC6E1BC}" sibTransId="{7EDC117A-09BE-4FD6-A97A-7388BFC62F71}"/>
    <dgm:cxn modelId="{AEBCF0DE-ABD0-42DA-82AE-2FFACB3A6BD6}" type="presOf" srcId="{43FC0D4B-2253-44E9-9F04-47C05B361E7B}" destId="{5B74A942-C431-4E7B-9D19-E3ED28C9E990}" srcOrd="0" destOrd="0" presId="urn:microsoft.com/office/officeart/2005/8/layout/pyramid1"/>
    <dgm:cxn modelId="{08BF7996-2697-4808-A42D-FCA92DC84868}" type="presOf" srcId="{A94BCA19-C3AA-4BBE-9F3A-1089B7D7D82A}" destId="{571997E1-1F1B-42B7-8EBC-CF139BF22477}" srcOrd="0" destOrd="0" presId="urn:microsoft.com/office/officeart/2005/8/layout/pyramid1"/>
    <dgm:cxn modelId="{906916E3-82A7-4DCD-A154-E735775E2798}" srcId="{FE3ABDB7-800C-47B4-B9AD-D182B2170298}" destId="{BE45DD62-6A00-41B7-A792-59BF12A909EB}" srcOrd="2" destOrd="0" parTransId="{8BF3AE48-6BC2-4EE6-8B60-B74104C501A7}" sibTransId="{C80445DA-E5A5-4034-B6D3-C02C734F823E}"/>
    <dgm:cxn modelId="{B7D5B350-FF74-4C83-8A31-C864E0028C96}" type="presOf" srcId="{FE3ABDB7-800C-47B4-B9AD-D182B2170298}" destId="{001A2DA5-D3F4-4BFC-A925-4FCFEA456F58}" srcOrd="0" destOrd="0" presId="urn:microsoft.com/office/officeart/2005/8/layout/pyramid1"/>
    <dgm:cxn modelId="{3F893377-9D30-44B0-99D0-175ED5798281}" type="presOf" srcId="{5F8AE0D9-9959-47D3-B576-FBA9F8AF17C8}" destId="{DC620054-B015-4455-B820-C2193F09C9BF}" srcOrd="1" destOrd="0" presId="urn:microsoft.com/office/officeart/2005/8/layout/pyramid1"/>
    <dgm:cxn modelId="{770A3AE8-B9DE-48E9-B6CF-800673D89581}" type="presOf" srcId="{5F8AE0D9-9959-47D3-B576-FBA9F8AF17C8}" destId="{62C318DF-1EF8-44C9-B418-BD3633157CAC}" srcOrd="0" destOrd="0" presId="urn:microsoft.com/office/officeart/2005/8/layout/pyramid1"/>
    <dgm:cxn modelId="{417ADB6A-1F75-43DA-86B0-F392BA921E23}" srcId="{FE3ABDB7-800C-47B4-B9AD-D182B2170298}" destId="{43FC0D4B-2253-44E9-9F04-47C05B361E7B}" srcOrd="3" destOrd="0" parTransId="{FDEAE44C-CB12-4867-858B-89834F5D9A9A}" sibTransId="{E8511115-7317-4186-856E-463D07CF862F}"/>
    <dgm:cxn modelId="{4E77E16A-D8FE-44ED-848F-DA66B99E63B6}" type="presOf" srcId="{358E15CF-351F-4391-AE1D-8C4A38A614EC}" destId="{3F1544FB-955B-4952-BB9F-495CB61D75FD}" srcOrd="1" destOrd="0" presId="urn:microsoft.com/office/officeart/2005/8/layout/pyramid1"/>
    <dgm:cxn modelId="{DC6B9697-2F40-43F4-9D65-477F62E413A0}" type="presOf" srcId="{358E15CF-351F-4391-AE1D-8C4A38A614EC}" destId="{4A2C71F5-0C5D-4CA2-8E56-EBE35C6E55F2}" srcOrd="0" destOrd="0" presId="urn:microsoft.com/office/officeart/2005/8/layout/pyramid1"/>
    <dgm:cxn modelId="{4A2B89A0-736D-42E9-8449-D4D12222F0E4}" type="presOf" srcId="{BE45DD62-6A00-41B7-A792-59BF12A909EB}" destId="{B1795EAA-4076-453A-B9C0-E98E9D5FE13C}" srcOrd="1" destOrd="0" presId="urn:microsoft.com/office/officeart/2005/8/layout/pyramid1"/>
    <dgm:cxn modelId="{5C180B61-6163-4D98-AFEA-A2A01DF43F29}" srcId="{FE3ABDB7-800C-47B4-B9AD-D182B2170298}" destId="{5F8AE0D9-9959-47D3-B576-FBA9F8AF17C8}" srcOrd="4" destOrd="0" parTransId="{DBE2FC82-C673-4C76-8145-81A72DEA635B}" sibTransId="{B81DA95A-8EF1-4919-9AA2-1CF52CA7EA65}"/>
    <dgm:cxn modelId="{0CEE60EC-3319-4980-9308-6C3D0D1C9F28}" type="presOf" srcId="{43FC0D4B-2253-44E9-9F04-47C05B361E7B}" destId="{5AE1D36B-1BC6-4E00-B279-DFB44BAE56DA}" srcOrd="1" destOrd="0" presId="urn:microsoft.com/office/officeart/2005/8/layout/pyramid1"/>
    <dgm:cxn modelId="{87019801-1991-4D45-A480-B7EE19E857AA}" type="presOf" srcId="{BE45DD62-6A00-41B7-A792-59BF12A909EB}" destId="{14761954-3AB7-4CF3-972B-890A338D67B1}" srcOrd="0" destOrd="0" presId="urn:microsoft.com/office/officeart/2005/8/layout/pyramid1"/>
    <dgm:cxn modelId="{2B2A9AB6-9A29-4DA5-8CEB-EECEFD7A08A0}" type="presOf" srcId="{A94BCA19-C3AA-4BBE-9F3A-1089B7D7D82A}" destId="{2BB997C6-1B6B-4E60-890A-CA03CB9069F9}" srcOrd="1" destOrd="0" presId="urn:microsoft.com/office/officeart/2005/8/layout/pyramid1"/>
    <dgm:cxn modelId="{DBBAD232-B236-48F4-9F11-CD04B6F8E940}" type="presParOf" srcId="{001A2DA5-D3F4-4BFC-A925-4FCFEA456F58}" destId="{E1A3A15D-690E-4F3B-BD7D-A382400F32E5}" srcOrd="0" destOrd="0" presId="urn:microsoft.com/office/officeart/2005/8/layout/pyramid1"/>
    <dgm:cxn modelId="{8CB41841-96EF-4EE4-98D6-862E6635232E}" type="presParOf" srcId="{E1A3A15D-690E-4F3B-BD7D-A382400F32E5}" destId="{571997E1-1F1B-42B7-8EBC-CF139BF22477}" srcOrd="0" destOrd="0" presId="urn:microsoft.com/office/officeart/2005/8/layout/pyramid1"/>
    <dgm:cxn modelId="{564FE7BC-B188-4588-9698-F2F586CDD1B9}" type="presParOf" srcId="{E1A3A15D-690E-4F3B-BD7D-A382400F32E5}" destId="{2BB997C6-1B6B-4E60-890A-CA03CB9069F9}" srcOrd="1" destOrd="0" presId="urn:microsoft.com/office/officeart/2005/8/layout/pyramid1"/>
    <dgm:cxn modelId="{3D641F68-6566-4697-B546-8A50145CB70A}" type="presParOf" srcId="{001A2DA5-D3F4-4BFC-A925-4FCFEA456F58}" destId="{3DDE3731-CD3F-49CD-83C7-5B6CC132775C}" srcOrd="1" destOrd="0" presId="urn:microsoft.com/office/officeart/2005/8/layout/pyramid1"/>
    <dgm:cxn modelId="{BDDD7E6F-A58E-4896-B5B7-CDD8F42B422D}" type="presParOf" srcId="{3DDE3731-CD3F-49CD-83C7-5B6CC132775C}" destId="{4A2C71F5-0C5D-4CA2-8E56-EBE35C6E55F2}" srcOrd="0" destOrd="0" presId="urn:microsoft.com/office/officeart/2005/8/layout/pyramid1"/>
    <dgm:cxn modelId="{B0385CD1-A7C3-494C-B7C2-B1CA88D4037E}" type="presParOf" srcId="{3DDE3731-CD3F-49CD-83C7-5B6CC132775C}" destId="{3F1544FB-955B-4952-BB9F-495CB61D75FD}" srcOrd="1" destOrd="0" presId="urn:microsoft.com/office/officeart/2005/8/layout/pyramid1"/>
    <dgm:cxn modelId="{8D26248A-06D9-4ABF-8861-28EC10F1E53E}" type="presParOf" srcId="{001A2DA5-D3F4-4BFC-A925-4FCFEA456F58}" destId="{DED6F402-638D-4B53-A4EA-0BC2A194949D}" srcOrd="2" destOrd="0" presId="urn:microsoft.com/office/officeart/2005/8/layout/pyramid1"/>
    <dgm:cxn modelId="{9332B9EE-D180-4C0C-816E-B7C08A697176}" type="presParOf" srcId="{DED6F402-638D-4B53-A4EA-0BC2A194949D}" destId="{14761954-3AB7-4CF3-972B-890A338D67B1}" srcOrd="0" destOrd="0" presId="urn:microsoft.com/office/officeart/2005/8/layout/pyramid1"/>
    <dgm:cxn modelId="{C56D82AE-4574-4D9D-820A-171B08195A09}" type="presParOf" srcId="{DED6F402-638D-4B53-A4EA-0BC2A194949D}" destId="{B1795EAA-4076-453A-B9C0-E98E9D5FE13C}" srcOrd="1" destOrd="0" presId="urn:microsoft.com/office/officeart/2005/8/layout/pyramid1"/>
    <dgm:cxn modelId="{01936854-9B1C-4F80-9868-6EF4CB152D48}" type="presParOf" srcId="{001A2DA5-D3F4-4BFC-A925-4FCFEA456F58}" destId="{8A44ED4B-7F49-4A12-98F8-8A1F3DAB46E1}" srcOrd="3" destOrd="0" presId="urn:microsoft.com/office/officeart/2005/8/layout/pyramid1"/>
    <dgm:cxn modelId="{8D40994A-DBBA-4732-B493-FA0794D2C567}" type="presParOf" srcId="{8A44ED4B-7F49-4A12-98F8-8A1F3DAB46E1}" destId="{5B74A942-C431-4E7B-9D19-E3ED28C9E990}" srcOrd="0" destOrd="0" presId="urn:microsoft.com/office/officeart/2005/8/layout/pyramid1"/>
    <dgm:cxn modelId="{20294DCF-CE94-4234-B215-06AFEB55B6CD}" type="presParOf" srcId="{8A44ED4B-7F49-4A12-98F8-8A1F3DAB46E1}" destId="{5AE1D36B-1BC6-4E00-B279-DFB44BAE56DA}" srcOrd="1" destOrd="0" presId="urn:microsoft.com/office/officeart/2005/8/layout/pyramid1"/>
    <dgm:cxn modelId="{51C4EC70-8324-422D-A0FB-D2085A31762E}" type="presParOf" srcId="{001A2DA5-D3F4-4BFC-A925-4FCFEA456F58}" destId="{E697B679-4C32-415E-8B17-29354DE312EC}" srcOrd="4" destOrd="0" presId="urn:microsoft.com/office/officeart/2005/8/layout/pyramid1"/>
    <dgm:cxn modelId="{C866B245-E766-4B64-9B2F-9BBC52509EE3}" type="presParOf" srcId="{E697B679-4C32-415E-8B17-29354DE312EC}" destId="{62C318DF-1EF8-44C9-B418-BD3633157CAC}" srcOrd="0" destOrd="0" presId="urn:microsoft.com/office/officeart/2005/8/layout/pyramid1"/>
    <dgm:cxn modelId="{5169F3F0-0A1A-416A-A8B1-42553CD3239C}" type="presParOf" srcId="{E697B679-4C32-415E-8B17-29354DE312EC}" destId="{DC620054-B015-4455-B820-C2193F09C9BF}"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atin typeface="Arial" pitchFamily="-109" charset="0"/>
                <a:ea typeface="ＭＳ Ｐゴシック" pitchFamily="-109" charset="-128"/>
                <a:cs typeface="ＭＳ Ｐゴシック" pitchFamily="-109" charset="-128"/>
              </a:defRPr>
            </a:lvl1pPr>
          </a:lstStyle>
          <a:p>
            <a:pPr>
              <a:defRPr/>
            </a:pPr>
            <a:fld id="{973D688E-96B7-E042-A51F-B43D756C50E3}" type="datetimeFigureOut">
              <a:rPr lang="en-US"/>
              <a:pPr>
                <a:defRPr/>
              </a:pPr>
              <a:t>6/28/2016</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atin typeface="Arial" pitchFamily="-109" charset="0"/>
                <a:ea typeface="ＭＳ Ｐゴシック" pitchFamily="-109" charset="-128"/>
                <a:cs typeface="ＭＳ Ｐゴシック" pitchFamily="-109" charset="-128"/>
              </a:defRPr>
            </a:lvl1pPr>
          </a:lstStyle>
          <a:p>
            <a:pPr>
              <a:defRPr/>
            </a:pPr>
            <a:fld id="{9C40A0BB-6FAB-2944-8D07-9BFA21CCD19D}" type="slidenum">
              <a:rPr lang="en-US"/>
              <a:pPr>
                <a:defRPr/>
              </a:pPr>
              <a:t>‹#›</a:t>
            </a:fld>
            <a:endParaRPr lang="en-US" dirty="0"/>
          </a:p>
        </p:txBody>
      </p:sp>
    </p:spTree>
    <p:extLst>
      <p:ext uri="{BB962C8B-B14F-4D97-AF65-F5344CB8AC3E}">
        <p14:creationId xmlns:p14="http://schemas.microsoft.com/office/powerpoint/2010/main" val="852570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109" charset="0"/>
                <a:ea typeface="ＭＳ Ｐゴシック" pitchFamily="-109" charset="-128"/>
                <a:cs typeface="ＭＳ Ｐゴシック" pitchFamily="-109" charset="-128"/>
              </a:defRPr>
            </a:lvl1pPr>
          </a:lstStyle>
          <a:p>
            <a:pPr>
              <a:defRPr/>
            </a:pPr>
            <a:fld id="{F3C2F70E-C050-6F43-A34E-525FFD9C8BEE}" type="datetime1">
              <a:rPr lang="en-US"/>
              <a:pPr>
                <a:defRPr/>
              </a:pPr>
              <a:t>6/28/2016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109" charset="0"/>
                <a:ea typeface="ＭＳ Ｐゴシック" pitchFamily="-109" charset="-128"/>
                <a:cs typeface="ＭＳ Ｐゴシック" pitchFamily="-109" charset="-128"/>
              </a:defRPr>
            </a:lvl1pPr>
          </a:lstStyle>
          <a:p>
            <a:pPr>
              <a:defRPr/>
            </a:pPr>
            <a:fld id="{97397036-1B68-054A-9F3B-B20DA1AAAB6A}" type="slidenum">
              <a:rPr lang="en-US"/>
              <a:pPr>
                <a:defRPr/>
              </a:pPr>
              <a:t>‹#›</a:t>
            </a:fld>
            <a:endParaRPr lang="en-US" dirty="0"/>
          </a:p>
        </p:txBody>
      </p:sp>
    </p:spTree>
    <p:extLst>
      <p:ext uri="{BB962C8B-B14F-4D97-AF65-F5344CB8AC3E}">
        <p14:creationId xmlns:p14="http://schemas.microsoft.com/office/powerpoint/2010/main" val="31598912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ＭＳ Ｐゴシック" pitchFamily="-109"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ALTERNATIVE</a:t>
            </a:r>
            <a:r>
              <a:rPr lang="en-US" baseline="0" dirty="0" smtClean="0"/>
              <a:t> COVER</a:t>
            </a:r>
          </a:p>
          <a:p>
            <a:endParaRPr lang="en-US" baseline="0" dirty="0" smtClean="0"/>
          </a:p>
          <a:p>
            <a:pPr eaLnBrk="1" hangingPunct="1">
              <a:spcBef>
                <a:spcPct val="0"/>
              </a:spcBef>
            </a:pPr>
            <a:r>
              <a:rPr lang="en-US" b="1" baseline="0" dirty="0" smtClean="0">
                <a:latin typeface="Arial Narrow"/>
                <a:ea typeface="ＭＳ Ｐゴシック" pitchFamily="-108" charset="-128"/>
                <a:cs typeface="Arial Narrow"/>
              </a:rPr>
              <a:t>Main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28pts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Centered</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Subheading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Bold;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Centered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Subheading 2</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Centered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Date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Italic;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Yellow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Centered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endParaRPr lang="en-US" dirty="0"/>
          </a:p>
        </p:txBody>
      </p:sp>
      <p:sp>
        <p:nvSpPr>
          <p:cNvPr id="4" name="Slide Number Placeholder 3"/>
          <p:cNvSpPr>
            <a:spLocks noGrp="1"/>
          </p:cNvSpPr>
          <p:nvPr>
            <p:ph type="sldNum" sz="quarter" idx="10"/>
          </p:nvPr>
        </p:nvSpPr>
        <p:spPr/>
        <p:txBody>
          <a:bodyPr/>
          <a:lstStyle/>
          <a:p>
            <a:pPr>
              <a:defRPr/>
            </a:pPr>
            <a:fld id="{97397036-1B68-054A-9F3B-B20DA1AAAB6A}" type="slidenum">
              <a:rPr lang="en-US" smtClean="0"/>
              <a:pPr>
                <a:defRPr/>
              </a:pPr>
              <a:t>1</a:t>
            </a:fld>
            <a:endParaRPr lang="en-US" dirty="0"/>
          </a:p>
        </p:txBody>
      </p:sp>
    </p:spTree>
    <p:extLst>
      <p:ext uri="{BB962C8B-B14F-4D97-AF65-F5344CB8AC3E}">
        <p14:creationId xmlns:p14="http://schemas.microsoft.com/office/powerpoint/2010/main" val="2353473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latin typeface="Arial Narrow"/>
                <a:ea typeface="ＭＳ Ｐゴシック" pitchFamily="-108" charset="-128"/>
                <a:cs typeface="Arial Narrow"/>
              </a:rPr>
              <a:t>Template notes Inside page – Bullet Treatment</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Top border – see page 2</a:t>
            </a:r>
          </a:p>
          <a:p>
            <a:pPr eaLnBrk="1" hangingPunct="1">
              <a:spcBef>
                <a:spcPct val="0"/>
              </a:spcBef>
            </a:pPr>
            <a:endParaRPr lang="en-US" b="1" dirty="0" smtClean="0">
              <a:ea typeface="ＭＳ Ｐゴシック" pitchFamily="-108" charset="-128"/>
              <a:cs typeface="ＭＳ Ｐゴシック" pitchFamily="-108" charset="-128"/>
            </a:endParaRPr>
          </a:p>
          <a:p>
            <a:pPr eaLnBrk="1" hangingPunct="1">
              <a:spcBef>
                <a:spcPct val="0"/>
              </a:spcBef>
              <a:buFontTx/>
              <a:buNone/>
            </a:pPr>
            <a:r>
              <a:rPr lang="en-US" b="1" baseline="0" dirty="0" smtClean="0">
                <a:latin typeface="Arial Narrow"/>
                <a:ea typeface="ＭＳ Ｐゴシック" pitchFamily="-108" charset="-128"/>
                <a:cs typeface="Arial Narrow"/>
              </a:rPr>
              <a:t>Photo Treatment 1 – see page 4</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Blue Background Bar</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When placing a bulleted list on the page, one option is to add this blue gradient bar behind. Resize to fit evenly behind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from left, very fast, with previous (should appear at the same time as the quote)</a:t>
            </a:r>
            <a:endParaRPr lang="en-US" b="1" baseline="0" dirty="0" smtClean="0">
              <a:latin typeface="+mn-lt"/>
              <a:ea typeface="ＭＳ Ｐゴシック" pitchFamily="-108" charset="-128"/>
              <a:cs typeface="ＭＳ Ｐゴシック" pitchFamily="-108" charset="-128"/>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Bullet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Bold;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Space After 12pts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Heading and bullet list in one text box: Fly in, from right, very fast, Text Animation: Animate text all at once; Group text: 1</a:t>
            </a:r>
            <a:r>
              <a:rPr lang="en-US" b="1" baseline="30000" dirty="0" smtClean="0">
                <a:latin typeface="Arial Narrow"/>
                <a:ea typeface="ＭＳ Ｐゴシック" pitchFamily="-108" charset="-128"/>
                <a:cs typeface="Arial Narrow"/>
              </a:rPr>
              <a:t>st</a:t>
            </a:r>
            <a:r>
              <a:rPr lang="en-US" b="1" baseline="0" dirty="0" smtClean="0">
                <a:latin typeface="Arial Narrow"/>
                <a:ea typeface="ＭＳ Ｐゴシック" pitchFamily="-108" charset="-128"/>
                <a:cs typeface="Arial Narrow"/>
              </a:rPr>
              <a:t> level</a:t>
            </a:r>
          </a:p>
          <a:p>
            <a:pPr eaLnBrk="1" hangingPunct="1">
              <a:spcBef>
                <a:spcPct val="0"/>
              </a:spcBef>
              <a:buFontTx/>
              <a:buNone/>
            </a:pPr>
            <a:endParaRPr lang="en-US" b="1" baseline="0" dirty="0" smtClean="0">
              <a:latin typeface="+mn-lt"/>
              <a:ea typeface="ＭＳ Ｐゴシック" pitchFamily="-108" charset="-128"/>
              <a:cs typeface="ＭＳ Ｐゴシック" pitchFamily="-108" charset="-128"/>
            </a:endParaRPr>
          </a:p>
          <a:p>
            <a:pPr eaLnBrk="1" hangingPunct="1">
              <a:spcBef>
                <a:spcPct val="0"/>
              </a:spcBef>
              <a:buFontTx/>
              <a:buNone/>
            </a:pPr>
            <a:r>
              <a:rPr lang="en-US" b="1" baseline="0" dirty="0" smtClean="0">
                <a:latin typeface="+mn-lt"/>
                <a:ea typeface="ＭＳ Ｐゴシック" pitchFamily="-108" charset="-128"/>
                <a:cs typeface="ＭＳ Ｐゴシック" pitchFamily="-108" charset="-128"/>
              </a:rPr>
              <a:t>Custom Bullet (animation under Bullet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Dark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Custom Shape: Star</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122%</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Bullet text </a:t>
            </a:r>
            <a:r>
              <a:rPr lang="en-US" b="1" baseline="0" dirty="0" smtClean="0">
                <a:latin typeface="+mn-lt"/>
                <a:ea typeface="ＭＳ Ｐゴシック" pitchFamily="-108" charset="-128"/>
                <a:cs typeface="ＭＳ Ｐゴシック" pitchFamily="-108" charset="-128"/>
              </a:rPr>
              <a:t>(animation under Bullet Heading)</a:t>
            </a:r>
            <a:endParaRPr lang="en-US" b="1" baseline="0" dirty="0" smtClean="0">
              <a:latin typeface="Arial Narrow"/>
              <a:ea typeface="ＭＳ Ｐゴシック" pitchFamily="-108" charset="-128"/>
              <a:cs typeface="Arial Narrow"/>
            </a:endParaRP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1.5pt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p:txBody>
      </p:sp>
      <p:sp>
        <p:nvSpPr>
          <p:cNvPr id="34820" name="Slide Number Placeholder 3"/>
          <p:cNvSpPr>
            <a:spLocks noGrp="1"/>
          </p:cNvSpPr>
          <p:nvPr>
            <p:ph type="sldNum" sz="quarter" idx="5"/>
          </p:nvPr>
        </p:nvSpPr>
        <p:spPr bwMode="auto">
          <a:noFill/>
          <a:ln>
            <a:miter lim="800000"/>
            <a:headEnd/>
            <a:tailEnd/>
          </a:ln>
        </p:spPr>
        <p:txBody>
          <a:bodyPr/>
          <a:lstStyle/>
          <a:p>
            <a:fld id="{330C028E-3046-FD45-9DCF-9F500A068A1E}" type="slidenum">
              <a:rPr lang="en-US">
                <a:latin typeface="Calibri" pitchFamily="-108" charset="0"/>
                <a:ea typeface="ＭＳ Ｐゴシック" pitchFamily="-108" charset="-128"/>
                <a:cs typeface="ＭＳ Ｐゴシック" pitchFamily="-108" charset="-128"/>
              </a:rPr>
              <a:pPr/>
              <a:t>10</a:t>
            </a:fld>
            <a:endParaRPr lang="en-US" dirty="0">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34773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eaLnBrk="1" hangingPunct="1">
              <a:spcBef>
                <a:spcPct val="0"/>
              </a:spcBef>
            </a:pPr>
            <a:r>
              <a:rPr lang="en-US" b="1" dirty="0" smtClean="0">
                <a:latin typeface="Arial Narrow"/>
                <a:ea typeface="ＭＳ Ｐゴシック" pitchFamily="-108" charset="-128"/>
                <a:cs typeface="Arial Narrow"/>
              </a:rPr>
              <a:t>INSIDE PAGE Template</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EDA Logo, yellow line and Eagle are part of the background artwork and are not editable  (no animation) </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Slide Title/Sub-title (should appear in the same place on each slide, centered from top/bottom, right justified next to Eagle)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Title Font: Arial Narrow, Bold, All Caps; 24pts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Sub-title Font: Georgia, Italic;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Right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none</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Heading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Bold, All Caps;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Fade, after previous, Very fast speed</a:t>
            </a:r>
          </a:p>
          <a:p>
            <a:pPr marL="174708" indent="-174708" eaLnBrk="1" hangingPunct="1">
              <a:spcBef>
                <a:spcPct val="0"/>
              </a:spcBef>
              <a:buFont typeface="Lucida Grande"/>
              <a:buChar char="-"/>
            </a:pPr>
            <a:endParaRPr lang="en-US" b="1" dirty="0" smtClean="0">
              <a:latin typeface="Arial Narrow" pitchFamily="-108" charset="0"/>
              <a:ea typeface="Arial Narrow" pitchFamily="-108" charset="0"/>
              <a:cs typeface="Arial Narrow" pitchFamily="-108" charset="0"/>
            </a:endParaRPr>
          </a:p>
          <a:p>
            <a:pPr eaLnBrk="1" hangingPunct="1">
              <a:spcBef>
                <a:spcPct val="0"/>
              </a:spcBef>
            </a:pPr>
            <a:r>
              <a:rPr lang="en-US" b="1" baseline="0" dirty="0" smtClean="0">
                <a:latin typeface="Arial Narrow"/>
                <a:ea typeface="ＭＳ Ｐゴシック" pitchFamily="-108" charset="-128"/>
                <a:cs typeface="Arial Narrow"/>
              </a:rPr>
              <a:t>Paragraph</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First line in paragraph: Font: Georgia,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Remaining text in Paragraph: Font: Arial Narrow, Regular;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0.6pts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Line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Yellow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1pt</a:t>
            </a:r>
          </a:p>
          <a:p>
            <a:pPr marL="174708" indent="-174708" eaLnBrk="1" hangingPunct="1">
              <a:spcBef>
                <a:spcPct val="0"/>
              </a:spcBef>
              <a:buFont typeface="Lucida Grande"/>
              <a:buChar char="-"/>
            </a:pPr>
            <a:r>
              <a:rPr lang="en-US" b="1" dirty="0" smtClean="0">
                <a:latin typeface="Arial Narrow" pitchFamily="-108" charset="0"/>
                <a:ea typeface="Arial Narrow" pitchFamily="-108" charset="0"/>
                <a:cs typeface="Arial Narrow" pitchFamily="-108" charset="0"/>
              </a:rPr>
              <a:t> Line</a:t>
            </a:r>
            <a:r>
              <a:rPr lang="en-US" b="1" baseline="0" dirty="0" smtClean="0">
                <a:latin typeface="Arial Narrow" pitchFamily="-108" charset="0"/>
                <a:ea typeface="Arial Narrow" pitchFamily="-108" charset="0"/>
                <a:cs typeface="Arial Narrow" pitchFamily="-108" charset="0"/>
              </a:rPr>
              <a:t> length should be as wide as paragraph above and callout below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Call out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Regular; 20pts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Light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30pts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Photo Treatment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are preferred treatment, but must be created in design software such as Adobe Illustrator or Adobe Photoshop</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should be placed on the right or left side of the slide and should be slightly overlapped.</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 animation: Faded zoom, after previous, Very fast speed</a:t>
            </a:r>
          </a:p>
        </p:txBody>
      </p:sp>
      <p:sp>
        <p:nvSpPr>
          <p:cNvPr id="3072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DF51DE-788B-6949-9ACA-36C52EBA3BBF}"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36742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eaLnBrk="1" hangingPunct="1">
              <a:spcBef>
                <a:spcPct val="0"/>
              </a:spcBef>
            </a:pPr>
            <a:r>
              <a:rPr lang="en-US" b="1" dirty="0" smtClean="0">
                <a:latin typeface="Arial Narrow"/>
                <a:ea typeface="ＭＳ Ｐゴシック" pitchFamily="-108" charset="-128"/>
                <a:cs typeface="Arial Narrow"/>
              </a:rPr>
              <a:t>INSIDE PAGE Template</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EDA Logo, yellow line and Eagle are part of the background artwork and are not editable  (no animation) </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Slide Title/Sub-title (should appear in the same place on each slide, centered from top/bottom, right justified next to Eagle)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Title Font: Arial Narrow, Bold, All Caps; 24pts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Sub-title Font: Georgia, Italic;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Right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none</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Heading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Bold, All Caps;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Fade, after previous, Very fast speed</a:t>
            </a:r>
          </a:p>
          <a:p>
            <a:pPr marL="174708" indent="-174708" eaLnBrk="1" hangingPunct="1">
              <a:spcBef>
                <a:spcPct val="0"/>
              </a:spcBef>
              <a:buFont typeface="Lucida Grande"/>
              <a:buChar char="-"/>
            </a:pPr>
            <a:endParaRPr lang="en-US" b="1" dirty="0" smtClean="0">
              <a:latin typeface="Arial Narrow" pitchFamily="-108" charset="0"/>
              <a:ea typeface="Arial Narrow" pitchFamily="-108" charset="0"/>
              <a:cs typeface="Arial Narrow" pitchFamily="-108" charset="0"/>
            </a:endParaRPr>
          </a:p>
          <a:p>
            <a:pPr eaLnBrk="1" hangingPunct="1">
              <a:spcBef>
                <a:spcPct val="0"/>
              </a:spcBef>
            </a:pPr>
            <a:r>
              <a:rPr lang="en-US" b="1" baseline="0" dirty="0" smtClean="0">
                <a:latin typeface="Arial Narrow"/>
                <a:ea typeface="ＭＳ Ｐゴシック" pitchFamily="-108" charset="-128"/>
                <a:cs typeface="Arial Narrow"/>
              </a:rPr>
              <a:t>Paragraph</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First line in paragraph: Font: Georgia,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Remaining text in Paragraph: Font: Arial Narrow, Regular;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0.6pts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Line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Yellow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1pt</a:t>
            </a:r>
          </a:p>
          <a:p>
            <a:pPr marL="174708" indent="-174708" eaLnBrk="1" hangingPunct="1">
              <a:spcBef>
                <a:spcPct val="0"/>
              </a:spcBef>
              <a:buFont typeface="Lucida Grande"/>
              <a:buChar char="-"/>
            </a:pPr>
            <a:r>
              <a:rPr lang="en-US" b="1" dirty="0" smtClean="0">
                <a:latin typeface="Arial Narrow" pitchFamily="-108" charset="0"/>
                <a:ea typeface="Arial Narrow" pitchFamily="-108" charset="0"/>
                <a:cs typeface="Arial Narrow" pitchFamily="-108" charset="0"/>
              </a:rPr>
              <a:t> Line</a:t>
            </a:r>
            <a:r>
              <a:rPr lang="en-US" b="1" baseline="0" dirty="0" smtClean="0">
                <a:latin typeface="Arial Narrow" pitchFamily="-108" charset="0"/>
                <a:ea typeface="Arial Narrow" pitchFamily="-108" charset="0"/>
                <a:cs typeface="Arial Narrow" pitchFamily="-108" charset="0"/>
              </a:rPr>
              <a:t> length should be as wide as paragraph above and callout below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Call out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Regular; 20pts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Light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30pts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Photo Treatment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are preferred treatment, but must be created in design software such as Adobe Illustrator or Adobe Photoshop</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should be placed on the right or left side of the slide and should be slightly overlapped.</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 animation: Faded zoom, after previous, Very fast speed</a:t>
            </a:r>
          </a:p>
        </p:txBody>
      </p:sp>
      <p:sp>
        <p:nvSpPr>
          <p:cNvPr id="3072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DF51DE-788B-6949-9ACA-36C52EBA3BBF}"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3865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eaLnBrk="1" hangingPunct="1">
              <a:spcBef>
                <a:spcPct val="0"/>
              </a:spcBef>
            </a:pPr>
            <a:r>
              <a:rPr lang="en-US" b="1" dirty="0" smtClean="0">
                <a:latin typeface="Arial Narrow"/>
                <a:ea typeface="ＭＳ Ｐゴシック" pitchFamily="-108" charset="-128"/>
                <a:cs typeface="Arial Narrow"/>
              </a:rPr>
              <a:t>INSIDE PAGE Template</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EDA Logo, yellow line and Eagle are part of the background artwork and are not editable  (no animation) </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Slide Title/Sub-title (should appear in the same place on each slide, centered from top/bottom, right justified next to Eagle)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Title Font: Arial Narrow, Bold, All Caps; 24pts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Sub-title Font: Georgia, Italic;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Right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none</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Heading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Bold, All Caps;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Fade, after previous, Very fast speed</a:t>
            </a:r>
          </a:p>
          <a:p>
            <a:pPr marL="174708" indent="-174708" eaLnBrk="1" hangingPunct="1">
              <a:spcBef>
                <a:spcPct val="0"/>
              </a:spcBef>
              <a:buFont typeface="Lucida Grande"/>
              <a:buChar char="-"/>
            </a:pPr>
            <a:endParaRPr lang="en-US" b="1" dirty="0" smtClean="0">
              <a:latin typeface="Arial Narrow" pitchFamily="-108" charset="0"/>
              <a:ea typeface="Arial Narrow" pitchFamily="-108" charset="0"/>
              <a:cs typeface="Arial Narrow" pitchFamily="-108" charset="0"/>
            </a:endParaRPr>
          </a:p>
          <a:p>
            <a:pPr eaLnBrk="1" hangingPunct="1">
              <a:spcBef>
                <a:spcPct val="0"/>
              </a:spcBef>
            </a:pPr>
            <a:r>
              <a:rPr lang="en-US" b="1" baseline="0" dirty="0" smtClean="0">
                <a:latin typeface="Arial Narrow"/>
                <a:ea typeface="ＭＳ Ｐゴシック" pitchFamily="-108" charset="-128"/>
                <a:cs typeface="Arial Narrow"/>
              </a:rPr>
              <a:t>Paragraph</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First line in paragraph: Font: Georgia,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Remaining text in Paragraph: Font: Arial Narrow, Regular;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0.6pts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Line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Yellow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1pt</a:t>
            </a:r>
          </a:p>
          <a:p>
            <a:pPr marL="174708" indent="-174708" eaLnBrk="1" hangingPunct="1">
              <a:spcBef>
                <a:spcPct val="0"/>
              </a:spcBef>
              <a:buFont typeface="Lucida Grande"/>
              <a:buChar char="-"/>
            </a:pPr>
            <a:r>
              <a:rPr lang="en-US" b="1" dirty="0" smtClean="0">
                <a:latin typeface="Arial Narrow" pitchFamily="-108" charset="0"/>
                <a:ea typeface="Arial Narrow" pitchFamily="-108" charset="0"/>
                <a:cs typeface="Arial Narrow" pitchFamily="-108" charset="0"/>
              </a:rPr>
              <a:t> Line</a:t>
            </a:r>
            <a:r>
              <a:rPr lang="en-US" b="1" baseline="0" dirty="0" smtClean="0">
                <a:latin typeface="Arial Narrow" pitchFamily="-108" charset="0"/>
                <a:ea typeface="Arial Narrow" pitchFamily="-108" charset="0"/>
                <a:cs typeface="Arial Narrow" pitchFamily="-108" charset="0"/>
              </a:rPr>
              <a:t> length should be as wide as paragraph above and callout below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Call out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Regular; 20pts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Light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30pts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Photo Treatment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are preferred treatment, but must be created in design software such as Adobe Illustrator or Adobe Photoshop</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should be placed on the right or left side of the slide and should be slightly overlapped.</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 animation: Faded zoom, after previous, Very fast speed</a:t>
            </a:r>
          </a:p>
        </p:txBody>
      </p:sp>
      <p:sp>
        <p:nvSpPr>
          <p:cNvPr id="3072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DF51DE-788B-6949-9ACA-36C52EBA3BBF}"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0275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a:buFont typeface="Arial" charset="0"/>
              <a:buChar char="•"/>
            </a:pPr>
            <a:r>
              <a:rPr lang="en-US" sz="1200" dirty="0" smtClean="0">
                <a:solidFill>
                  <a:srgbClr val="005A8B"/>
                </a:solidFill>
                <a:latin typeface="Arial Narrow" panose="020B0606020202030204" pitchFamily="34" charset="0"/>
              </a:rPr>
              <a:t>The Regional</a:t>
            </a:r>
            <a:r>
              <a:rPr lang="en-US" sz="1200" baseline="0" dirty="0" smtClean="0">
                <a:solidFill>
                  <a:srgbClr val="005A8B"/>
                </a:solidFill>
                <a:latin typeface="Arial Narrow" panose="020B0606020202030204" pitchFamily="34" charset="0"/>
              </a:rPr>
              <a:t> Innovation Strategies (</a:t>
            </a:r>
            <a:r>
              <a:rPr lang="en-US" sz="1200" baseline="0" dirty="0" err="1" smtClean="0">
                <a:solidFill>
                  <a:srgbClr val="005A8B"/>
                </a:solidFill>
                <a:latin typeface="Arial Narrow" panose="020B0606020202030204" pitchFamily="34" charset="0"/>
              </a:rPr>
              <a:t>RIS</a:t>
            </a:r>
            <a:r>
              <a:rPr lang="en-US" sz="1200" baseline="0" dirty="0" smtClean="0">
                <a:solidFill>
                  <a:srgbClr val="005A8B"/>
                </a:solidFill>
                <a:latin typeface="Arial Narrow" panose="020B0606020202030204" pitchFamily="34" charset="0"/>
              </a:rPr>
              <a:t>) Program is one of our bread-and-butter, core programs, and it’s what brings us here today.</a:t>
            </a:r>
          </a:p>
          <a:p>
            <a:pPr marL="342900" indent="-342900">
              <a:buFont typeface="Arial" charset="0"/>
              <a:buChar char="•"/>
            </a:pPr>
            <a:r>
              <a:rPr lang="en-US" sz="1200" baseline="0" dirty="0" smtClean="0">
                <a:solidFill>
                  <a:srgbClr val="005A8B"/>
                </a:solidFill>
                <a:latin typeface="Arial Narrow" panose="020B0606020202030204" pitchFamily="34" charset="0"/>
              </a:rPr>
              <a:t>This authorization, which is open to a broader set of applicants and communities than EDA’s traditional programs, creates opportunities for a new set of EDA stakeholders</a:t>
            </a:r>
            <a:endParaRPr lang="en-US" sz="1200" dirty="0" smtClean="0">
              <a:solidFill>
                <a:srgbClr val="005A8B"/>
              </a:solidFill>
              <a:latin typeface="Arial Narrow" panose="020B0606020202030204" pitchFamily="34" charset="0"/>
            </a:endParaRPr>
          </a:p>
          <a:p>
            <a:pPr marL="342900" indent="-342900">
              <a:buFont typeface="Arial" charset="0"/>
              <a:buChar char="•"/>
            </a:pPr>
            <a:r>
              <a:rPr lang="en-US" sz="1200" dirty="0" smtClean="0">
                <a:solidFill>
                  <a:srgbClr val="005A8B"/>
                </a:solidFill>
                <a:latin typeface="Arial Narrow" panose="020B0606020202030204" pitchFamily="34" charset="0"/>
              </a:rPr>
              <a:t>Generated huge demand: have been able to fund only 15% of submitted applications, but 83% were fundable.</a:t>
            </a:r>
          </a:p>
          <a:p>
            <a:pPr marL="800100" lvl="1" indent="-342900">
              <a:buFont typeface="Arial" charset="0"/>
              <a:buChar char="•"/>
            </a:pPr>
            <a:r>
              <a:rPr lang="en-US" sz="1200" dirty="0" smtClean="0">
                <a:solidFill>
                  <a:srgbClr val="005A8B"/>
                </a:solidFill>
                <a:latin typeface="Arial Narrow" panose="020B0606020202030204" pitchFamily="34" charset="0"/>
              </a:rPr>
              <a:t>Eric</a:t>
            </a:r>
            <a:r>
              <a:rPr lang="en-US" sz="1200" baseline="0" dirty="0" smtClean="0">
                <a:solidFill>
                  <a:srgbClr val="005A8B"/>
                </a:solidFill>
                <a:latin typeface="Arial Narrow" panose="020B0606020202030204" pitchFamily="34" charset="0"/>
              </a:rPr>
              <a:t> will dive into these details in his part of the presentation</a:t>
            </a:r>
            <a:endParaRPr lang="en-US" sz="1200" dirty="0" smtClean="0">
              <a:solidFill>
                <a:srgbClr val="005A8B"/>
              </a:solidFill>
              <a:latin typeface="Arial Narrow" panose="020B0606020202030204" pitchFamily="34" charset="0"/>
            </a:endParaRPr>
          </a:p>
          <a:p>
            <a:pPr marL="342900" indent="-342900">
              <a:buFont typeface="Arial" charset="0"/>
              <a:buChar char="•"/>
            </a:pPr>
            <a:r>
              <a:rPr lang="en-US" sz="1200" dirty="0" smtClean="0">
                <a:solidFill>
                  <a:srgbClr val="005A8B"/>
                </a:solidFill>
                <a:latin typeface="Arial Narrow" panose="020B0606020202030204" pitchFamily="34" charset="0"/>
              </a:rPr>
              <a:t>As a special note: the 2016 RIS Program solicitation is </a:t>
            </a:r>
            <a:r>
              <a:rPr lang="en-US" sz="1200" b="1" dirty="0" smtClean="0">
                <a:solidFill>
                  <a:srgbClr val="005A8B"/>
                </a:solidFill>
                <a:latin typeface="Arial Narrow" panose="020B0606020202030204" pitchFamily="34" charset="0"/>
              </a:rPr>
              <a:t>currently open—see</a:t>
            </a:r>
            <a:r>
              <a:rPr lang="en-US" sz="1200" b="1" baseline="0" dirty="0" smtClean="0">
                <a:solidFill>
                  <a:srgbClr val="005A8B"/>
                </a:solidFill>
                <a:latin typeface="Arial Narrow" panose="020B0606020202030204" pitchFamily="34" charset="0"/>
              </a:rPr>
              <a:t> your packets</a:t>
            </a:r>
            <a:endParaRPr lang="en-US" sz="1200" b="1" dirty="0" smtClean="0">
              <a:solidFill>
                <a:srgbClr val="005A8B"/>
              </a:solidFill>
              <a:latin typeface="Arial Narrow" panose="020B0606020202030204" pitchFamily="34" charset="0"/>
            </a:endParaRPr>
          </a:p>
          <a:p>
            <a:pPr marL="342900" indent="-342900">
              <a:buFont typeface="Arial" charset="0"/>
              <a:buChar char="•"/>
            </a:pPr>
            <a:r>
              <a:rPr lang="en-US" sz="1200" dirty="0" smtClean="0">
                <a:solidFill>
                  <a:srgbClr val="005A8B"/>
                </a:solidFill>
                <a:latin typeface="Arial Narrow" panose="020B0606020202030204" pitchFamily="34" charset="0"/>
              </a:rPr>
              <a:t>Accepting applications until </a:t>
            </a:r>
            <a:r>
              <a:rPr lang="en-US" sz="1200" b="1" dirty="0" smtClean="0">
                <a:solidFill>
                  <a:srgbClr val="005A8B"/>
                </a:solidFill>
                <a:latin typeface="Arial Narrow" panose="020B0606020202030204" pitchFamily="34" charset="0"/>
              </a:rPr>
              <a:t>11:59pm ET on June 24</a:t>
            </a:r>
          </a:p>
          <a:p>
            <a:pPr eaLnBrk="1" hangingPunct="1">
              <a:spcBef>
                <a:spcPct val="0"/>
              </a:spcBef>
              <a:buFont typeface="Arial"/>
              <a:buNone/>
            </a:pPr>
            <a:endParaRPr lang="en-US" b="0" baseline="0" dirty="0" smtClean="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4AC73B2-DC62-6547-ABC0-F9698849150A}" type="slidenum">
              <a:rPr lang="en-US">
                <a:solidFill>
                  <a:prstClr val="black"/>
                </a:solidFill>
                <a:latin typeface="Calibri" pitchFamily="-108" charset="0"/>
                <a:ea typeface="ＭＳ Ｐゴシック" pitchFamily="-108" charset="-128"/>
                <a:cs typeface="ＭＳ Ｐゴシック" pitchFamily="-108" charset="-128"/>
              </a:rPr>
              <a:pPr/>
              <a:t>15</a:t>
            </a:fld>
            <a:endParaRPr lang="en-US">
              <a:solidFill>
                <a:prstClr val="black"/>
              </a:solidFill>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85892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171450"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For those unfamiliar with the </a:t>
            </a:r>
            <a:r>
              <a:rPr lang="en-US" b="0" baseline="0" dirty="0" err="1" smtClean="0">
                <a:latin typeface="Arial Narrow"/>
                <a:ea typeface="ＭＳ Ｐゴシック" pitchFamily="-108" charset="-128"/>
                <a:cs typeface="Arial Narrow"/>
              </a:rPr>
              <a:t>RIS</a:t>
            </a:r>
            <a:r>
              <a:rPr lang="en-US" b="0" baseline="0" dirty="0" smtClean="0">
                <a:latin typeface="Arial Narrow"/>
                <a:ea typeface="ＭＳ Ｐゴシック" pitchFamily="-108" charset="-128"/>
                <a:cs typeface="Arial Narrow"/>
              </a:rPr>
              <a:t> program, it currently encompasses two competitions: the i6 Challenge and the Seed Fund Support Grant competition.</a:t>
            </a:r>
          </a:p>
          <a:p>
            <a:pPr marL="171450"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We retooled the i6 Challenge in 2014:</a:t>
            </a:r>
          </a:p>
          <a:p>
            <a:pPr marL="628650" lvl="1" indent="-171450" eaLnBrk="1" hangingPunct="1">
              <a:spcBef>
                <a:spcPct val="0"/>
              </a:spcBef>
              <a:buFont typeface="Arial" panose="020B0604020202020204" pitchFamily="34" charset="0"/>
              <a:buChar char="•"/>
            </a:pPr>
            <a:r>
              <a:rPr lang="en-US" b="1" baseline="0" dirty="0" smtClean="0">
                <a:latin typeface="Arial Narrow"/>
                <a:ea typeface="ＭＳ Ｐゴシック" pitchFamily="-108" charset="-128"/>
                <a:cs typeface="Arial Narrow"/>
              </a:rPr>
              <a:t>EDIT:</a:t>
            </a:r>
          </a:p>
          <a:p>
            <a:pPr marL="1085850" lvl="2"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Previously, the i6 Challenge provided six awards of $1m each, matched 1:1 by the grantees; one in each of the six EDA regions (hence the name)</a:t>
            </a:r>
          </a:p>
          <a:p>
            <a:pPr marL="1085850" lvl="2"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Based on stakeholder feedback, we retooled to allow more communities the opportunity to compete by lowering the maximum award, increasing the number of awards, and making it a truly national program.</a:t>
            </a:r>
          </a:p>
          <a:p>
            <a:pPr marL="1543050" lvl="3"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Now: $500k </a:t>
            </a:r>
            <a:r>
              <a:rPr lang="en-US" b="1" baseline="0" dirty="0" smtClean="0">
                <a:latin typeface="Arial Narrow"/>
                <a:ea typeface="ＭＳ Ｐゴシック" pitchFamily="-108" charset="-128"/>
                <a:cs typeface="Arial Narrow"/>
              </a:rPr>
              <a:t>maximum</a:t>
            </a:r>
            <a:r>
              <a:rPr lang="en-US" b="0" baseline="0" dirty="0" smtClean="0">
                <a:latin typeface="Arial Narrow"/>
                <a:ea typeface="ＭＳ Ｐゴシック" pitchFamily="-108" charset="-128"/>
                <a:cs typeface="Arial Narrow"/>
              </a:rPr>
              <a:t> Federal funding, matched 1:1, but we encourage grantees to apply for the amount that they need to fill the gaps in their regions.</a:t>
            </a:r>
          </a:p>
          <a:p>
            <a:pPr marL="2000250" lvl="4"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For example, we awarded the Montana Economic Revitalization and Development Institute (</a:t>
            </a:r>
            <a:r>
              <a:rPr lang="en-US" b="0" baseline="0" dirty="0" err="1" smtClean="0">
                <a:latin typeface="Arial Narrow"/>
                <a:ea typeface="ＭＳ Ｐゴシック" pitchFamily="-108" charset="-128"/>
                <a:cs typeface="Arial Narrow"/>
              </a:rPr>
              <a:t>MERDI</a:t>
            </a:r>
            <a:r>
              <a:rPr lang="en-US" b="0" baseline="0" dirty="0" smtClean="0">
                <a:latin typeface="Arial Narrow"/>
                <a:ea typeface="ＭＳ Ｐゴシック" pitchFamily="-108" charset="-128"/>
                <a:cs typeface="Arial Narrow"/>
              </a:rPr>
              <a:t>) just under $150,000 for mentoring and prototyping programs to fill gaps in the innovative manufacturing industry in Montana.</a:t>
            </a:r>
          </a:p>
          <a:p>
            <a:pPr marL="1085850" lvl="2"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While we look at geographic distribution, there’s no set number of grants per region.</a:t>
            </a:r>
          </a:p>
          <a:p>
            <a:pPr marL="171450" lvl="0"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We created the SFS Program in 2014.</a:t>
            </a:r>
          </a:p>
          <a:p>
            <a:pPr marL="628650" lvl="1"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We provide operational support for feasibility, planning, creation, launch, and expansion of equity-based seed funds.</a:t>
            </a:r>
          </a:p>
          <a:p>
            <a:pPr marL="628650" lvl="1"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This fills a much needed gap in many regions for funding for early-stage companies—and no other Federal funding supports these types of activities.</a:t>
            </a:r>
          </a:p>
          <a:p>
            <a:pPr marL="628650" lvl="1"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DON’T SAY THAT THIS ISN’T FOR CAPITALIZATION UNLESS ASKED</a:t>
            </a:r>
          </a:p>
          <a:p>
            <a:pPr marL="1085850" lvl="2"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And, if asked, answer that we structured the program this way because raising capital from within the region creates a stronger ecosystem and because we wanted to complement, not duplicate, SBA’s </a:t>
            </a:r>
            <a:r>
              <a:rPr lang="en-US" b="0" baseline="0" dirty="0" err="1" smtClean="0">
                <a:latin typeface="Arial Narrow"/>
                <a:ea typeface="ＭＳ Ｐゴシック" pitchFamily="-108" charset="-128"/>
                <a:cs typeface="Arial Narrow"/>
              </a:rPr>
              <a:t>SBIC</a:t>
            </a:r>
            <a:r>
              <a:rPr lang="en-US" b="0" baseline="0" dirty="0" smtClean="0">
                <a:latin typeface="Arial Narrow"/>
                <a:ea typeface="ＭＳ Ｐゴシック" pitchFamily="-108" charset="-128"/>
                <a:cs typeface="Arial Narrow"/>
              </a:rPr>
              <a:t> and Treasury’s </a:t>
            </a:r>
            <a:r>
              <a:rPr lang="en-US" b="0" baseline="0" dirty="0" err="1" smtClean="0">
                <a:latin typeface="Arial Narrow"/>
                <a:ea typeface="ＭＳ Ｐゴシック" pitchFamily="-108" charset="-128"/>
                <a:cs typeface="Arial Narrow"/>
              </a:rPr>
              <a:t>SSBCI</a:t>
            </a:r>
            <a:r>
              <a:rPr lang="en-US" b="0" baseline="0" dirty="0" smtClean="0">
                <a:latin typeface="Arial Narrow"/>
                <a:ea typeface="ＭＳ Ｐゴシック" pitchFamily="-108" charset="-128"/>
                <a:cs typeface="Arial Narrow"/>
              </a:rPr>
              <a:t> programs</a:t>
            </a:r>
          </a:p>
        </p:txBody>
      </p:sp>
      <p:sp>
        <p:nvSpPr>
          <p:cNvPr id="40964" name="Slide Number Placeholder 3"/>
          <p:cNvSpPr>
            <a:spLocks noGrp="1"/>
          </p:cNvSpPr>
          <p:nvPr>
            <p:ph type="sldNum" sz="quarter" idx="5"/>
          </p:nvPr>
        </p:nvSpPr>
        <p:spPr bwMode="auto">
          <a:noFill/>
          <a:ln>
            <a:miter lim="800000"/>
            <a:headEnd/>
            <a:tailEnd/>
          </a:ln>
        </p:spPr>
        <p:txBody>
          <a:bodyPr/>
          <a:lstStyle/>
          <a:p>
            <a:fld id="{54AC73B2-DC62-6547-ABC0-F9698849150A}" type="slidenum">
              <a:rPr lang="en-US">
                <a:solidFill>
                  <a:prstClr val="black"/>
                </a:solidFill>
                <a:latin typeface="Calibri" pitchFamily="-108" charset="0"/>
                <a:ea typeface="ＭＳ Ｐゴシック" pitchFamily="-108" charset="-128"/>
                <a:cs typeface="ＭＳ Ｐゴシック" pitchFamily="-108" charset="-128"/>
              </a:rPr>
              <a:pPr/>
              <a:t>16</a:t>
            </a:fld>
            <a:endParaRPr lang="en-US">
              <a:solidFill>
                <a:prstClr val="black"/>
              </a:solidFill>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619236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buFont typeface="Arial"/>
              <a:buNone/>
            </a:pPr>
            <a:endParaRPr lang="en-US" b="0" baseline="0" dirty="0" smtClean="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4AC73B2-DC62-6547-ABC0-F9698849150A}" type="slidenum">
              <a:rPr lang="en-US">
                <a:solidFill>
                  <a:prstClr val="black"/>
                </a:solidFill>
                <a:latin typeface="Calibri" pitchFamily="-108" charset="0"/>
                <a:ea typeface="ＭＳ Ｐゴシック" pitchFamily="-108" charset="-128"/>
                <a:cs typeface="ＭＳ Ｐゴシック" pitchFamily="-108" charset="-128"/>
              </a:rPr>
              <a:pPr/>
              <a:t>17</a:t>
            </a:fld>
            <a:endParaRPr lang="en-US">
              <a:solidFill>
                <a:prstClr val="black"/>
              </a:solidFill>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521244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buFont typeface="Arial"/>
              <a:buNone/>
            </a:pPr>
            <a:endParaRPr lang="en-US" b="0" baseline="0" dirty="0" smtClean="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54AC73B2-DC62-6547-ABC0-F9698849150A}" type="slidenum">
              <a:rPr lang="en-US">
                <a:solidFill>
                  <a:prstClr val="black"/>
                </a:solidFill>
                <a:latin typeface="Calibri" pitchFamily="-108" charset="0"/>
                <a:ea typeface="ＭＳ Ｐゴシック" pitchFamily="-108" charset="-128"/>
                <a:cs typeface="ＭＳ Ｐゴシック" pitchFamily="-108" charset="-128"/>
              </a:rPr>
              <a:pPr/>
              <a:t>18</a:t>
            </a:fld>
            <a:endParaRPr lang="en-US">
              <a:solidFill>
                <a:prstClr val="black"/>
              </a:solidFill>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171858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The RIS program is new, and we’re looking forward to the impact metrics and reports that we’ll receive from our 2014 i6 cohort in 2017 and to analyzing the standardized metrics that we require grantees to report on for all our grantees.</a:t>
            </a:r>
          </a:p>
          <a:p>
            <a:pPr marL="171450"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But we have some outcome metrics from a couple of our grantees that I want to quickly share</a:t>
            </a:r>
          </a:p>
          <a:p>
            <a:pPr marL="171450" indent="-171450" eaLnBrk="1" hangingPunct="1">
              <a:spcBef>
                <a:spcPct val="0"/>
              </a:spcBef>
              <a:buFont typeface="Arial" panose="020B0604020202020204" pitchFamily="34" charset="0"/>
              <a:buChar char="•"/>
            </a:pPr>
            <a:r>
              <a:rPr lang="en-US" b="0" baseline="0" dirty="0" smtClean="0">
                <a:latin typeface="Arial Narrow"/>
                <a:ea typeface="ＭＳ Ｐゴシック" pitchFamily="-108" charset="-128"/>
                <a:cs typeface="Arial Narrow"/>
              </a:rPr>
              <a:t>These are two examples from the applications that we’ve been able to fund.</a:t>
            </a:r>
          </a:p>
        </p:txBody>
      </p:sp>
      <p:sp>
        <p:nvSpPr>
          <p:cNvPr id="40964" name="Slide Number Placeholder 3"/>
          <p:cNvSpPr>
            <a:spLocks noGrp="1"/>
          </p:cNvSpPr>
          <p:nvPr>
            <p:ph type="sldNum" sz="quarter" idx="5"/>
          </p:nvPr>
        </p:nvSpPr>
        <p:spPr bwMode="auto">
          <a:noFill/>
          <a:ln>
            <a:miter lim="800000"/>
            <a:headEnd/>
            <a:tailEnd/>
          </a:ln>
        </p:spPr>
        <p:txBody>
          <a:bodyPr/>
          <a:lstStyle/>
          <a:p>
            <a:fld id="{54AC73B2-DC62-6547-ABC0-F9698849150A}" type="slidenum">
              <a:rPr lang="en-US">
                <a:solidFill>
                  <a:prstClr val="black"/>
                </a:solidFill>
                <a:latin typeface="Calibri" pitchFamily="-108" charset="0"/>
              </a:rPr>
              <a:pPr/>
              <a:t>19</a:t>
            </a:fld>
            <a:endParaRPr lang="en-US">
              <a:solidFill>
                <a:prstClr val="black"/>
              </a:solidFill>
              <a:latin typeface="Calibri" pitchFamily="-108" charset="0"/>
            </a:endParaRPr>
          </a:p>
        </p:txBody>
      </p:sp>
    </p:spTree>
    <p:extLst>
      <p:ext uri="{BB962C8B-B14F-4D97-AF65-F5344CB8AC3E}">
        <p14:creationId xmlns:p14="http://schemas.microsoft.com/office/powerpoint/2010/main" val="4054198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I</a:t>
            </a:r>
            <a:r>
              <a:rPr lang="en-US" baseline="0" dirty="0" smtClean="0"/>
              <a:t> want to quickly go back to the map of all </a:t>
            </a:r>
            <a:r>
              <a:rPr lang="en-US" baseline="0" dirty="0" err="1" smtClean="0"/>
              <a:t>RIS</a:t>
            </a:r>
            <a:r>
              <a:rPr lang="en-US" baseline="0" dirty="0" smtClean="0"/>
              <a:t> applications.</a:t>
            </a:r>
            <a:endParaRPr lang="en-US" dirty="0"/>
          </a:p>
        </p:txBody>
      </p:sp>
      <p:sp>
        <p:nvSpPr>
          <p:cNvPr id="4" name="Slide Number Placeholder 3"/>
          <p:cNvSpPr>
            <a:spLocks noGrp="1"/>
          </p:cNvSpPr>
          <p:nvPr>
            <p:ph type="sldNum" sz="quarter" idx="10"/>
          </p:nvPr>
        </p:nvSpPr>
        <p:spPr/>
        <p:txBody>
          <a:bodyPr/>
          <a:lstStyle/>
          <a:p>
            <a:pPr>
              <a:defRPr/>
            </a:pPr>
            <a:fld id="{97397036-1B68-054A-9F3B-B20DA1AAAB6A}"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556896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A functional definition to guide public policy and evaluation.</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710771B-120E-4F67-8552-068AACA442B4}" type="slidenum">
              <a:rPr lang="en-US" altLang="en-US" smtClean="0"/>
              <a:pPr eaLnBrk="1" hangingPunct="1">
                <a:spcBef>
                  <a:spcPct val="0"/>
                </a:spcBef>
              </a:pPr>
              <a:t>2</a:t>
            </a:fld>
            <a:endParaRPr lang="en-US" altLang="en-US" smtClean="0"/>
          </a:p>
        </p:txBody>
      </p:sp>
    </p:spTree>
    <p:extLst>
      <p:ext uri="{BB962C8B-B14F-4D97-AF65-F5344CB8AC3E}">
        <p14:creationId xmlns:p14="http://schemas.microsoft.com/office/powerpoint/2010/main" val="1860970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In</a:t>
            </a:r>
            <a:r>
              <a:rPr lang="en-US" baseline="0" dirty="0" smtClean="0"/>
              <a:t> two years, we’ve made grants in 33 States and in Puerto Rico.</a:t>
            </a:r>
          </a:p>
          <a:p>
            <a:pPr marL="171450" indent="-171450">
              <a:buFont typeface="Arial" panose="020B0604020202020204" pitchFamily="34" charset="0"/>
              <a:buChar char="•"/>
            </a:pPr>
            <a:r>
              <a:rPr lang="en-US" baseline="0" dirty="0" smtClean="0"/>
              <a:t>As Craig mentioned, these programs vary widely and are tailored to fill gaps in and leverage resources of the local and regional ecosystems they serve.</a:t>
            </a:r>
            <a:endParaRPr lang="en-US" dirty="0"/>
          </a:p>
        </p:txBody>
      </p:sp>
      <p:sp>
        <p:nvSpPr>
          <p:cNvPr id="4" name="Slide Number Placeholder 3"/>
          <p:cNvSpPr>
            <a:spLocks noGrp="1"/>
          </p:cNvSpPr>
          <p:nvPr>
            <p:ph type="sldNum" sz="quarter" idx="10"/>
          </p:nvPr>
        </p:nvSpPr>
        <p:spPr/>
        <p:txBody>
          <a:bodyPr/>
          <a:lstStyle/>
          <a:p>
            <a:pPr>
              <a:defRPr/>
            </a:pPr>
            <a:fld id="{97397036-1B68-054A-9F3B-B20DA1AAAB6A}"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346893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eaLnBrk="1" hangingPunct="1">
              <a:spcBef>
                <a:spcPct val="0"/>
              </a:spcBef>
            </a:pPr>
            <a:r>
              <a:rPr lang="en-US" b="1" dirty="0" smtClean="0">
                <a:latin typeface="Arial Narrow"/>
                <a:ea typeface="ＭＳ Ｐゴシック" pitchFamily="-108" charset="-128"/>
                <a:cs typeface="Arial Narrow"/>
              </a:rPr>
              <a:t>INSIDE PAGE Template</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EDA Logo, yellow line and Eagle are part of the background artwork and are not editable  (no animation) </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Slide Title/Sub-title (should appear in the same place on each slide, centered from top/bottom, right justified next to Eagle)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Title Font: Arial Narrow, Bold, All Caps; 24pts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Sub-title Font: Georgia, Italic;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Right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none</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Heading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Bold, All Caps;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Fade, after previous, Very fast speed</a:t>
            </a:r>
          </a:p>
          <a:p>
            <a:pPr marL="174708" indent="-174708" eaLnBrk="1" hangingPunct="1">
              <a:spcBef>
                <a:spcPct val="0"/>
              </a:spcBef>
              <a:buFont typeface="Lucida Grande"/>
              <a:buChar char="-"/>
            </a:pPr>
            <a:endParaRPr lang="en-US" b="1" dirty="0" smtClean="0">
              <a:latin typeface="Arial Narrow" pitchFamily="-108" charset="0"/>
              <a:ea typeface="Arial Narrow" pitchFamily="-108" charset="0"/>
              <a:cs typeface="Arial Narrow" pitchFamily="-108" charset="0"/>
            </a:endParaRPr>
          </a:p>
          <a:p>
            <a:pPr eaLnBrk="1" hangingPunct="1">
              <a:spcBef>
                <a:spcPct val="0"/>
              </a:spcBef>
            </a:pPr>
            <a:r>
              <a:rPr lang="en-US" b="1" baseline="0" dirty="0" smtClean="0">
                <a:latin typeface="Arial Narrow"/>
                <a:ea typeface="ＭＳ Ｐゴシック" pitchFamily="-108" charset="-128"/>
                <a:cs typeface="Arial Narrow"/>
              </a:rPr>
              <a:t>Paragraph</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First line in paragraph: Font: Georgia,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Remaining text in Paragraph: Font: Arial Narrow, Regular;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0.6pts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Line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Yellow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1pt</a:t>
            </a:r>
          </a:p>
          <a:p>
            <a:pPr marL="174708" indent="-174708" eaLnBrk="1" hangingPunct="1">
              <a:spcBef>
                <a:spcPct val="0"/>
              </a:spcBef>
              <a:buFont typeface="Lucida Grande"/>
              <a:buChar char="-"/>
            </a:pPr>
            <a:r>
              <a:rPr lang="en-US" b="1" dirty="0" smtClean="0">
                <a:latin typeface="Arial Narrow" pitchFamily="-108" charset="0"/>
                <a:ea typeface="Arial Narrow" pitchFamily="-108" charset="0"/>
                <a:cs typeface="Arial Narrow" pitchFamily="-108" charset="0"/>
              </a:rPr>
              <a:t> Line</a:t>
            </a:r>
            <a:r>
              <a:rPr lang="en-US" b="1" baseline="0" dirty="0" smtClean="0">
                <a:latin typeface="Arial Narrow" pitchFamily="-108" charset="0"/>
                <a:ea typeface="Arial Narrow" pitchFamily="-108" charset="0"/>
                <a:cs typeface="Arial Narrow" pitchFamily="-108" charset="0"/>
              </a:rPr>
              <a:t> length should be as wide as paragraph above and callout below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Call out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Regular; 20pts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Light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30pts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Photo Treatment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are preferred treatment, but must be created in design software such as Adobe Illustrator or Adobe Photoshop</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should be placed on the right or left side of the slide and should be slightly overlapped.</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 animation: Faded zoom, after previous, Very fast speed</a:t>
            </a:r>
          </a:p>
        </p:txBody>
      </p:sp>
      <p:sp>
        <p:nvSpPr>
          <p:cNvPr id="30724" name="Slide Number Placeholder 3"/>
          <p:cNvSpPr>
            <a:spLocks noGrp="1"/>
          </p:cNvSpPr>
          <p:nvPr>
            <p:ph type="sldNum" sz="quarter" idx="5"/>
          </p:nvPr>
        </p:nvSpPr>
        <p:spPr bwMode="auto">
          <a:noFill/>
          <a:ln>
            <a:miter lim="800000"/>
            <a:headEnd/>
            <a:tailEnd/>
          </a:ln>
        </p:spPr>
        <p:txBody>
          <a:bodyPr/>
          <a:lstStyle/>
          <a:p>
            <a:fld id="{C7DF51DE-788B-6949-9ACA-36C52EBA3BBF}" type="slidenum">
              <a:rPr lang="en-US">
                <a:latin typeface="Calibri" pitchFamily="-108" charset="0"/>
                <a:ea typeface="ＭＳ Ｐゴシック" pitchFamily="-108" charset="-128"/>
                <a:cs typeface="ＭＳ Ｐゴシック" pitchFamily="-108" charset="-128"/>
              </a:rPr>
              <a:pPr/>
              <a:t>22</a:t>
            </a:fld>
            <a:endParaRPr lang="en-US" dirty="0">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85187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eaLnBrk="1" hangingPunct="1">
              <a:spcBef>
                <a:spcPct val="0"/>
              </a:spcBef>
            </a:pPr>
            <a:r>
              <a:rPr lang="en-US" b="1" dirty="0" smtClean="0">
                <a:latin typeface="Arial Narrow"/>
                <a:ea typeface="ＭＳ Ｐゴシック" pitchFamily="-108" charset="-128"/>
                <a:cs typeface="Arial Narrow"/>
              </a:rPr>
              <a:t>INSIDE PAGE Template</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EDA Logo, yellow line and Eagle are part of the background artwork and are not editable  (no animation) </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Slide Title/Sub-title (should appear in the same place on each slide, centered from top/bottom, right justified next to Eagle)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Title Font: Arial Narrow, Bold, All Caps; 24pts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Slide Sub-title Font: Georgia, Italic;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Right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none</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Heading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Bold, All Caps;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2.5pts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Spacing After: 3pts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Fade, after previous, Very fast speed</a:t>
            </a:r>
          </a:p>
          <a:p>
            <a:pPr marL="174708" indent="-174708" eaLnBrk="1" hangingPunct="1">
              <a:spcBef>
                <a:spcPct val="0"/>
              </a:spcBef>
              <a:buFont typeface="Lucida Grande"/>
              <a:buChar char="-"/>
            </a:pPr>
            <a:endParaRPr lang="en-US" b="1" dirty="0" smtClean="0">
              <a:latin typeface="Arial Narrow" pitchFamily="-108" charset="0"/>
              <a:ea typeface="Arial Narrow" pitchFamily="-108" charset="0"/>
              <a:cs typeface="Arial Narrow" pitchFamily="-108" charset="0"/>
            </a:endParaRPr>
          </a:p>
          <a:p>
            <a:pPr eaLnBrk="1" hangingPunct="1">
              <a:spcBef>
                <a:spcPct val="0"/>
              </a:spcBef>
            </a:pPr>
            <a:r>
              <a:rPr lang="en-US" b="1" baseline="0" dirty="0" smtClean="0">
                <a:latin typeface="Arial Narrow"/>
                <a:ea typeface="ＭＳ Ｐゴシック" pitchFamily="-108" charset="-128"/>
                <a:cs typeface="Arial Narrow"/>
              </a:rPr>
              <a:t>Paragraph</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First line in paragraph: Font: Georgia,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Remaining text in Paragraph: Font: Arial Narrow, Regular;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0.6pts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Line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Yellow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1pt</a:t>
            </a:r>
          </a:p>
          <a:p>
            <a:pPr marL="174708" indent="-174708" eaLnBrk="1" hangingPunct="1">
              <a:spcBef>
                <a:spcPct val="0"/>
              </a:spcBef>
              <a:buFont typeface="Lucida Grande"/>
              <a:buChar char="-"/>
            </a:pPr>
            <a:r>
              <a:rPr lang="en-US" b="1" dirty="0" smtClean="0">
                <a:latin typeface="Arial Narrow" pitchFamily="-108" charset="0"/>
                <a:ea typeface="Arial Narrow" pitchFamily="-108" charset="0"/>
                <a:cs typeface="Arial Narrow" pitchFamily="-108" charset="0"/>
              </a:rPr>
              <a:t> Line</a:t>
            </a:r>
            <a:r>
              <a:rPr lang="en-US" b="1" baseline="0" dirty="0" smtClean="0">
                <a:latin typeface="Arial Narrow" pitchFamily="-108" charset="0"/>
                <a:ea typeface="Arial Narrow" pitchFamily="-108" charset="0"/>
                <a:cs typeface="Arial Narrow" pitchFamily="-108" charset="0"/>
              </a:rPr>
              <a:t> length should be as wide as paragraph above and callout below</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Call out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Regular; 20pts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Light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Normal</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30pts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marL="174708" indent="-174708" eaLnBrk="1" hangingPunct="1">
              <a:spcBef>
                <a:spcPct val="0"/>
              </a:spcBef>
              <a:buFont typeface="Lucida Grande"/>
              <a:buChar char="-"/>
            </a:pPr>
            <a:endParaRPr lang="en-US" b="1" baseline="0" dirty="0" smtClean="0">
              <a:latin typeface="Arial Narrow"/>
              <a:ea typeface="ＭＳ Ｐゴシック" pitchFamily="-108" charset="-128"/>
              <a:cs typeface="Arial Narrow"/>
            </a:endParaRPr>
          </a:p>
          <a:p>
            <a:pPr eaLnBrk="1" hangingPunct="1">
              <a:spcBef>
                <a:spcPct val="0"/>
              </a:spcBef>
            </a:pPr>
            <a:r>
              <a:rPr lang="en-US" b="1" baseline="0" dirty="0" smtClean="0">
                <a:latin typeface="Arial Narrow"/>
                <a:ea typeface="ＭＳ Ｐゴシック" pitchFamily="-108" charset="-128"/>
                <a:cs typeface="Arial Narrow"/>
              </a:rPr>
              <a:t>Photo Treatment 1</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are preferred treatment, but must be created in design software such as Adobe Illustrator or Adobe Photoshop</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photos should be placed on the right or left side of the slide and should be slightly overlapped.</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Circle photo animation: Faded zoom, after previous, Very fast speed</a:t>
            </a:r>
          </a:p>
        </p:txBody>
      </p:sp>
      <p:sp>
        <p:nvSpPr>
          <p:cNvPr id="30724" name="Slide Number Placeholder 3"/>
          <p:cNvSpPr>
            <a:spLocks noGrp="1"/>
          </p:cNvSpPr>
          <p:nvPr>
            <p:ph type="sldNum" sz="quarter" idx="5"/>
          </p:nvPr>
        </p:nvSpPr>
        <p:spPr bwMode="auto">
          <a:noFill/>
          <a:ln>
            <a:miter lim="800000"/>
            <a:headEnd/>
            <a:tailEnd/>
          </a:ln>
        </p:spPr>
        <p:txBody>
          <a:bodyPr/>
          <a:lstStyle/>
          <a:p>
            <a:fld id="{C7DF51DE-788B-6949-9ACA-36C52EBA3BBF}" type="slidenum">
              <a:rPr lang="en-US">
                <a:latin typeface="Calibri" pitchFamily="-108" charset="0"/>
                <a:ea typeface="ＭＳ Ｐゴシック" pitchFamily="-108" charset="-128"/>
                <a:cs typeface="ＭＳ Ｐゴシック" pitchFamily="-108" charset="-128"/>
              </a:rPr>
              <a:pPr/>
              <a:t>3</a:t>
            </a:fld>
            <a:endParaRPr lang="en-US">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28863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0" dirty="0" smtClean="0">
                <a:latin typeface="Arial Narrow" pitchFamily="34" charset="0"/>
                <a:ea typeface="ＭＳ Ｐゴシック"/>
                <a:cs typeface="ＭＳ Ｐゴシック"/>
              </a:rPr>
              <a:t>• EDA</a:t>
            </a:r>
            <a:r>
              <a:rPr lang="en-US" b="0" baseline="0" dirty="0" smtClean="0">
                <a:latin typeface="Arial Narrow" pitchFamily="34" charset="0"/>
                <a:ea typeface="ＭＳ Ｐゴシック"/>
                <a:cs typeface="ＭＳ Ｐゴシック"/>
              </a:rPr>
              <a:t> provides catalytic investments that are designed to support competitive projects across the country which will leverage other public and private funds to realize bottom-up regional strategies and economic development goals.</a:t>
            </a:r>
          </a:p>
          <a:p>
            <a:pPr eaLnBrk="1" hangingPunct="1">
              <a:spcBef>
                <a:spcPct val="0"/>
              </a:spcBef>
            </a:pPr>
            <a:endParaRPr lang="en-US" b="0" baseline="0" dirty="0" smtClean="0">
              <a:latin typeface="Arial Narrow" pitchFamily="34" charset="0"/>
              <a:ea typeface="ＭＳ Ｐゴシック"/>
              <a:cs typeface="ＭＳ Ｐゴシック"/>
            </a:endParaRPr>
          </a:p>
          <a:p>
            <a:pPr eaLnBrk="1" hangingPunct="1">
              <a:spcBef>
                <a:spcPct val="0"/>
              </a:spcBef>
            </a:pPr>
            <a:r>
              <a:rPr lang="en-US" b="0" baseline="0" dirty="0" smtClean="0">
                <a:latin typeface="Arial Narrow" pitchFamily="34" charset="0"/>
                <a:ea typeface="ＭＳ Ｐゴシック"/>
                <a:cs typeface="ＭＳ Ｐゴシック"/>
              </a:rPr>
              <a:t>• EDA’s programs provide a portfolio of tools and resources which help support regional competitiveness.</a:t>
            </a:r>
          </a:p>
          <a:p>
            <a:pPr eaLnBrk="1" hangingPunct="1">
              <a:spcBef>
                <a:spcPct val="0"/>
              </a:spcBef>
            </a:pPr>
            <a:endParaRPr lang="en-US" b="0" baseline="0" dirty="0" smtClean="0">
              <a:latin typeface="Arial Narrow" pitchFamily="34" charset="0"/>
              <a:ea typeface="ＭＳ Ｐゴシック"/>
              <a:cs typeface="ＭＳ Ｐゴシック"/>
            </a:endParaRPr>
          </a:p>
          <a:p>
            <a:pPr defTabSz="457066" eaLnBrk="1" hangingPunct="1">
              <a:spcBef>
                <a:spcPct val="0"/>
              </a:spcBef>
              <a:defRPr/>
            </a:pPr>
            <a:r>
              <a:rPr lang="en-US" b="1" dirty="0" smtClean="0">
                <a:solidFill>
                  <a:srgbClr val="FFFF00"/>
                </a:solidFill>
                <a:latin typeface="Arial Narrow" pitchFamily="34" charset="0"/>
              </a:rPr>
              <a:t>Enables the bureau to fund a range of customized investments</a:t>
            </a:r>
            <a:r>
              <a:rPr lang="en-US" dirty="0" smtClean="0">
                <a:solidFill>
                  <a:schemeClr val="bg1"/>
                </a:solidFill>
                <a:latin typeface="Arial Narrow" pitchFamily="34" charset="0"/>
              </a:rPr>
              <a:t> specifically developed to meet the strategic priorities of applicant communities rather than being cultivated strictly based on formulas.</a:t>
            </a:r>
          </a:p>
          <a:p>
            <a:pPr eaLnBrk="1" hangingPunct="1">
              <a:spcBef>
                <a:spcPct val="0"/>
              </a:spcBef>
            </a:pPr>
            <a:endParaRPr lang="en-US" b="0" dirty="0" smtClean="0">
              <a:latin typeface="Arial Narrow" pitchFamily="34" charset="0"/>
              <a:ea typeface="ＭＳ Ｐゴシック"/>
              <a:cs typeface="ＭＳ Ｐゴシック"/>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BCA5628C-DDFB-4595-85AD-A4B95B7FFAF6}" type="slidenum">
              <a:rPr lang="en-US" smtClean="0">
                <a:latin typeface="Calibri" pitchFamily="34" charset="0"/>
                <a:ea typeface="ＭＳ Ｐゴシック"/>
                <a:cs typeface="ＭＳ Ｐゴシック"/>
              </a:rPr>
              <a:pPr/>
              <a:t>4</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29782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ea typeface="ＭＳ Ｐゴシック" pitchFamily="34" charset="-128"/>
              </a:rPr>
              <a:t>Discuss how EDA’s work hits all of the Secretary’s priorities.</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04AD92C-A161-4539-979D-C8F483875C02}" type="slidenum">
              <a:rPr lang="en-US" altLang="en-US" smtClean="0">
                <a:latin typeface="Calibri" pitchFamily="34" charset="0"/>
              </a:rPr>
              <a:pPr eaLnBrk="1" hangingPunct="1"/>
              <a:t>5</a:t>
            </a:fld>
            <a:endParaRPr lang="en-US" altLang="en-US" smtClean="0">
              <a:latin typeface="Calibri" pitchFamily="34" charset="0"/>
            </a:endParaRPr>
          </a:p>
        </p:txBody>
      </p:sp>
    </p:spTree>
    <p:extLst>
      <p:ext uri="{BB962C8B-B14F-4D97-AF65-F5344CB8AC3E}">
        <p14:creationId xmlns:p14="http://schemas.microsoft.com/office/powerpoint/2010/main" val="381575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endParaRPr lang="en-US" altLang="en-US" smtClean="0">
              <a:latin typeface="Times New Roman" pitchFamily="18" charset="0"/>
              <a:ea typeface="ＭＳ Ｐゴシック" pitchFamily="34" charset="-128"/>
              <a:cs typeface="Times New Roman" pitchFamily="18" charset="0"/>
            </a:endParaRPr>
          </a:p>
          <a:p>
            <a:pPr defTabSz="465138" eaLnBrk="1" hangingPunct="1">
              <a:spcBef>
                <a:spcPct val="0"/>
              </a:spcBef>
            </a:pPr>
            <a:endParaRPr lang="en-US" altLang="en-US" smtClean="0">
              <a:ea typeface="ＭＳ Ｐゴシック"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269F2CF-0090-4328-BFA5-49A7C030D909}" type="slidenum">
              <a:rPr lang="en-US" altLang="en-US" smtClean="0">
                <a:latin typeface="Calibri" pitchFamily="34" charset="0"/>
              </a:rPr>
              <a:pPr eaLnBrk="1" hangingPunct="1"/>
              <a:t>6</a:t>
            </a:fld>
            <a:endParaRPr lang="en-US" altLang="en-US" smtClean="0">
              <a:latin typeface="Calibri" pitchFamily="34" charset="0"/>
            </a:endParaRPr>
          </a:p>
        </p:txBody>
      </p:sp>
    </p:spTree>
    <p:extLst>
      <p:ext uri="{BB962C8B-B14F-4D97-AF65-F5344CB8AC3E}">
        <p14:creationId xmlns:p14="http://schemas.microsoft.com/office/powerpoint/2010/main" val="64398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b="1" baseline="0" dirty="0" smtClean="0">
              <a:latin typeface="Arial Narrow"/>
              <a:ea typeface="ＭＳ Ｐゴシック" pitchFamily="-108" charset="-128"/>
              <a:cs typeface="Arial Narrow"/>
            </a:endParaRPr>
          </a:p>
          <a:p>
            <a:pPr eaLnBrk="1" hangingPunct="1">
              <a:spcBef>
                <a:spcPct val="0"/>
              </a:spcBef>
            </a:pPr>
            <a:endParaRPr lang="en-US" b="1" baseline="0" dirty="0" smtClean="0">
              <a:latin typeface="Arial Narrow"/>
              <a:ea typeface="ＭＳ Ｐゴシック" pitchFamily="-108" charset="-128"/>
              <a:cs typeface="Arial Narrow"/>
            </a:endParaRPr>
          </a:p>
        </p:txBody>
      </p:sp>
    </p:spTree>
    <p:extLst>
      <p:ext uri="{BB962C8B-B14F-4D97-AF65-F5344CB8AC3E}">
        <p14:creationId xmlns:p14="http://schemas.microsoft.com/office/powerpoint/2010/main" val="348458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en-US" b="1" dirty="0" smtClean="0">
                <a:latin typeface="Arial Narrow"/>
                <a:ea typeface="ＭＳ Ｐゴシック" pitchFamily="-108" charset="-128"/>
                <a:cs typeface="Arial Narrow"/>
              </a:rPr>
              <a:t>Template notes Inside page – Bullet Treatment 2</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Top border – see page 2</a:t>
            </a:r>
          </a:p>
          <a:p>
            <a:pPr eaLnBrk="1" hangingPunct="1">
              <a:spcBef>
                <a:spcPct val="0"/>
              </a:spcBef>
            </a:pPr>
            <a:endParaRPr lang="en-US" b="1" dirty="0" smtClean="0">
              <a:ea typeface="ＭＳ Ｐゴシック" pitchFamily="-108" charset="-128"/>
              <a:cs typeface="ＭＳ Ｐゴシック" pitchFamily="-108" charset="-128"/>
            </a:endParaRPr>
          </a:p>
          <a:p>
            <a:pPr eaLnBrk="1" hangingPunct="1">
              <a:spcBef>
                <a:spcPct val="0"/>
              </a:spcBef>
              <a:buFontTx/>
              <a:buNone/>
            </a:pPr>
            <a:r>
              <a:rPr lang="en-US" b="1" baseline="0" dirty="0" smtClean="0">
                <a:latin typeface="Arial Narrow"/>
                <a:ea typeface="ＭＳ Ｐゴシック" pitchFamily="-108" charset="-128"/>
                <a:cs typeface="Arial Narrow"/>
              </a:rPr>
              <a:t>Photo Treatment 1 – see page 2</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Paragraph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Regular; 16pts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Expanded 0.6pts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Exactly 23.25</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Text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Fly in, after previous, from right, Very fast speed</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Bullet List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Bold; 14pts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 .06pt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After 6pts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(all bullet components in separate text box to create more dynamic animations): Fly in, from bottom, very fast</a:t>
            </a:r>
          </a:p>
          <a:p>
            <a:pPr eaLnBrk="1" hangingPunct="1">
              <a:spcBef>
                <a:spcPct val="0"/>
              </a:spcBef>
              <a:buFontTx/>
              <a:buNone/>
            </a:pPr>
            <a:endParaRPr lang="en-US" b="1" baseline="0" dirty="0" smtClean="0">
              <a:latin typeface="+mn-lt"/>
              <a:ea typeface="ＭＳ Ｐゴシック" pitchFamily="-108" charset="-128"/>
              <a:cs typeface="ＭＳ Ｐゴシック" pitchFamily="-108" charset="-128"/>
            </a:endParaRPr>
          </a:p>
          <a:p>
            <a:pPr eaLnBrk="1" hangingPunct="1">
              <a:spcBef>
                <a:spcPct val="0"/>
              </a:spcBef>
              <a:buFontTx/>
              <a:buNone/>
            </a:pPr>
            <a:r>
              <a:rPr lang="en-US" b="1" baseline="0" dirty="0" smtClean="0">
                <a:latin typeface="+mn-lt"/>
                <a:ea typeface="ＭＳ Ｐゴシック" pitchFamily="-108" charset="-128"/>
                <a:cs typeface="ＭＳ Ｐゴシック" pitchFamily="-108" charset="-128"/>
              </a:rPr>
              <a:t>Custom Bullet (animation under Bullet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Dark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Custom Shape: Star</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122%</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same as bullet text (see next)</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Bullet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1.5</a:t>
            </a:r>
          </a:p>
          <a:p>
            <a:pPr marL="174708" indent="-174708" defTabSz="465887" eaLnBrk="1" hangingPunct="1">
              <a:spcBef>
                <a:spcPct val="0"/>
              </a:spcBef>
              <a:buFont typeface="Lucida Grande"/>
              <a:buChar char="-"/>
              <a:defRPr/>
            </a:pPr>
            <a:r>
              <a:rPr lang="en-US" b="1" baseline="0" dirty="0" smtClean="0">
                <a:latin typeface="Arial Narrow"/>
                <a:ea typeface="ＭＳ Ｐゴシック" pitchFamily="-108" charset="-128"/>
                <a:cs typeface="Arial Narrow"/>
              </a:rPr>
              <a:t> Alignment: Left </a:t>
            </a:r>
          </a:p>
          <a:p>
            <a:pPr marL="174708" indent="-174708" defTabSz="465887" eaLnBrk="1" hangingPunct="1">
              <a:spcBef>
                <a:spcPct val="0"/>
              </a:spcBef>
              <a:buFont typeface="Lucida Grande"/>
              <a:buChar char="-"/>
              <a:defRPr/>
            </a:pPr>
            <a:r>
              <a:rPr lang="en-US" b="1" baseline="0" dirty="0" smtClean="0">
                <a:latin typeface="Arial Narrow"/>
                <a:ea typeface="ＭＳ Ｐゴシック" pitchFamily="-108" charset="-128"/>
                <a:cs typeface="Arial Narrow"/>
              </a:rPr>
              <a:t> Animation: (all bullet components in separate text box to create more dynamic animations): Fly in, from bottom, very fast</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pPr>
            <a:endParaRPr lang="en-US" dirty="0">
              <a:ea typeface="ＭＳ Ｐゴシック" pitchFamily="-108" charset="-128"/>
              <a:cs typeface="ＭＳ Ｐゴシック" pitchFamily="-108" charset="-128"/>
            </a:endParaRPr>
          </a:p>
        </p:txBody>
      </p:sp>
      <p:sp>
        <p:nvSpPr>
          <p:cNvPr id="38916" name="Slide Number Placeholder 3"/>
          <p:cNvSpPr>
            <a:spLocks noGrp="1"/>
          </p:cNvSpPr>
          <p:nvPr>
            <p:ph type="sldNum" sz="quarter" idx="5"/>
          </p:nvPr>
        </p:nvSpPr>
        <p:spPr bwMode="auto">
          <a:noFill/>
          <a:ln>
            <a:miter lim="800000"/>
            <a:headEnd/>
            <a:tailEnd/>
          </a:ln>
        </p:spPr>
        <p:txBody>
          <a:bodyPr/>
          <a:lstStyle/>
          <a:p>
            <a:fld id="{BAFD26A8-BB07-1443-8342-A17C5649F52E}" type="slidenum">
              <a:rPr lang="en-US">
                <a:latin typeface="Calibri" pitchFamily="-108" charset="0"/>
                <a:ea typeface="ＭＳ Ｐゴシック" pitchFamily="-108" charset="-128"/>
                <a:cs typeface="ＭＳ Ｐゴシック" pitchFamily="-108" charset="-128"/>
              </a:rPr>
              <a:pPr/>
              <a:t>8</a:t>
            </a:fld>
            <a:endParaRPr lang="en-US">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4089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latin typeface="Arial Narrow"/>
                <a:ea typeface="ＭＳ Ｐゴシック" pitchFamily="-108" charset="-128"/>
                <a:cs typeface="Arial Narrow"/>
              </a:rPr>
              <a:t>Template notes Inside page – Bullet Treatment</a:t>
            </a: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Top border – see page 2</a:t>
            </a:r>
          </a:p>
          <a:p>
            <a:pPr eaLnBrk="1" hangingPunct="1">
              <a:spcBef>
                <a:spcPct val="0"/>
              </a:spcBef>
            </a:pPr>
            <a:endParaRPr lang="en-US" b="1" dirty="0" smtClean="0">
              <a:ea typeface="ＭＳ Ｐゴシック" pitchFamily="-108" charset="-128"/>
              <a:cs typeface="ＭＳ Ｐゴシック" pitchFamily="-108" charset="-128"/>
            </a:endParaRPr>
          </a:p>
          <a:p>
            <a:pPr eaLnBrk="1" hangingPunct="1">
              <a:spcBef>
                <a:spcPct val="0"/>
              </a:spcBef>
              <a:buFontTx/>
              <a:buNone/>
            </a:pPr>
            <a:r>
              <a:rPr lang="en-US" b="1" baseline="0" dirty="0" smtClean="0">
                <a:latin typeface="Arial Narrow"/>
                <a:ea typeface="ＭＳ Ｐゴシック" pitchFamily="-108" charset="-128"/>
                <a:cs typeface="Arial Narrow"/>
              </a:rPr>
              <a:t>Photo Treatment 1 – see page 4</a:t>
            </a: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Blue Background Bar</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When placing a bulleted list on the page, one option is to add this blue gradient bar behind. Resize to fit evenly behind text.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Wipe, from left, very fast, with previous (should appear at the same time as the quote)</a:t>
            </a:r>
            <a:endParaRPr lang="en-US" b="1" baseline="0" dirty="0" smtClean="0">
              <a:latin typeface="+mn-lt"/>
              <a:ea typeface="ＭＳ Ｐゴシック" pitchFamily="-108" charset="-128"/>
              <a:cs typeface="ＭＳ Ｐゴシック" pitchFamily="-108" charset="-128"/>
            </a:endParaRPr>
          </a:p>
          <a:p>
            <a:pPr eaLnBrk="1" hangingPunct="1">
              <a:spcBef>
                <a:spcPct val="0"/>
              </a:spcBef>
              <a:buFontTx/>
              <a:buNone/>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Bullet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Georgia, Bold;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Brown</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Space After 12pts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Animation: Heading and bullet list in one text box: Fly in, from right, very fast, Text Animation: Animate text all at once; Group text: 1</a:t>
            </a:r>
            <a:r>
              <a:rPr lang="en-US" b="1" baseline="30000" dirty="0" smtClean="0">
                <a:latin typeface="Arial Narrow"/>
                <a:ea typeface="ＭＳ Ｐゴシック" pitchFamily="-108" charset="-128"/>
                <a:cs typeface="Arial Narrow"/>
              </a:rPr>
              <a:t>st</a:t>
            </a:r>
            <a:r>
              <a:rPr lang="en-US" b="1" baseline="0" dirty="0" smtClean="0">
                <a:latin typeface="Arial Narrow"/>
                <a:ea typeface="ＭＳ Ｐゴシック" pitchFamily="-108" charset="-128"/>
                <a:cs typeface="Arial Narrow"/>
              </a:rPr>
              <a:t> level</a:t>
            </a:r>
          </a:p>
          <a:p>
            <a:pPr eaLnBrk="1" hangingPunct="1">
              <a:spcBef>
                <a:spcPct val="0"/>
              </a:spcBef>
              <a:buFontTx/>
              <a:buNone/>
            </a:pPr>
            <a:endParaRPr lang="en-US" b="1" baseline="0" dirty="0" smtClean="0">
              <a:latin typeface="+mn-lt"/>
              <a:ea typeface="ＭＳ Ｐゴシック" pitchFamily="-108" charset="-128"/>
              <a:cs typeface="ＭＳ Ｐゴシック" pitchFamily="-108" charset="-128"/>
            </a:endParaRPr>
          </a:p>
          <a:p>
            <a:pPr eaLnBrk="1" hangingPunct="1">
              <a:spcBef>
                <a:spcPct val="0"/>
              </a:spcBef>
              <a:buFontTx/>
              <a:buNone/>
            </a:pPr>
            <a:r>
              <a:rPr lang="en-US" b="1" baseline="0" dirty="0" smtClean="0">
                <a:latin typeface="+mn-lt"/>
                <a:ea typeface="ＭＳ Ｐゴシック" pitchFamily="-108" charset="-128"/>
                <a:cs typeface="ＭＳ Ｐゴシック" pitchFamily="-108" charset="-128"/>
              </a:rPr>
              <a:t>Custom Bullet (animation under Bullet Heading)</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Dark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Custom Shape: Star</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Size: 122%</a:t>
            </a:r>
          </a:p>
          <a:p>
            <a:pPr eaLnBrk="1" hangingPunct="1">
              <a:spcBef>
                <a:spcPct val="0"/>
              </a:spcBef>
              <a:buFontTx/>
              <a:buChar char="-"/>
            </a:pPr>
            <a:endParaRPr lang="en-US" b="1" baseline="0" dirty="0" smtClean="0">
              <a:latin typeface="Arial Narrow"/>
              <a:ea typeface="ＭＳ Ｐゴシック" pitchFamily="-108" charset="-128"/>
              <a:cs typeface="Arial Narrow"/>
            </a:endParaRPr>
          </a:p>
          <a:p>
            <a:pPr eaLnBrk="1" hangingPunct="1">
              <a:spcBef>
                <a:spcPct val="0"/>
              </a:spcBef>
              <a:buFontTx/>
              <a:buNone/>
            </a:pPr>
            <a:r>
              <a:rPr lang="en-US" b="1" baseline="0" dirty="0" smtClean="0">
                <a:latin typeface="Arial Narrow"/>
                <a:ea typeface="ＭＳ Ｐゴシック" pitchFamily="-108" charset="-128"/>
                <a:cs typeface="Arial Narrow"/>
              </a:rPr>
              <a:t>Bullet text </a:t>
            </a:r>
            <a:r>
              <a:rPr lang="en-US" b="1" baseline="0" dirty="0" smtClean="0">
                <a:latin typeface="+mn-lt"/>
                <a:ea typeface="ＭＳ Ｐゴシック" pitchFamily="-108" charset="-128"/>
                <a:cs typeface="ＭＳ Ｐゴシック" pitchFamily="-108" charset="-128"/>
              </a:rPr>
              <a:t>(animation under Bullet Heading)</a:t>
            </a:r>
            <a:endParaRPr lang="en-US" b="1" baseline="0" dirty="0" smtClean="0">
              <a:latin typeface="Arial Narrow"/>
              <a:ea typeface="ＭＳ Ｐゴシック" pitchFamily="-108" charset="-128"/>
              <a:cs typeface="Arial Narrow"/>
            </a:endParaRP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Font: Arial Narrow, Regular; 18pts</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Color: Blue</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Character Spacing: Expand 1pt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Line Spacing: 1.5pt</a:t>
            </a:r>
          </a:p>
          <a:p>
            <a:pPr marL="174708" indent="-174708" eaLnBrk="1" hangingPunct="1">
              <a:spcBef>
                <a:spcPct val="0"/>
              </a:spcBef>
              <a:buFont typeface="Lucida Grande"/>
              <a:buChar char="-"/>
            </a:pPr>
            <a:r>
              <a:rPr lang="en-US" b="1" baseline="0" dirty="0" smtClean="0">
                <a:latin typeface="Arial Narrow"/>
                <a:ea typeface="ＭＳ Ｐゴシック" pitchFamily="-108" charset="-128"/>
                <a:cs typeface="Arial Narrow"/>
              </a:rPr>
              <a:t> Alignment: Left</a:t>
            </a:r>
          </a:p>
        </p:txBody>
      </p:sp>
      <p:sp>
        <p:nvSpPr>
          <p:cNvPr id="34820" name="Slide Number Placeholder 3"/>
          <p:cNvSpPr>
            <a:spLocks noGrp="1"/>
          </p:cNvSpPr>
          <p:nvPr>
            <p:ph type="sldNum" sz="quarter" idx="5"/>
          </p:nvPr>
        </p:nvSpPr>
        <p:spPr bwMode="auto">
          <a:noFill/>
          <a:ln>
            <a:miter lim="800000"/>
            <a:headEnd/>
            <a:tailEnd/>
          </a:ln>
        </p:spPr>
        <p:txBody>
          <a:bodyPr/>
          <a:lstStyle/>
          <a:p>
            <a:fld id="{330C028E-3046-FD45-9DCF-9F500A068A1E}" type="slidenum">
              <a:rPr lang="en-US">
                <a:latin typeface="Calibri" pitchFamily="-108" charset="0"/>
                <a:ea typeface="ＭＳ Ｐゴシック" pitchFamily="-108" charset="-128"/>
                <a:cs typeface="ＭＳ Ｐゴシック" pitchFamily="-108" charset="-128"/>
              </a:rPr>
              <a:pPr/>
              <a:t>9</a:t>
            </a:fld>
            <a:endParaRPr lang="en-US">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76080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426056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396727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4197209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995825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1383300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2382259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254122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362204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294211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3681225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274069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1998456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1011041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3553258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383A9F-BF97-894E-BADB-426E62F730A9}"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F7E5730-84BA-7F41-B6C9-DCD5262DCE86}" type="slidenum">
              <a:rPr lang="en-US" smtClean="0"/>
              <a:pPr/>
              <a:t>‹#›</a:t>
            </a:fld>
            <a:endParaRPr lang="en-US" dirty="0"/>
          </a:p>
        </p:txBody>
      </p:sp>
    </p:spTree>
    <p:extLst>
      <p:ext uri="{BB962C8B-B14F-4D97-AF65-F5344CB8AC3E}">
        <p14:creationId xmlns:p14="http://schemas.microsoft.com/office/powerpoint/2010/main" val="4056646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428415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17047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1172176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186299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108357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2861331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788450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3186518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222988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1679973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114118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A59CCCC-B4BC-384B-8831-7552B00ED877}"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86964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319965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1268159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2982113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3430976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1723344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257530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240012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2283083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361993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588028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84199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D64FA0-F516-B443-958C-C3728FE8DB5B}" type="datetimeFigureOut">
              <a:rPr lang="en-US" smtClean="0"/>
              <a:pPr/>
              <a:t>6/28/2016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27231-BC60-C34A-A9D7-E4DC5A1D5820}" type="slidenum">
              <a:rPr lang="en-US" smtClean="0"/>
              <a:pPr/>
              <a:t>‹#›</a:t>
            </a:fld>
            <a:endParaRPr lang="en-US" dirty="0"/>
          </a:p>
        </p:txBody>
      </p:sp>
    </p:spTree>
    <p:extLst>
      <p:ext uri="{BB962C8B-B14F-4D97-AF65-F5344CB8AC3E}">
        <p14:creationId xmlns:p14="http://schemas.microsoft.com/office/powerpoint/2010/main" val="620300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EA0F471-FEE1-FE4C-A891-3C37CE218A5F}" type="datetime1">
              <a:rPr lang="en-US"/>
              <a:pPr>
                <a:defRPr/>
              </a:pPr>
              <a:t>6/28/2016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887BCA7-C289-E84A-847C-9ED21D31E95E}"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985E8B-8356-7549-9E74-E775A6BF5C55}" type="datetime1">
              <a:rPr lang="en-US"/>
              <a:pPr>
                <a:defRPr/>
              </a:pPr>
              <a:t>6/28/2016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C11C27F-C4A6-C545-8700-9509D1A75B64}"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A80086A-DC52-C24D-9151-A2BF1E034019}" type="datetime1">
              <a:rPr lang="en-US"/>
              <a:pPr>
                <a:defRPr/>
              </a:pPr>
              <a:t>6/28/2016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DE092D-B67D-A14B-A1DB-BA9F8D2E60B1}"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69B329-9838-E14C-8CC7-3E292D01AFF6}" type="datetime1">
              <a:rPr lang="en-US"/>
              <a:pPr>
                <a:defRPr/>
              </a:pPr>
              <a:t>6/28/2016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C9BE537-F6BC-B748-A448-C81A2A94289F}"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5E7E1D4-8F12-B648-A865-144120342E54}" type="datetime1">
              <a:rPr lang="en-US"/>
              <a:pPr>
                <a:defRPr/>
              </a:pPr>
              <a:t>6/28/2016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4C4AE86-8000-CB49-B5D0-DD2AC66E473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3523321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4047A9-FC02-4B44-A1A1-D3CD88EF9766}" type="datetime1">
              <a:rPr lang="en-US"/>
              <a:pPr>
                <a:defRPr/>
              </a:pPr>
              <a:t>6/28/2016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0545B8D-8BD9-0A48-A0CD-F31EDDFFC788}"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0FF55D-0FDD-0641-B2AF-2E99697CF69C}" type="datetime1">
              <a:rPr lang="en-US"/>
              <a:pPr>
                <a:defRPr/>
              </a:pPr>
              <a:t>6/28/2016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9EC0FE3-EEF7-9043-926C-73616F212090}"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214300-EBFA-AB45-B75F-28EF2D63C5F1}" type="datetime1">
              <a:rPr lang="en-US"/>
              <a:pPr>
                <a:defRPr/>
              </a:pPr>
              <a:t>6/28/2016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F5D4537-A433-2040-AD81-ACE769BCB25B}"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FAEB0E-A267-5348-BC5B-6FC47AA98655}" type="datetime1">
              <a:rPr lang="en-US"/>
              <a:pPr>
                <a:defRPr/>
              </a:pPr>
              <a:t>6/28/2016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0D55737-2041-7040-8484-658206370174}"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4C049E-9989-7A47-B6F9-961CB3215A59}" type="datetime1">
              <a:rPr lang="en-US"/>
              <a:pPr>
                <a:defRPr/>
              </a:pPr>
              <a:t>6/28/2016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0B2889D-CB98-AA4B-8D8B-6E8301EE44A7}"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78AB63-D159-C541-BCA3-774BC10E737C}" type="datetime1">
              <a:rPr lang="en-US"/>
              <a:pPr>
                <a:defRPr/>
              </a:pPr>
              <a:t>6/28/2016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18DCD75-871E-F94D-B774-1E7FA0038B18}"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7567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5847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6457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496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3517122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2088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8288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6192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2098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8265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3191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A59CCCC-B4BC-384B-8831-7552B00ED877}"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2458C1E7-C433-1A40-B5BE-206B7BA422C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4827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9918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0808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009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1597288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6749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7064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0233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6576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5206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9065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5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9BDD93F0-0674-6440-B63A-FD9B0F9733EF}" type="datetimeFigureOut">
              <a:rPr lang="en-US" smtClean="0">
                <a:solidFill>
                  <a:prstClr val="black"/>
                </a:solidFill>
              </a:rPr>
              <a:pPr/>
              <a:t>6/28/2016</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6FA2AE9C-0F09-8C4F-8C02-03BBC0CC5F5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98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259400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DD93F0-0674-6440-B63A-FD9B0F9733EF}" type="datetimeFigureOut">
              <a:rPr lang="en-US" smtClean="0"/>
              <a:pPr/>
              <a:t>6/28/2016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FA2AE9C-0F09-8C4F-8C02-03BBC0CC5F58}" type="slidenum">
              <a:rPr lang="en-US" smtClean="0"/>
              <a:pPr/>
              <a:t>‹#›</a:t>
            </a:fld>
            <a:endParaRPr lang="en-US" dirty="0"/>
          </a:p>
        </p:txBody>
      </p:sp>
    </p:spTree>
    <p:extLst>
      <p:ext uri="{BB962C8B-B14F-4D97-AF65-F5344CB8AC3E}">
        <p14:creationId xmlns:p14="http://schemas.microsoft.com/office/powerpoint/2010/main" val="328746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EDA_PPT_InsideBackgroundArtWhit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1948461"/>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242432"/>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EDA_PPT_InsideBackgroundgradientBlu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615964"/>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EDA_PPT_BackgroundArtWhit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5683129"/>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9" charset="0"/>
                <a:ea typeface="ＭＳ Ｐゴシック" pitchFamily="-109" charset="-128"/>
                <a:cs typeface="ＭＳ Ｐゴシック" pitchFamily="-109" charset="-128"/>
              </a:defRPr>
            </a:lvl1pPr>
          </a:lstStyle>
          <a:p>
            <a:pPr>
              <a:defRPr/>
            </a:pPr>
            <a:fld id="{63C610BA-7E3F-BE4F-8F93-55F002DD6865}" type="datetime1">
              <a:rPr lang="en-US"/>
              <a:pPr>
                <a:defRPr/>
              </a:pPr>
              <a:t>6/28/2016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9" charset="0"/>
                <a:ea typeface="ＭＳ Ｐゴシック" pitchFamily="-109" charset="-128"/>
                <a:cs typeface="ＭＳ Ｐゴシック" pitchFamily="-109" charset="-128"/>
              </a:defRPr>
            </a:lvl1pPr>
          </a:lstStyle>
          <a:p>
            <a:pPr>
              <a:defRPr/>
            </a:pPr>
            <a:fld id="{3178249E-52BE-A745-856B-FF8EAFBFFA6D}" type="slidenum">
              <a:rPr lang="en-US"/>
              <a:pPr>
                <a:defRPr/>
              </a:pPr>
              <a:t>‹#›</a:t>
            </a:fld>
            <a:endParaRPr lang="en-US" dirty="0"/>
          </a:p>
        </p:txBody>
      </p:sp>
      <p:sp>
        <p:nvSpPr>
          <p:cNvPr id="10" name="Date Placeholder 3"/>
          <p:cNvSpPr txBox="1">
            <a:spLocks/>
          </p:cNvSpPr>
          <p:nvPr/>
        </p:nvSpPr>
        <p:spPr>
          <a:xfrm>
            <a:off x="42863" y="6423025"/>
            <a:ext cx="2133600" cy="365125"/>
          </a:xfrm>
          <a:prstGeom prst="rect">
            <a:avLst/>
          </a:prstGeom>
        </p:spPr>
        <p:txBody>
          <a:bodyPr anchor="ctr"/>
          <a:lstStyle>
            <a:lvl1pPr algn="l">
              <a:defRPr sz="800" b="0">
                <a:solidFill>
                  <a:srgbClr val="FFFFFF"/>
                </a:solidFill>
                <a:latin typeface="Georgia"/>
                <a:cs typeface="Georgia"/>
              </a:defRPr>
            </a:lvl1pPr>
          </a:lstStyle>
          <a:p>
            <a:pPr fontAlgn="auto">
              <a:spcBef>
                <a:spcPts val="0"/>
              </a:spcBef>
              <a:spcAft>
                <a:spcPts val="0"/>
              </a:spcAft>
              <a:defRPr/>
            </a:pPr>
            <a:endParaRPr lang="en-US" dirty="0">
              <a:ea typeface="+mn-ea"/>
            </a:endParaRPr>
          </a:p>
        </p:txBody>
      </p:sp>
      <p:sp>
        <p:nvSpPr>
          <p:cNvPr id="11" name="Slide Number Placeholder 5"/>
          <p:cNvSpPr txBox="1">
            <a:spLocks/>
          </p:cNvSpPr>
          <p:nvPr/>
        </p:nvSpPr>
        <p:spPr>
          <a:xfrm>
            <a:off x="6964363" y="6430963"/>
            <a:ext cx="2133600" cy="365125"/>
          </a:xfrm>
          <a:prstGeom prst="rect">
            <a:avLst/>
          </a:prstGeom>
        </p:spPr>
        <p:txBody>
          <a:bodyPr anchor="ctr">
            <a:prstTxWarp prst="textNoShape">
              <a:avLst/>
            </a:prstTxWarp>
          </a:bodyPr>
          <a:lstStyle/>
          <a:p>
            <a:pPr algn="r">
              <a:defRPr/>
            </a:pPr>
            <a:fld id="{6CBA2279-8018-EB4A-BD07-A1E7F729659F}" type="slidenum">
              <a:rPr lang="en-US" sz="1200">
                <a:solidFill>
                  <a:schemeClr val="bg1"/>
                </a:solidFill>
                <a:latin typeface="Georgia" pitchFamily="-109" charset="0"/>
                <a:ea typeface="ＭＳ Ｐゴシック" pitchFamily="-109" charset="-128"/>
                <a:cs typeface="ＭＳ Ｐゴシック" pitchFamily="-109" charset="-128"/>
              </a:rPr>
              <a:pPr algn="r">
                <a:defRPr/>
              </a:pPr>
              <a:t>‹#›</a:t>
            </a:fld>
            <a:endParaRPr lang="en-US" sz="1200" dirty="0">
              <a:solidFill>
                <a:schemeClr val="bg1"/>
              </a:solidFill>
              <a:latin typeface="Georgia" pitchFamily="-109" charset="0"/>
              <a:ea typeface="ＭＳ Ｐゴシック" pitchFamily="-109" charset="-128"/>
              <a:cs typeface="ＭＳ Ｐゴシック" pitchFamily="-109" charset="-128"/>
            </a:endParaRPr>
          </a:p>
        </p:txBody>
      </p:sp>
      <p:pic>
        <p:nvPicPr>
          <p:cNvPr id="8" name="Picture 6" descr="EDA Blue Interior Page_lc1.jpg"/>
          <p:cNvPicPr>
            <a:picLocks noChangeAspect="1"/>
          </p:cNvPicPr>
          <p:nvPr userDrawn="1"/>
        </p:nvPicPr>
        <p:blipFill>
          <a:blip r:embed="rId13"/>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108"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pitchFamily="-109" charset="-128"/>
          <a:cs typeface="+mn-cs"/>
        </a:defRPr>
      </a:lvl3pPr>
      <a:lvl4pPr marL="16002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pitchFamily="-109" charset="-128"/>
          <a:cs typeface="+mn-cs"/>
        </a:defRPr>
      </a:lvl4pPr>
      <a:lvl5pPr marL="20574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270"/>
            <a:ext cx="9144000" cy="6855461"/>
          </a:xfrm>
          <a:prstGeom prst="rect">
            <a:avLst/>
          </a:prstGeom>
        </p:spPr>
      </p:pic>
    </p:spTree>
    <p:extLst>
      <p:ext uri="{BB962C8B-B14F-4D97-AF65-F5344CB8AC3E}">
        <p14:creationId xmlns:p14="http://schemas.microsoft.com/office/powerpoint/2010/main" val="283587330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270"/>
            <a:ext cx="9144000" cy="6855461"/>
          </a:xfrm>
          <a:prstGeom prst="rect">
            <a:avLst/>
          </a:prstGeom>
        </p:spPr>
      </p:pic>
    </p:spTree>
    <p:extLst>
      <p:ext uri="{BB962C8B-B14F-4D97-AF65-F5344CB8AC3E}">
        <p14:creationId xmlns:p14="http://schemas.microsoft.com/office/powerpoint/2010/main" val="3562569094"/>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hyperlink" Target="https://www.eda.gov/oie/ris/prior-years.htm"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hyperlink" Target="mailto:oie@eda.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tiff"/><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9.tiff"/><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22.xml.rels><?xml version="1.0" encoding="UTF-8" standalone="yes"?>
<Relationships xmlns="http://schemas.openxmlformats.org/package/2006/relationships"><Relationship Id="rId8" Type="http://schemas.openxmlformats.org/officeDocument/2006/relationships/hyperlink" Target="mailto:asmith@eda.gov" TargetMode="External"/><Relationship Id="rId3" Type="http://schemas.openxmlformats.org/officeDocument/2006/relationships/hyperlink" Target="mailto:hparadice@eda.gov" TargetMode="External"/><Relationship Id="rId7" Type="http://schemas.openxmlformats.org/officeDocument/2006/relationships/hyperlink" Target="mailto:LCruz-Carnall@eda.gov"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mailto:amartinez@eda.gov" TargetMode="External"/><Relationship Id="rId5" Type="http://schemas.openxmlformats.org/officeDocument/2006/relationships/hyperlink" Target="mailto:jtamayo@eda.gov" TargetMode="External"/><Relationship Id="rId4" Type="http://schemas.openxmlformats.org/officeDocument/2006/relationships/hyperlink" Target="mailto:jayala@ed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wmf"/><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a:off x="2308871" y="3771900"/>
            <a:ext cx="4790118" cy="2015"/>
          </a:xfrm>
          <a:prstGeom prst="line">
            <a:avLst/>
          </a:prstGeom>
          <a:noFill/>
          <a:ln w="12700">
            <a:solidFill>
              <a:srgbClr val="E8CE79"/>
            </a:solidFill>
            <a:round/>
            <a:headEnd/>
            <a:tailEn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3352799" y="1928227"/>
            <a:ext cx="5375275" cy="1938992"/>
          </a:xfrm>
          <a:prstGeom prst="rect">
            <a:avLst/>
          </a:prstGeom>
          <a:noFill/>
          <a:ln w="9525">
            <a:noFill/>
            <a:miter lim="800000"/>
            <a:headEnd/>
            <a:tailEnd/>
          </a:ln>
        </p:spPr>
        <p:txBody>
          <a:bodyPr wrap="square" lIns="0" tIns="0" rIns="0" bIns="0">
            <a:prstTxWarp prst="textNoShape">
              <a:avLst/>
            </a:prstTxWarp>
            <a:spAutoFit/>
          </a:bodyPr>
          <a:lstStyle/>
          <a:p>
            <a:pPr marL="285750" indent="-285750">
              <a:spcAft>
                <a:spcPts val="1200"/>
              </a:spcAft>
              <a:buFont typeface="Arial" pitchFamily="34" charset="0"/>
              <a:buChar char="•"/>
              <a:defRPr/>
            </a:pPr>
            <a:r>
              <a:rPr lang="en-US" sz="2400" b="1" i="1" dirty="0" smtClean="0">
                <a:solidFill>
                  <a:srgbClr val="005A8B"/>
                </a:solidFill>
                <a:latin typeface="Arial Narrow" pitchFamily="34" charset="0"/>
                <a:ea typeface="Arial Narrow" pitchFamily="-108" charset="0"/>
                <a:cs typeface="Arial Narrow" pitchFamily="-108" charset="0"/>
              </a:rPr>
              <a:t>State and local governments</a:t>
            </a:r>
          </a:p>
          <a:p>
            <a:pPr marL="285750" indent="-285750">
              <a:spcAft>
                <a:spcPts val="1200"/>
              </a:spcAft>
              <a:buFont typeface="Arial" pitchFamily="34" charset="0"/>
              <a:buChar char="•"/>
              <a:defRPr/>
            </a:pPr>
            <a:r>
              <a:rPr lang="en-US" sz="2400" b="1" i="1" dirty="0" smtClean="0">
                <a:solidFill>
                  <a:srgbClr val="005A8B"/>
                </a:solidFill>
                <a:latin typeface="Arial Narrow" pitchFamily="34" charset="0"/>
              </a:rPr>
              <a:t>Nonprofit organizations</a:t>
            </a:r>
          </a:p>
          <a:p>
            <a:pPr marL="285750" indent="-285750">
              <a:spcAft>
                <a:spcPts val="1200"/>
              </a:spcAft>
              <a:buFont typeface="Arial" pitchFamily="34" charset="0"/>
              <a:buChar char="•"/>
              <a:defRPr/>
            </a:pPr>
            <a:r>
              <a:rPr lang="en-US" sz="2400" b="1" i="1" dirty="0" smtClean="0">
                <a:solidFill>
                  <a:srgbClr val="005A8B"/>
                </a:solidFill>
                <a:latin typeface="Arial Narrow" pitchFamily="34" charset="0"/>
              </a:rPr>
              <a:t>Institutions of high education</a:t>
            </a:r>
          </a:p>
          <a:p>
            <a:pPr marL="285750" indent="-285750">
              <a:spcAft>
                <a:spcPts val="1200"/>
              </a:spcAft>
              <a:buFont typeface="Arial" pitchFamily="34" charset="0"/>
              <a:buChar char="•"/>
              <a:defRPr/>
            </a:pPr>
            <a:r>
              <a:rPr lang="en-US" sz="2400" b="1" i="1" dirty="0" smtClean="0">
                <a:solidFill>
                  <a:srgbClr val="005A8B"/>
                </a:solidFill>
                <a:latin typeface="Arial Narrow" pitchFamily="34" charset="0"/>
              </a:rPr>
              <a:t>Native American tribal governments</a:t>
            </a:r>
          </a:p>
        </p:txBody>
      </p:sp>
      <p:pic>
        <p:nvPicPr>
          <p:cNvPr id="10" name="Picture 9" descr="handshake.png"/>
          <p:cNvPicPr>
            <a:picLocks noChangeAspect="1"/>
          </p:cNvPicPr>
          <p:nvPr/>
        </p:nvPicPr>
        <p:blipFill>
          <a:blip r:embed="rId3"/>
          <a:stretch>
            <a:fillRect/>
          </a:stretch>
        </p:blipFill>
        <p:spPr bwMode="auto">
          <a:xfrm>
            <a:off x="266700" y="1455738"/>
            <a:ext cx="2892425" cy="2892425"/>
          </a:xfrm>
          <a:prstGeom prst="rect">
            <a:avLst/>
          </a:prstGeom>
          <a:noFill/>
          <a:ln w="9525">
            <a:noFill/>
            <a:miter lim="800000"/>
            <a:headEnd/>
            <a:tailEnd/>
          </a:ln>
        </p:spPr>
      </p:pic>
      <p:pic>
        <p:nvPicPr>
          <p:cNvPr id="9" name="Picture 8" descr="GlobalEconomy.png"/>
          <p:cNvPicPr>
            <a:picLocks noChangeAspect="1"/>
          </p:cNvPicPr>
          <p:nvPr/>
        </p:nvPicPr>
        <p:blipFill>
          <a:blip r:embed="rId4"/>
          <a:stretch>
            <a:fillRect/>
          </a:stretch>
        </p:blipFill>
        <p:spPr bwMode="auto">
          <a:xfrm>
            <a:off x="520700" y="3647281"/>
            <a:ext cx="2202656" cy="2202656"/>
          </a:xfrm>
          <a:prstGeom prst="rect">
            <a:avLst/>
          </a:prstGeom>
          <a:noFill/>
          <a:ln w="9525">
            <a:noFill/>
            <a:miter lim="800000"/>
            <a:headEnd/>
            <a:tailEnd/>
          </a:ln>
        </p:spPr>
      </p:pic>
      <p:sp>
        <p:nvSpPr>
          <p:cNvPr id="7" name="TextBox 6"/>
          <p:cNvSpPr txBox="1"/>
          <p:nvPr/>
        </p:nvSpPr>
        <p:spPr>
          <a:xfrm>
            <a:off x="4191000" y="271733"/>
            <a:ext cx="3683000" cy="492443"/>
          </a:xfrm>
          <a:prstGeom prst="rect">
            <a:avLst/>
          </a:prstGeom>
          <a:noFill/>
        </p:spPr>
        <p:txBody>
          <a:bodyPr wrap="square" lIns="0" tIns="0" rIns="0" bIns="0">
            <a:spAutoFit/>
          </a:bodyPr>
          <a:lstStyle/>
          <a:p>
            <a:pPr algn="r" fontAlgn="auto">
              <a:spcBef>
                <a:spcPts val="0"/>
              </a:spcBef>
              <a:spcAft>
                <a:spcPts val="300"/>
              </a:spcAft>
              <a:defRPr/>
            </a:pPr>
            <a:r>
              <a:rPr lang="en-US" sz="3200" b="1" dirty="0">
                <a:solidFill>
                  <a:srgbClr val="E8CE79"/>
                </a:solidFill>
                <a:latin typeface="Arial Narrow" pitchFamily="34" charset="0"/>
              </a:rPr>
              <a:t>Eligibility</a:t>
            </a:r>
            <a:r>
              <a:rPr lang="en-US" sz="3200" b="1" i="1" dirty="0" smtClean="0">
                <a:solidFill>
                  <a:srgbClr val="723D14"/>
                </a:solidFill>
                <a:latin typeface="Arial Narrow" pitchFamily="-108" charset="0"/>
              </a:rPr>
              <a:t> </a:t>
            </a:r>
            <a:endParaRPr lang="en-US" sz="3200" b="1" i="1" dirty="0">
              <a:solidFill>
                <a:srgbClr val="723D14"/>
              </a:solidFill>
              <a:latin typeface="Arial Narrow" pitchFamily="-108"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DA Regions"/>
          <p:cNvPicPr>
            <a:picLocks noChangeAspect="1" noChangeArrowheads="1"/>
          </p:cNvPicPr>
          <p:nvPr/>
        </p:nvPicPr>
        <p:blipFill>
          <a:blip r:embed="rId2" cstate="print"/>
          <a:srcRect/>
          <a:stretch>
            <a:fillRect/>
          </a:stretch>
        </p:blipFill>
        <p:spPr bwMode="auto">
          <a:xfrm>
            <a:off x="114143" y="1659252"/>
            <a:ext cx="8232322" cy="5394028"/>
          </a:xfrm>
          <a:prstGeom prst="rect">
            <a:avLst/>
          </a:prstGeom>
          <a:noFill/>
        </p:spPr>
      </p:pic>
      <p:sp>
        <p:nvSpPr>
          <p:cNvPr id="7" name="TextBox 6"/>
          <p:cNvSpPr txBox="1"/>
          <p:nvPr/>
        </p:nvSpPr>
        <p:spPr>
          <a:xfrm>
            <a:off x="1295400" y="2678668"/>
            <a:ext cx="1809750" cy="369332"/>
          </a:xfrm>
          <a:prstGeom prst="rect">
            <a:avLst/>
          </a:prstGeom>
          <a:noFill/>
        </p:spPr>
        <p:txBody>
          <a:bodyPr wrap="square" rtlCol="0">
            <a:spAutoFit/>
          </a:bodyPr>
          <a:lstStyle/>
          <a:p>
            <a:r>
              <a:rPr lang="en-US" dirty="0" smtClean="0"/>
              <a:t>Seattle</a:t>
            </a:r>
            <a:endParaRPr lang="en-US" dirty="0"/>
          </a:p>
        </p:txBody>
      </p:sp>
      <p:sp>
        <p:nvSpPr>
          <p:cNvPr id="8" name="TextBox 7"/>
          <p:cNvSpPr txBox="1"/>
          <p:nvPr/>
        </p:nvSpPr>
        <p:spPr>
          <a:xfrm>
            <a:off x="3105150" y="3524250"/>
            <a:ext cx="1009650" cy="369332"/>
          </a:xfrm>
          <a:prstGeom prst="rect">
            <a:avLst/>
          </a:prstGeom>
          <a:noFill/>
        </p:spPr>
        <p:txBody>
          <a:bodyPr wrap="square" rtlCol="0">
            <a:spAutoFit/>
          </a:bodyPr>
          <a:lstStyle/>
          <a:p>
            <a:r>
              <a:rPr lang="en-US" dirty="0" smtClean="0"/>
              <a:t>Denver</a:t>
            </a:r>
            <a:endParaRPr lang="en-US" dirty="0"/>
          </a:p>
        </p:txBody>
      </p:sp>
      <p:sp>
        <p:nvSpPr>
          <p:cNvPr id="9" name="TextBox 8"/>
          <p:cNvSpPr txBox="1"/>
          <p:nvPr/>
        </p:nvSpPr>
        <p:spPr>
          <a:xfrm>
            <a:off x="4114800" y="4743450"/>
            <a:ext cx="1123950" cy="369332"/>
          </a:xfrm>
          <a:prstGeom prst="rect">
            <a:avLst/>
          </a:prstGeom>
          <a:noFill/>
        </p:spPr>
        <p:txBody>
          <a:bodyPr wrap="square" rtlCol="0">
            <a:spAutoFit/>
          </a:bodyPr>
          <a:lstStyle/>
          <a:p>
            <a:r>
              <a:rPr lang="en-US" dirty="0" smtClean="0"/>
              <a:t>Austin</a:t>
            </a:r>
            <a:endParaRPr lang="en-US" dirty="0"/>
          </a:p>
        </p:txBody>
      </p:sp>
      <p:sp>
        <p:nvSpPr>
          <p:cNvPr id="10" name="TextBox 9"/>
          <p:cNvSpPr txBox="1"/>
          <p:nvPr/>
        </p:nvSpPr>
        <p:spPr>
          <a:xfrm>
            <a:off x="5238750" y="3048000"/>
            <a:ext cx="1409700" cy="369332"/>
          </a:xfrm>
          <a:prstGeom prst="rect">
            <a:avLst/>
          </a:prstGeom>
          <a:noFill/>
        </p:spPr>
        <p:txBody>
          <a:bodyPr wrap="square" rtlCol="0">
            <a:spAutoFit/>
          </a:bodyPr>
          <a:lstStyle/>
          <a:p>
            <a:r>
              <a:rPr lang="en-US" dirty="0" smtClean="0"/>
              <a:t>Chicago</a:t>
            </a:r>
            <a:endParaRPr lang="en-US" dirty="0"/>
          </a:p>
        </p:txBody>
      </p:sp>
      <p:sp>
        <p:nvSpPr>
          <p:cNvPr id="11" name="TextBox 10"/>
          <p:cNvSpPr txBox="1"/>
          <p:nvPr/>
        </p:nvSpPr>
        <p:spPr>
          <a:xfrm>
            <a:off x="6648450" y="4743450"/>
            <a:ext cx="1028700" cy="369332"/>
          </a:xfrm>
          <a:prstGeom prst="rect">
            <a:avLst/>
          </a:prstGeom>
          <a:noFill/>
        </p:spPr>
        <p:txBody>
          <a:bodyPr wrap="square" rtlCol="0">
            <a:spAutoFit/>
          </a:bodyPr>
          <a:lstStyle/>
          <a:p>
            <a:r>
              <a:rPr lang="en-US" dirty="0" smtClean="0"/>
              <a:t>Atlanta</a:t>
            </a:r>
            <a:endParaRPr lang="en-US" dirty="0"/>
          </a:p>
        </p:txBody>
      </p:sp>
      <p:sp>
        <p:nvSpPr>
          <p:cNvPr id="12" name="TextBox 11"/>
          <p:cNvSpPr txBox="1"/>
          <p:nvPr/>
        </p:nvSpPr>
        <p:spPr>
          <a:xfrm>
            <a:off x="6877050" y="3048000"/>
            <a:ext cx="1790700" cy="369332"/>
          </a:xfrm>
          <a:prstGeom prst="rect">
            <a:avLst/>
          </a:prstGeom>
          <a:noFill/>
        </p:spPr>
        <p:txBody>
          <a:bodyPr wrap="square" rtlCol="0">
            <a:spAutoFit/>
          </a:bodyPr>
          <a:lstStyle/>
          <a:p>
            <a:r>
              <a:rPr lang="en-US" dirty="0" smtClean="0"/>
              <a:t>Philadelphia</a:t>
            </a:r>
            <a:endParaRPr lang="en-US" dirty="0"/>
          </a:p>
        </p:txBody>
      </p:sp>
      <p:sp>
        <p:nvSpPr>
          <p:cNvPr id="2" name="TextBox 1"/>
          <p:cNvSpPr txBox="1"/>
          <p:nvPr/>
        </p:nvSpPr>
        <p:spPr>
          <a:xfrm>
            <a:off x="5323119" y="366874"/>
            <a:ext cx="2839239" cy="584775"/>
          </a:xfrm>
          <a:prstGeom prst="rect">
            <a:avLst/>
          </a:prstGeom>
          <a:noFill/>
        </p:spPr>
        <p:txBody>
          <a:bodyPr wrap="none" rtlCol="0">
            <a:spAutoFit/>
          </a:bodyPr>
          <a:lstStyle/>
          <a:p>
            <a:r>
              <a:rPr lang="en-US" sz="3200" b="1" dirty="0" smtClean="0">
                <a:solidFill>
                  <a:srgbClr val="E8CE79"/>
                </a:solidFill>
                <a:latin typeface="Arial Narrow" pitchFamily="34" charset="0"/>
              </a:rPr>
              <a:t>Regional Offices</a:t>
            </a:r>
            <a:endParaRPr lang="en-US" sz="3200" b="1" dirty="0">
              <a:solidFill>
                <a:srgbClr val="E8CE79"/>
              </a:solidFill>
              <a:latin typeface="Arial Narrow" pitchFamily="34" charset="0"/>
            </a:endParaRPr>
          </a:p>
        </p:txBody>
      </p:sp>
    </p:spTree>
    <p:extLst>
      <p:ext uri="{BB962C8B-B14F-4D97-AF65-F5344CB8AC3E}">
        <p14:creationId xmlns:p14="http://schemas.microsoft.com/office/powerpoint/2010/main" val="3190097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61441" y="1061051"/>
            <a:ext cx="4572000" cy="369332"/>
          </a:xfrm>
          <a:prstGeom prst="rect">
            <a:avLst/>
          </a:prstGeom>
          <a:noFill/>
        </p:spPr>
        <p:txBody>
          <a:bodyPr wrap="square" lIns="0" tIns="0" rIns="0" bIns="0">
            <a:spAutoFit/>
          </a:bodyPr>
          <a:lstStyle/>
          <a:p>
            <a:pPr defTabSz="342900">
              <a:defRPr/>
            </a:pPr>
            <a:r>
              <a:rPr lang="en-US" sz="2400" b="1" dirty="0">
                <a:solidFill>
                  <a:srgbClr val="E8CE79"/>
                </a:solidFill>
                <a:latin typeface="Arial Narrow" pitchFamily="34" charset="0"/>
              </a:rPr>
              <a:t>Project Example – University Center</a:t>
            </a:r>
          </a:p>
        </p:txBody>
      </p:sp>
      <p:sp>
        <p:nvSpPr>
          <p:cNvPr id="14" name="TextBox 13"/>
          <p:cNvSpPr txBox="1">
            <a:spLocks noChangeArrowheads="1"/>
          </p:cNvSpPr>
          <p:nvPr/>
        </p:nvSpPr>
        <p:spPr bwMode="auto">
          <a:xfrm>
            <a:off x="1340643" y="2591498"/>
            <a:ext cx="3702844" cy="4431983"/>
          </a:xfrm>
          <a:prstGeom prst="rect">
            <a:avLst/>
          </a:prstGeom>
          <a:noFill/>
          <a:ln w="9525">
            <a:noFill/>
            <a:miter lim="800000"/>
            <a:headEnd/>
            <a:tailEnd/>
          </a:ln>
        </p:spPr>
        <p:txBody>
          <a:bodyPr wrap="square" lIns="0" tIns="0" rIns="0" bIns="0">
            <a:prstTxWarp prst="textNoShape">
              <a:avLst/>
            </a:prstTxWarp>
            <a:spAutoFit/>
          </a:bodyPr>
          <a:lstStyle/>
          <a:p>
            <a:pPr marL="214313" indent="-214313">
              <a:buFont typeface="Arial" panose="020B0604020202020204" pitchFamily="34" charset="0"/>
              <a:buChar char="•"/>
            </a:pPr>
            <a:r>
              <a:rPr lang="en-US" sz="1050" dirty="0">
                <a:solidFill>
                  <a:srgbClr val="1F497D"/>
                </a:solidFill>
                <a:latin typeface="Georgia" pitchFamily="18" charset="0"/>
              </a:rPr>
              <a:t>Founded in 2011, Delaware State University (DSU) ’s University Center for Economic Development and Trade (UCEDT) was created with the goal of promoting and supporting entrepreneurship and workforce development using a $500,000 EDA investment. </a:t>
            </a:r>
          </a:p>
          <a:p>
            <a:endParaRPr lang="en-US" sz="1050" dirty="0">
              <a:solidFill>
                <a:srgbClr val="1F497D"/>
              </a:solidFill>
              <a:latin typeface="Georgia" pitchFamily="18" charset="0"/>
            </a:endParaRPr>
          </a:p>
          <a:p>
            <a:pPr marL="214313" indent="-214313">
              <a:buFont typeface="Arial" panose="020B0604020202020204" pitchFamily="34" charset="0"/>
              <a:buChar char="•"/>
            </a:pPr>
            <a:r>
              <a:rPr lang="en-US" sz="1050" dirty="0">
                <a:solidFill>
                  <a:srgbClr val="1F497D"/>
                </a:solidFill>
                <a:latin typeface="Georgia" pitchFamily="18" charset="0"/>
              </a:rPr>
              <a:t>As an EDA University Center, building relationships and connections between the university and the economic development community is a key priority. In this role, UCEDT provides technical assistance to local governments, such as feasibility and impact studies, as well as strategic support and guidance on international trade initiatives for Delaware companies.</a:t>
            </a:r>
          </a:p>
          <a:p>
            <a:pPr marL="214313" indent="-214313">
              <a:buFont typeface="Arial" panose="020B0604020202020204" pitchFamily="34" charset="0"/>
              <a:buChar char="•"/>
            </a:pPr>
            <a:endParaRPr lang="en-US" sz="1050" dirty="0">
              <a:solidFill>
                <a:srgbClr val="1F497D"/>
              </a:solidFill>
              <a:latin typeface="Georgia" pitchFamily="18" charset="0"/>
            </a:endParaRPr>
          </a:p>
          <a:p>
            <a:pPr marL="214313" indent="-214313">
              <a:buFont typeface="Arial" panose="020B0604020202020204" pitchFamily="34" charset="0"/>
              <a:buChar char="•"/>
            </a:pPr>
            <a:r>
              <a:rPr lang="en-US" sz="1050" dirty="0">
                <a:solidFill>
                  <a:srgbClr val="1F497D"/>
                </a:solidFill>
                <a:latin typeface="Georgia" pitchFamily="18" charset="0"/>
              </a:rPr>
              <a:t>In 2014, the Center worked to establish First State Moves the Nation, a jobs and business accelerator in Milford. In collaboration with First State Manufacturing and the City of Milford, UCEDT assists businesses participating in the accelerator program with technical assistance and legal services, as well as provides virtual accelerator services.</a:t>
            </a:r>
          </a:p>
          <a:p>
            <a:pPr marL="214313" indent="-214313" defTabSz="342900">
              <a:buFont typeface="Arial" pitchFamily="34" charset="0"/>
              <a:buChar char="•"/>
            </a:pPr>
            <a:endParaRPr lang="en-US" sz="1050" dirty="0">
              <a:solidFill>
                <a:prstClr val="black"/>
              </a:solidFill>
            </a:endParaRPr>
          </a:p>
          <a:p>
            <a:pPr defTabSz="342900"/>
            <a:r>
              <a:rPr lang="en-US" sz="1200" dirty="0">
                <a:solidFill>
                  <a:prstClr val="black"/>
                </a:solidFill>
              </a:rPr>
              <a:t> </a:t>
            </a:r>
          </a:p>
          <a:p>
            <a:pPr defTabSz="342900"/>
            <a:r>
              <a:rPr lang="en-US" sz="1050" dirty="0">
                <a:solidFill>
                  <a:prstClr val="black"/>
                </a:solidFill>
              </a:rPr>
              <a:t>	</a:t>
            </a:r>
          </a:p>
          <a:p>
            <a:pPr defTabSz="342900"/>
            <a:r>
              <a:rPr lang="en-US" sz="1050" dirty="0">
                <a:solidFill>
                  <a:prstClr val="black"/>
                </a:solidFill>
              </a:rPr>
              <a:t>	</a:t>
            </a:r>
          </a:p>
          <a:p>
            <a:pPr defTabSz="342900"/>
            <a:r>
              <a:rPr lang="en-US" sz="1050" dirty="0">
                <a:solidFill>
                  <a:prstClr val="black"/>
                </a:solidFill>
              </a:rPr>
              <a:t>	</a:t>
            </a:r>
          </a:p>
          <a:p>
            <a:pPr defTabSz="342900"/>
            <a:endParaRPr lang="en-US" sz="1200" dirty="0">
              <a:solidFill>
                <a:prstClr val="black"/>
              </a:solidFill>
            </a:endParaRPr>
          </a:p>
          <a:p>
            <a:pPr marL="214313" indent="-214313" defTabSz="342900">
              <a:buFont typeface="Arial" pitchFamily="34" charset="0"/>
              <a:buChar char="•"/>
            </a:pPr>
            <a:endParaRPr lang="en-US" sz="1200" dirty="0">
              <a:solidFill>
                <a:prstClr val="black"/>
              </a:solidFill>
            </a:endParaRPr>
          </a:p>
        </p:txBody>
      </p:sp>
      <p:pic>
        <p:nvPicPr>
          <p:cNvPr id="1026" name="Picture 2" descr="http://www.desu.edu/sites/default/files/125-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486" y="2591497"/>
            <a:ext cx="3714750" cy="17787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2479025" y="1717033"/>
            <a:ext cx="4087416" cy="872034"/>
          </a:xfrm>
          <a:prstGeom prst="rect">
            <a:avLst/>
          </a:prstGeom>
          <a:noFill/>
          <a:ln w="9525">
            <a:noFill/>
            <a:miter lim="800000"/>
            <a:headEnd/>
            <a:tailEnd/>
          </a:ln>
        </p:spPr>
        <p:txBody>
          <a:bodyPr lIns="0" tIns="0" rIns="0" bIns="0">
            <a:prstTxWarp prst="textNoShape">
              <a:avLst/>
            </a:prstTxWarp>
            <a:spAutoFit/>
          </a:bodyPr>
          <a:lstStyle/>
          <a:p>
            <a:pPr algn="ctr" defTabSz="342900">
              <a:lnSpc>
                <a:spcPts val="1744"/>
              </a:lnSpc>
              <a:defRPr/>
            </a:pPr>
            <a:r>
              <a:rPr lang="en-US" b="1" dirty="0" smtClean="0">
                <a:solidFill>
                  <a:srgbClr val="1F497D"/>
                </a:solidFill>
                <a:latin typeface="Georgia" pitchFamily="18" charset="0"/>
                <a:ea typeface="ＭＳ Ｐゴシック" pitchFamily="-108" charset="-128"/>
              </a:rPr>
              <a:t>Delaware </a:t>
            </a:r>
            <a:r>
              <a:rPr lang="en-US" b="1" dirty="0">
                <a:solidFill>
                  <a:srgbClr val="1F497D"/>
                </a:solidFill>
                <a:latin typeface="Georgia" pitchFamily="18" charset="0"/>
                <a:ea typeface="ＭＳ Ｐゴシック" pitchFamily="-108" charset="-128"/>
              </a:rPr>
              <a:t>State University (DSU) ’s University Center for Economic Development and Trade (UCEDT)</a:t>
            </a:r>
          </a:p>
          <a:p>
            <a:pPr algn="ctr" defTabSz="342900">
              <a:lnSpc>
                <a:spcPts val="1744"/>
              </a:lnSpc>
              <a:defRPr/>
            </a:pPr>
            <a:endParaRPr lang="en-US" sz="1500" b="1" spc="45" dirty="0">
              <a:solidFill>
                <a:srgbClr val="005A8B"/>
              </a:solidFill>
              <a:latin typeface="Georgia" pitchFamily="18"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40852459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1531927" y="2082110"/>
            <a:ext cx="4604762" cy="4039567"/>
          </a:xfrm>
          <a:prstGeom prst="rect">
            <a:avLst/>
          </a:prstGeom>
          <a:noFill/>
          <a:ln w="9525">
            <a:noFill/>
            <a:miter lim="800000"/>
            <a:headEnd/>
            <a:tailEnd/>
          </a:ln>
        </p:spPr>
        <p:txBody>
          <a:bodyPr wrap="square" lIns="0" tIns="0" rIns="0" bIns="0">
            <a:prstTxWarp prst="textNoShape">
              <a:avLst/>
            </a:prstTxWarp>
            <a:spAutoFit/>
          </a:bodyPr>
          <a:lstStyle/>
          <a:p>
            <a:pPr marL="214313" indent="-214313">
              <a:buFont typeface="Arial" panose="020B0604020202020204" pitchFamily="34" charset="0"/>
              <a:buChar char="•"/>
            </a:pPr>
            <a:r>
              <a:rPr lang="en-US" sz="1050" dirty="0">
                <a:solidFill>
                  <a:srgbClr val="1F497D"/>
                </a:solidFill>
                <a:latin typeface="Georgia" pitchFamily="18" charset="0"/>
              </a:rPr>
              <a:t>The city of Huntsville has a vibrant economy, and is the heart of one of the fastest growing regions in Alabama. A strong driver of this economic growth and prosperity is research and development in the defense and aerospace sectors, which employ thousands of residents in Huntsville’s 15-county commuter shed. </a:t>
            </a:r>
          </a:p>
          <a:p>
            <a:endParaRPr lang="en-US" sz="1050" dirty="0">
              <a:solidFill>
                <a:srgbClr val="1F497D"/>
              </a:solidFill>
              <a:latin typeface="Georgia" pitchFamily="18" charset="0"/>
            </a:endParaRPr>
          </a:p>
          <a:p>
            <a:pPr marL="214313" indent="-214313">
              <a:buFont typeface="Arial" panose="020B0604020202020204" pitchFamily="34" charset="0"/>
              <a:buChar char="•"/>
            </a:pPr>
            <a:r>
              <a:rPr lang="en-US" sz="1050" dirty="0">
                <a:solidFill>
                  <a:srgbClr val="1F497D"/>
                </a:solidFill>
                <a:latin typeface="Georgia" pitchFamily="18" charset="0"/>
              </a:rPr>
              <a:t>In September 2015, EDA awarded $3 million to the University of Alabama in Huntsville (UAH) to construct the Innovation to Invention Center (I2C).  The I2C will be an incubator/innovation hub and accelerator program that will provide physical facilities and services to support inventors, entrepreneurs, high-tech companies, and partners in the innovation process.  Building on that investment, EDA later awarded $500,000 to UAH through the 2015 i6Challenge to fund the Growth &amp; Acceleration of Products (GAP) project. A virtual proof-of-concept center, the GAP project will unite resources at UAH and within the government and high-tech business community to bring "shelved" technologies into the marketplace.</a:t>
            </a:r>
          </a:p>
          <a:p>
            <a:r>
              <a:rPr lang="en-US" sz="1050" dirty="0">
                <a:solidFill>
                  <a:srgbClr val="1F497D"/>
                </a:solidFill>
                <a:latin typeface="Georgia" pitchFamily="18" charset="0"/>
              </a:rPr>
              <a:t> </a:t>
            </a:r>
          </a:p>
          <a:p>
            <a:pPr marL="214313" indent="-214313">
              <a:buFont typeface="Arial" panose="020B0604020202020204" pitchFamily="34" charset="0"/>
              <a:buChar char="•"/>
            </a:pPr>
            <a:r>
              <a:rPr lang="en-US" sz="1050" dirty="0">
                <a:solidFill>
                  <a:srgbClr val="1F497D"/>
                </a:solidFill>
                <a:latin typeface="Georgia" pitchFamily="18" charset="0"/>
              </a:rPr>
              <a:t>This regional development initiative will leverage UAH assets to grow the region’s innovation capacity.  The I2C is projected to result in the creation of 365 new jobs and more than $30 million in private investment.  The estimated long-term economic impact includes the creation of 1,460 high-tech jobs, 7,300 indirect jobs for skilled/unskilled labor, and a total wage impact of $453 million by the year 2024.</a:t>
            </a:r>
          </a:p>
          <a:p>
            <a:pPr marL="214313" indent="-214313" defTabSz="342900">
              <a:buFont typeface="Arial" pitchFamily="34" charset="0"/>
              <a:buChar char="•"/>
            </a:pPr>
            <a:endParaRPr lang="en-US" sz="1050" dirty="0">
              <a:solidFill>
                <a:srgbClr val="162E5B"/>
              </a:solidFill>
              <a:latin typeface="Georgia" panose="02040502050405020303" pitchFamily="18" charset="0"/>
            </a:endParaRPr>
          </a:p>
        </p:txBody>
      </p:sp>
      <p:sp>
        <p:nvSpPr>
          <p:cNvPr id="11" name="TextBox 8"/>
          <p:cNvSpPr txBox="1">
            <a:spLocks noChangeArrowheads="1"/>
          </p:cNvSpPr>
          <p:nvPr/>
        </p:nvSpPr>
        <p:spPr bwMode="auto">
          <a:xfrm>
            <a:off x="1531927" y="1770005"/>
            <a:ext cx="5026631" cy="436017"/>
          </a:xfrm>
          <a:prstGeom prst="rect">
            <a:avLst/>
          </a:prstGeom>
          <a:noFill/>
          <a:ln w="9525">
            <a:noFill/>
            <a:miter lim="800000"/>
            <a:headEnd/>
            <a:tailEnd/>
          </a:ln>
        </p:spPr>
        <p:txBody>
          <a:bodyPr wrap="square" lIns="0" tIns="0" rIns="0" bIns="0">
            <a:prstTxWarp prst="textNoShape">
              <a:avLst/>
            </a:prstTxWarp>
            <a:spAutoFit/>
          </a:bodyPr>
          <a:lstStyle/>
          <a:p>
            <a:pPr algn="ctr" defTabSz="342900">
              <a:lnSpc>
                <a:spcPts val="1744"/>
              </a:lnSpc>
              <a:defRPr/>
            </a:pPr>
            <a:r>
              <a:rPr lang="en-US" b="1" dirty="0" smtClean="0">
                <a:solidFill>
                  <a:srgbClr val="1F497D"/>
                </a:solidFill>
                <a:latin typeface="Georgia" pitchFamily="18" charset="0"/>
                <a:ea typeface="ＭＳ Ｐゴシック" pitchFamily="-108" charset="-128"/>
              </a:rPr>
              <a:t>University </a:t>
            </a:r>
            <a:r>
              <a:rPr lang="en-US" b="1" dirty="0">
                <a:solidFill>
                  <a:srgbClr val="1F497D"/>
                </a:solidFill>
                <a:latin typeface="Georgia" pitchFamily="18" charset="0"/>
                <a:ea typeface="ＭＳ Ｐゴシック" pitchFamily="-108" charset="-128"/>
              </a:rPr>
              <a:t>of Alabama in Huntsville </a:t>
            </a:r>
          </a:p>
          <a:p>
            <a:pPr algn="ctr" defTabSz="342900">
              <a:lnSpc>
                <a:spcPts val="1744"/>
              </a:lnSpc>
              <a:defRPr/>
            </a:pPr>
            <a:endParaRPr lang="en-US" sz="1500" b="1" spc="45" dirty="0">
              <a:solidFill>
                <a:srgbClr val="005A8B"/>
              </a:solidFill>
              <a:latin typeface="Georgia" pitchFamily="18" charset="0"/>
              <a:ea typeface="ＭＳ Ｐゴシック" pitchFamily="-109" charset="-128"/>
              <a:cs typeface="ＭＳ Ｐゴシック" pitchFamily="-109" charset="-128"/>
            </a:endParaRPr>
          </a:p>
        </p:txBody>
      </p:sp>
      <p:sp>
        <p:nvSpPr>
          <p:cNvPr id="12" name="TextBox 11"/>
          <p:cNvSpPr txBox="1"/>
          <p:nvPr/>
        </p:nvSpPr>
        <p:spPr>
          <a:xfrm>
            <a:off x="2982686" y="1061051"/>
            <a:ext cx="4288972" cy="369332"/>
          </a:xfrm>
          <a:prstGeom prst="rect">
            <a:avLst/>
          </a:prstGeom>
          <a:noFill/>
        </p:spPr>
        <p:txBody>
          <a:bodyPr wrap="square" lIns="0" tIns="0" rIns="0" bIns="0">
            <a:spAutoFit/>
          </a:bodyPr>
          <a:lstStyle/>
          <a:p>
            <a:pPr algn="ctr" defTabSz="342900">
              <a:defRPr/>
            </a:pPr>
            <a:r>
              <a:rPr lang="en-US" sz="2400" b="1" dirty="0">
                <a:solidFill>
                  <a:srgbClr val="E8CE79"/>
                </a:solidFill>
                <a:latin typeface="Arial Narrow" pitchFamily="34" charset="0"/>
              </a:rPr>
              <a:t>Project Example- Public Works </a:t>
            </a:r>
          </a:p>
        </p:txBody>
      </p:sp>
      <p:pic>
        <p:nvPicPr>
          <p:cNvPr id="3078" name="Picture 6" descr="innovation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426" y="2497220"/>
            <a:ext cx="2662709" cy="149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15394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70535" y="1061051"/>
            <a:ext cx="6534523" cy="369332"/>
          </a:xfrm>
          <a:prstGeom prst="rect">
            <a:avLst/>
          </a:prstGeom>
          <a:noFill/>
        </p:spPr>
        <p:txBody>
          <a:bodyPr wrap="square" lIns="0" tIns="0" rIns="0" bIns="0">
            <a:spAutoFit/>
          </a:bodyPr>
          <a:lstStyle/>
          <a:p>
            <a:pPr algn="r" defTabSz="342900">
              <a:spcAft>
                <a:spcPts val="225"/>
              </a:spcAft>
              <a:defRPr/>
            </a:pPr>
            <a:r>
              <a:rPr lang="en-US" sz="2400" b="1" dirty="0">
                <a:solidFill>
                  <a:srgbClr val="E8CE79"/>
                </a:solidFill>
                <a:latin typeface="Arial Narrow" pitchFamily="34" charset="0"/>
              </a:rPr>
              <a:t>Project</a:t>
            </a:r>
            <a:r>
              <a:rPr lang="en-US" sz="2400" dirty="0">
                <a:solidFill>
                  <a:srgbClr val="FFE293"/>
                </a:solidFill>
                <a:latin typeface="Arial Narrow" pitchFamily="34" charset="0"/>
              </a:rPr>
              <a:t> </a:t>
            </a:r>
            <a:r>
              <a:rPr lang="en-US" sz="2400" b="1" dirty="0">
                <a:solidFill>
                  <a:srgbClr val="E8CE79"/>
                </a:solidFill>
                <a:latin typeface="Arial Narrow" pitchFamily="34" charset="0"/>
              </a:rPr>
              <a:t>Example-</a:t>
            </a:r>
            <a:r>
              <a:rPr lang="en-US" sz="2400" dirty="0">
                <a:solidFill>
                  <a:srgbClr val="FFE293"/>
                </a:solidFill>
                <a:latin typeface="Arial Narrow" pitchFamily="34" charset="0"/>
              </a:rPr>
              <a:t> </a:t>
            </a:r>
            <a:r>
              <a:rPr lang="en-US" sz="2400" b="1" dirty="0">
                <a:solidFill>
                  <a:srgbClr val="E8CE79"/>
                </a:solidFill>
                <a:latin typeface="Arial Narrow" pitchFamily="34" charset="0"/>
              </a:rPr>
              <a:t>Economic Adjustment Assistance</a:t>
            </a:r>
          </a:p>
        </p:txBody>
      </p:sp>
      <p:sp>
        <p:nvSpPr>
          <p:cNvPr id="14" name="TextBox 13"/>
          <p:cNvSpPr txBox="1">
            <a:spLocks noChangeArrowheads="1"/>
          </p:cNvSpPr>
          <p:nvPr/>
        </p:nvSpPr>
        <p:spPr bwMode="auto">
          <a:xfrm>
            <a:off x="3755572" y="2224288"/>
            <a:ext cx="4049486" cy="4385816"/>
          </a:xfrm>
          <a:prstGeom prst="rect">
            <a:avLst/>
          </a:prstGeom>
          <a:noFill/>
          <a:ln w="9525">
            <a:noFill/>
            <a:miter lim="800000"/>
            <a:headEnd/>
            <a:tailEnd/>
          </a:ln>
        </p:spPr>
        <p:txBody>
          <a:bodyPr wrap="square" lIns="0" tIns="0" rIns="0" bIns="0">
            <a:prstTxWarp prst="textNoShape">
              <a:avLst/>
            </a:prstTxWarp>
            <a:spAutoFit/>
          </a:bodyPr>
          <a:lstStyle/>
          <a:p>
            <a:pPr marL="214313" indent="-214313">
              <a:buFont typeface="Arial" panose="020B0604020202020204" pitchFamily="34" charset="0"/>
              <a:buChar char="•"/>
            </a:pPr>
            <a:r>
              <a:rPr lang="en-US" sz="1050" dirty="0">
                <a:solidFill>
                  <a:srgbClr val="1F497D"/>
                </a:solidFill>
                <a:latin typeface="Georgia" pitchFamily="18" charset="0"/>
              </a:rPr>
              <a:t>When building a house, you start with a blueprint; when rebuilding your economy, you start with a map.  In 2012, the U.S. Virgin Islands’ largest single employer, </a:t>
            </a:r>
            <a:r>
              <a:rPr lang="en-US" sz="1050" dirty="0" err="1">
                <a:solidFill>
                  <a:srgbClr val="1F497D"/>
                </a:solidFill>
                <a:latin typeface="Georgia" pitchFamily="18" charset="0"/>
              </a:rPr>
              <a:t>Hovensa</a:t>
            </a:r>
            <a:r>
              <a:rPr lang="en-US" sz="1050" dirty="0">
                <a:solidFill>
                  <a:srgbClr val="1F497D"/>
                </a:solidFill>
                <a:latin typeface="Georgia" pitchFamily="18" charset="0"/>
              </a:rPr>
              <a:t>, closed its oil refinery in St. Croix, leaving more than 2,000 people out of work. To deal with this devastating blow, the Territory needed to take stock and locate its assets.</a:t>
            </a:r>
          </a:p>
          <a:p>
            <a:endParaRPr lang="en-US" sz="1050" dirty="0">
              <a:solidFill>
                <a:srgbClr val="1F497D"/>
              </a:solidFill>
              <a:latin typeface="Georgia" pitchFamily="18" charset="0"/>
            </a:endParaRPr>
          </a:p>
          <a:p>
            <a:pPr marL="214313" indent="-214313">
              <a:buFont typeface="Arial" panose="020B0604020202020204" pitchFamily="34" charset="0"/>
              <a:buChar char="•"/>
            </a:pPr>
            <a:r>
              <a:rPr lang="en-US" sz="1050" dirty="0">
                <a:solidFill>
                  <a:srgbClr val="1F497D"/>
                </a:solidFill>
                <a:latin typeface="Georgia" pitchFamily="18" charset="0"/>
              </a:rPr>
              <a:t>In 2014, EDA awarded $500,000 to assist in the development of a geographic information system (GIS) map of the physical locations of regional assets in Saint Croix.  The GIS asset mapping will serve as a critical first step in organizing the resources that can leverage and support integrated workforce and economic development initiatives. </a:t>
            </a:r>
          </a:p>
          <a:p>
            <a:endParaRPr lang="en-US" sz="1050" dirty="0">
              <a:solidFill>
                <a:srgbClr val="1F497D"/>
              </a:solidFill>
              <a:latin typeface="Georgia" pitchFamily="18" charset="0"/>
            </a:endParaRPr>
          </a:p>
          <a:p>
            <a:pPr marL="214313" indent="-214313">
              <a:buFont typeface="Arial" panose="020B0604020202020204" pitchFamily="34" charset="0"/>
              <a:buChar char="•"/>
            </a:pPr>
            <a:r>
              <a:rPr lang="en-US" sz="1050" dirty="0">
                <a:solidFill>
                  <a:srgbClr val="1F497D"/>
                </a:solidFill>
                <a:latin typeface="Georgia" pitchFamily="18" charset="0"/>
              </a:rPr>
              <a:t>In addition, this project also brings a unique opportunity for collaboration between two universities, Delaware State University and the University of the Virgin Islands (UVI). UVI will assist in the data collection, project team formation, penetration into business and social communities and overall analysis. Delaware State University, an EDA University Center, will use its expertise to evaluate the significance and impact of each major type of regional asset. </a:t>
            </a:r>
          </a:p>
          <a:p>
            <a:pPr lvl="1" defTabSz="342900"/>
            <a:r>
              <a:rPr lang="en-US" dirty="0">
                <a:solidFill>
                  <a:srgbClr val="002060"/>
                </a:solidFill>
                <a:latin typeface="Arial" pitchFamily="-108" charset="0"/>
                <a:ea typeface="ＭＳ Ｐゴシック" pitchFamily="-108" charset="-128"/>
              </a:rPr>
              <a:t/>
            </a:r>
            <a:br>
              <a:rPr lang="en-US" dirty="0">
                <a:solidFill>
                  <a:srgbClr val="002060"/>
                </a:solidFill>
                <a:latin typeface="Arial" pitchFamily="-108" charset="0"/>
                <a:ea typeface="ＭＳ Ｐゴシック" pitchFamily="-108" charset="-128"/>
              </a:rPr>
            </a:br>
            <a:r>
              <a:rPr lang="en-US" dirty="0">
                <a:solidFill>
                  <a:prstClr val="black"/>
                </a:solidFill>
                <a:latin typeface="Arial" pitchFamily="-108" charset="0"/>
                <a:ea typeface="ＭＳ Ｐゴシック" pitchFamily="-108" charset="-128"/>
              </a:rPr>
              <a:t/>
            </a:r>
            <a:br>
              <a:rPr lang="en-US" dirty="0">
                <a:solidFill>
                  <a:prstClr val="black"/>
                </a:solidFill>
                <a:latin typeface="Arial" pitchFamily="-108" charset="0"/>
                <a:ea typeface="ＭＳ Ｐゴシック" pitchFamily="-108" charset="-128"/>
              </a:rPr>
            </a:br>
            <a:endParaRPr lang="en-US" dirty="0">
              <a:solidFill>
                <a:srgbClr val="002060"/>
              </a:solidFill>
              <a:latin typeface="Georgia" pitchFamily="-108" charset="0"/>
              <a:ea typeface="ＭＳ Ｐゴシック" pitchFamily="-108" charset="-128"/>
            </a:endParaRPr>
          </a:p>
        </p:txBody>
      </p:sp>
      <p:sp>
        <p:nvSpPr>
          <p:cNvPr id="7" name="TextBox 8"/>
          <p:cNvSpPr txBox="1">
            <a:spLocks noChangeArrowheads="1"/>
          </p:cNvSpPr>
          <p:nvPr/>
        </p:nvSpPr>
        <p:spPr bwMode="auto">
          <a:xfrm>
            <a:off x="1730829" y="1840949"/>
            <a:ext cx="5475514" cy="218008"/>
          </a:xfrm>
          <a:prstGeom prst="rect">
            <a:avLst/>
          </a:prstGeom>
          <a:noFill/>
          <a:ln w="9525">
            <a:noFill/>
            <a:miter lim="800000"/>
            <a:headEnd/>
            <a:tailEnd/>
          </a:ln>
        </p:spPr>
        <p:txBody>
          <a:bodyPr wrap="square" lIns="0" tIns="0" rIns="0" bIns="0">
            <a:prstTxWarp prst="textNoShape">
              <a:avLst/>
            </a:prstTxWarp>
            <a:spAutoFit/>
          </a:bodyPr>
          <a:lstStyle/>
          <a:p>
            <a:pPr algn="ctr" defTabSz="342900">
              <a:lnSpc>
                <a:spcPts val="1744"/>
              </a:lnSpc>
              <a:defRPr/>
            </a:pPr>
            <a:r>
              <a:rPr lang="en-US" b="1" spc="45" dirty="0">
                <a:solidFill>
                  <a:srgbClr val="005A8B"/>
                </a:solidFill>
                <a:latin typeface="Georgia" pitchFamily="18" charset="0"/>
                <a:ea typeface="ＭＳ Ｐゴシック" pitchFamily="-109" charset="-128"/>
                <a:cs typeface="ＭＳ Ｐゴシック" pitchFamily="-109" charset="-128"/>
              </a:rPr>
              <a:t>University of the Virgin Islands (UVI)</a:t>
            </a:r>
          </a:p>
        </p:txBody>
      </p:sp>
      <p:pic>
        <p:nvPicPr>
          <p:cNvPr id="4100" name="Picture 4" descr="https://upload.wikimedia.org/wikipedia/commons/2/28/University_of_the_Virgin_Islands_entrance_sig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22" y="2774272"/>
            <a:ext cx="2796896" cy="159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71491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081541" y="194776"/>
            <a:ext cx="5013843" cy="992579"/>
          </a:xfrm>
          <a:prstGeom prst="rect">
            <a:avLst/>
          </a:prstGeom>
          <a:noFill/>
        </p:spPr>
        <p:txBody>
          <a:bodyPr wrap="square" lIns="0" tIns="0" rIns="0" bIns="0">
            <a:spAutoFit/>
          </a:bodyPr>
          <a:lstStyle/>
          <a:p>
            <a:pPr algn="r" fontAlgn="auto">
              <a:lnSpc>
                <a:spcPct val="75000"/>
              </a:lnSpc>
              <a:spcBef>
                <a:spcPts val="0"/>
              </a:spcBef>
              <a:spcAft>
                <a:spcPts val="300"/>
              </a:spcAft>
              <a:defRPr/>
            </a:pPr>
            <a:r>
              <a:rPr lang="en-US" sz="3200" b="1" dirty="0">
                <a:solidFill>
                  <a:srgbClr val="E8CE79"/>
                </a:solidFill>
                <a:latin typeface="Arial Narrow" pitchFamily="34" charset="0"/>
              </a:rPr>
              <a:t>Regional </a:t>
            </a:r>
            <a:r>
              <a:rPr lang="en-US" sz="3200" b="1" dirty="0" smtClean="0">
                <a:solidFill>
                  <a:srgbClr val="E8CE79"/>
                </a:solidFill>
                <a:latin typeface="Arial Narrow" pitchFamily="34" charset="0"/>
              </a:rPr>
              <a:t>Innovation </a:t>
            </a:r>
            <a:r>
              <a:rPr lang="en-US" sz="3200" b="1" dirty="0">
                <a:solidFill>
                  <a:srgbClr val="E8CE79"/>
                </a:solidFill>
                <a:latin typeface="Arial Narrow" pitchFamily="34" charset="0"/>
              </a:rPr>
              <a:t>Strategies Program</a:t>
            </a:r>
          </a:p>
          <a:p>
            <a:pPr algn="r" fontAlgn="auto">
              <a:spcBef>
                <a:spcPts val="0"/>
              </a:spcBef>
              <a:spcAft>
                <a:spcPts val="300"/>
              </a:spcAft>
              <a:defRPr/>
            </a:pPr>
            <a:endParaRPr lang="en-US" sz="1400" b="1" i="1" dirty="0">
              <a:solidFill>
                <a:srgbClr val="723D14"/>
              </a:solidFill>
              <a:latin typeface="Arial Narrow" pitchFamily="-108" charset="0"/>
            </a:endParaRPr>
          </a:p>
        </p:txBody>
      </p:sp>
      <p:sp>
        <p:nvSpPr>
          <p:cNvPr id="3" name="TextBox 2"/>
          <p:cNvSpPr txBox="1"/>
          <p:nvPr/>
        </p:nvSpPr>
        <p:spPr>
          <a:xfrm>
            <a:off x="228600" y="1256697"/>
            <a:ext cx="8686800" cy="3657600"/>
          </a:xfrm>
          <a:prstGeom prst="rect">
            <a:avLst/>
          </a:prstGeom>
          <a:noFill/>
        </p:spPr>
        <p:txBody>
          <a:bodyPr wrap="square" rtlCol="0">
            <a:noAutofit/>
          </a:bodyPr>
          <a:lstStyle/>
          <a:p>
            <a:pPr marL="342900" indent="-342900">
              <a:buFont typeface="Arial" charset="0"/>
              <a:buChar char="•"/>
            </a:pPr>
            <a:r>
              <a:rPr lang="en-US" sz="2400" dirty="0">
                <a:solidFill>
                  <a:srgbClr val="005A8B"/>
                </a:solidFill>
                <a:latin typeface="Arial Narrow" panose="020B0606020202030204" pitchFamily="34" charset="0"/>
              </a:rPr>
              <a:t>Authorized by the America COMPETES Reauthorization Act of 2010, as amended by the Revitalize American Manufacturing and Innovation Act of 2014 (15 U.S.C. §3722)</a:t>
            </a:r>
          </a:p>
          <a:p>
            <a:pPr marL="342900" indent="-342900">
              <a:buFont typeface="Arial" charset="0"/>
              <a:buChar char="•"/>
            </a:pPr>
            <a:r>
              <a:rPr lang="en-US" sz="2400" dirty="0">
                <a:solidFill>
                  <a:srgbClr val="005A8B"/>
                </a:solidFill>
                <a:latin typeface="Arial Narrow" panose="020B0606020202030204" pitchFamily="34" charset="0"/>
              </a:rPr>
              <a:t>Encompasses</a:t>
            </a:r>
          </a:p>
          <a:p>
            <a:pPr marL="800100" lvl="1" indent="-342900">
              <a:buFont typeface="Arial" charset="0"/>
              <a:buChar char="•"/>
            </a:pPr>
            <a:r>
              <a:rPr lang="en-US" sz="2400" dirty="0">
                <a:solidFill>
                  <a:srgbClr val="005A8B"/>
                </a:solidFill>
                <a:latin typeface="Arial Narrow" panose="020B0606020202030204" pitchFamily="34" charset="0"/>
              </a:rPr>
              <a:t>the </a:t>
            </a:r>
            <a:r>
              <a:rPr lang="en-US" sz="2400" b="1" dirty="0">
                <a:solidFill>
                  <a:srgbClr val="005A8B"/>
                </a:solidFill>
                <a:latin typeface="Arial Narrow" panose="020B0606020202030204" pitchFamily="34" charset="0"/>
              </a:rPr>
              <a:t>i6 Challenge</a:t>
            </a:r>
            <a:r>
              <a:rPr lang="en-US" sz="2400" dirty="0">
                <a:solidFill>
                  <a:srgbClr val="005A8B"/>
                </a:solidFill>
                <a:latin typeface="Arial Narrow" panose="020B0606020202030204" pitchFamily="34" charset="0"/>
              </a:rPr>
              <a:t>;</a:t>
            </a:r>
          </a:p>
          <a:p>
            <a:pPr marL="800100" lvl="1" indent="-342900">
              <a:buFont typeface="Arial" charset="0"/>
              <a:buChar char="•"/>
            </a:pPr>
            <a:r>
              <a:rPr lang="en-US" sz="2400" dirty="0">
                <a:solidFill>
                  <a:srgbClr val="005A8B"/>
                </a:solidFill>
                <a:latin typeface="Arial Narrow" panose="020B0606020202030204" pitchFamily="34" charset="0"/>
              </a:rPr>
              <a:t>the </a:t>
            </a:r>
            <a:r>
              <a:rPr lang="en-US" sz="2400" b="1" dirty="0">
                <a:solidFill>
                  <a:srgbClr val="005A8B"/>
                </a:solidFill>
                <a:latin typeface="Arial Narrow" panose="020B0606020202030204" pitchFamily="34" charset="0"/>
              </a:rPr>
              <a:t>Seed Fund Support Grant</a:t>
            </a:r>
            <a:r>
              <a:rPr lang="en-US" sz="2400" dirty="0">
                <a:solidFill>
                  <a:srgbClr val="005A8B"/>
                </a:solidFill>
                <a:latin typeface="Arial Narrow" panose="020B0606020202030204" pitchFamily="34" charset="0"/>
              </a:rPr>
              <a:t> competition; and</a:t>
            </a:r>
          </a:p>
          <a:p>
            <a:pPr marL="800100" lvl="1" indent="-342900">
              <a:buFont typeface="Arial" charset="0"/>
              <a:buChar char="•"/>
            </a:pPr>
            <a:r>
              <a:rPr lang="en-US" sz="2400" dirty="0">
                <a:solidFill>
                  <a:srgbClr val="005A8B"/>
                </a:solidFill>
                <a:latin typeface="Arial Narrow" panose="020B0606020202030204" pitchFamily="34" charset="0"/>
              </a:rPr>
              <a:t>Science &amp; Research Park Feasibility &amp; Planning grants (2014 only)</a:t>
            </a:r>
          </a:p>
          <a:p>
            <a:pPr marL="342900" indent="-342900">
              <a:buFont typeface="Arial" charset="0"/>
              <a:buChar char="•"/>
            </a:pPr>
            <a:r>
              <a:rPr lang="en-US" sz="2400" dirty="0">
                <a:solidFill>
                  <a:srgbClr val="005A8B"/>
                </a:solidFill>
                <a:latin typeface="Arial Narrow" panose="020B0606020202030204" pitchFamily="34" charset="0"/>
              </a:rPr>
              <a:t>Overwhelming demand: evidence of community interest and needs</a:t>
            </a:r>
          </a:p>
          <a:p>
            <a:endParaRPr lang="en-US" sz="900" dirty="0">
              <a:solidFill>
                <a:srgbClr val="005A8B"/>
              </a:solidFill>
              <a:latin typeface="Arial Narrow" panose="020B0606020202030204" pitchFamily="34" charset="0"/>
            </a:endParaRPr>
          </a:p>
          <a:p>
            <a:pPr algn="ctr"/>
            <a:r>
              <a:rPr lang="en-US" sz="2400" dirty="0">
                <a:solidFill>
                  <a:srgbClr val="005A8B"/>
                </a:solidFill>
                <a:latin typeface="Arial Narrow" panose="020B0606020202030204" pitchFamily="34" charset="0"/>
              </a:rPr>
              <a:t>2016 RIS Program FFO </a:t>
            </a:r>
            <a:r>
              <a:rPr lang="en-US" sz="2400" b="1" dirty="0">
                <a:solidFill>
                  <a:srgbClr val="005A8B"/>
                </a:solidFill>
                <a:latin typeface="Arial Narrow" panose="020B0606020202030204" pitchFamily="34" charset="0"/>
              </a:rPr>
              <a:t>closed 11:59pm ET on June 24</a:t>
            </a:r>
          </a:p>
        </p:txBody>
      </p:sp>
    </p:spTree>
    <p:extLst>
      <p:ext uri="{BB962C8B-B14F-4D97-AF65-F5344CB8AC3E}">
        <p14:creationId xmlns:p14="http://schemas.microsoft.com/office/powerpoint/2010/main" val="148039358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234089" y="396907"/>
            <a:ext cx="4668787" cy="623248"/>
          </a:xfrm>
          <a:prstGeom prst="rect">
            <a:avLst/>
          </a:prstGeom>
          <a:noFill/>
        </p:spPr>
        <p:txBody>
          <a:bodyPr wrap="square" lIns="0" tIns="0" rIns="0" bIns="0">
            <a:spAutoFit/>
          </a:bodyPr>
          <a:lstStyle/>
          <a:p>
            <a:pPr algn="r" fontAlgn="auto">
              <a:lnSpc>
                <a:spcPct val="75000"/>
              </a:lnSpc>
              <a:spcBef>
                <a:spcPts val="0"/>
              </a:spcBef>
              <a:spcAft>
                <a:spcPts val="300"/>
              </a:spcAft>
              <a:defRPr/>
            </a:pPr>
            <a:r>
              <a:rPr lang="en-US" sz="3200" b="1" dirty="0">
                <a:solidFill>
                  <a:srgbClr val="E8CE79"/>
                </a:solidFill>
                <a:latin typeface="Arial Narrow" pitchFamily="34" charset="0"/>
              </a:rPr>
              <a:t>The RIS Program</a:t>
            </a:r>
          </a:p>
          <a:p>
            <a:pPr algn="r" fontAlgn="auto">
              <a:spcBef>
                <a:spcPts val="0"/>
              </a:spcBef>
              <a:spcAft>
                <a:spcPts val="300"/>
              </a:spcAft>
              <a:defRPr/>
            </a:pPr>
            <a:r>
              <a:rPr lang="en-US" sz="1400" i="1" dirty="0">
                <a:solidFill>
                  <a:srgbClr val="723D14"/>
                </a:solidFill>
                <a:latin typeface="Georgia" pitchFamily="-108" charset="0"/>
              </a:rPr>
              <a:t>Past &amp; Present, in Brief</a:t>
            </a:r>
            <a:endParaRPr lang="en-US" sz="1400" b="1" i="1" dirty="0">
              <a:solidFill>
                <a:srgbClr val="723D14"/>
              </a:solidFill>
              <a:latin typeface="Arial Narrow" pitchFamily="-108" charset="0"/>
            </a:endParaRPr>
          </a:p>
        </p:txBody>
      </p:sp>
      <p:sp>
        <p:nvSpPr>
          <p:cNvPr id="3" name="TextBox 2"/>
          <p:cNvSpPr txBox="1"/>
          <p:nvPr/>
        </p:nvSpPr>
        <p:spPr>
          <a:xfrm>
            <a:off x="228600" y="1207676"/>
            <a:ext cx="8686800" cy="3870251"/>
          </a:xfrm>
          <a:prstGeom prst="rect">
            <a:avLst/>
          </a:prstGeom>
          <a:noFill/>
        </p:spPr>
        <p:txBody>
          <a:bodyPr wrap="square" rtlCol="0">
            <a:noAutofit/>
          </a:bodyPr>
          <a:lstStyle/>
          <a:p>
            <a:pPr marL="342900" indent="-342900">
              <a:buFont typeface="Arial" charset="0"/>
              <a:buChar char="•"/>
            </a:pPr>
            <a:r>
              <a:rPr lang="en-US" sz="2400" b="1" dirty="0">
                <a:solidFill>
                  <a:srgbClr val="005A8B"/>
                </a:solidFill>
                <a:latin typeface="Arial Narrow" panose="020B0606020202030204" pitchFamily="34" charset="0"/>
              </a:rPr>
              <a:t>i6 Challenge</a:t>
            </a:r>
          </a:p>
          <a:p>
            <a:pPr marL="800100" lvl="1" indent="-342900">
              <a:buFont typeface="Arial" charset="0"/>
              <a:buChar char="•"/>
            </a:pPr>
            <a:r>
              <a:rPr lang="en-US" sz="2400" dirty="0">
                <a:solidFill>
                  <a:srgbClr val="005A8B"/>
                </a:solidFill>
                <a:latin typeface="Arial Narrow" panose="020B0606020202030204" pitchFamily="34" charset="0"/>
              </a:rPr>
              <a:t>Funding for proof-of-concept and commercialization activities that help turn ideas and inventions into products and companies</a:t>
            </a:r>
          </a:p>
          <a:p>
            <a:pPr marL="800100" lvl="1" indent="-342900">
              <a:buFont typeface="Arial" charset="0"/>
              <a:buChar char="•"/>
            </a:pPr>
            <a:r>
              <a:rPr lang="en-US" sz="2400" dirty="0">
                <a:solidFill>
                  <a:srgbClr val="005A8B"/>
                </a:solidFill>
                <a:latin typeface="Arial Narrow" panose="020B0606020202030204" pitchFamily="34" charset="0"/>
              </a:rPr>
              <a:t>Retooled in 2014 to be more accessible and inclusive</a:t>
            </a:r>
          </a:p>
          <a:p>
            <a:pPr lvl="1"/>
            <a:endParaRPr lang="en-US" sz="2000" dirty="0">
              <a:solidFill>
                <a:srgbClr val="005A8B"/>
              </a:solidFill>
              <a:latin typeface="Arial Narrow" panose="020B0606020202030204" pitchFamily="34" charset="0"/>
            </a:endParaRPr>
          </a:p>
          <a:p>
            <a:pPr marL="342900" indent="-342900">
              <a:buFont typeface="Arial" charset="0"/>
              <a:buChar char="•"/>
            </a:pPr>
            <a:r>
              <a:rPr lang="en-US" sz="2400" b="1" dirty="0">
                <a:solidFill>
                  <a:srgbClr val="005A8B"/>
                </a:solidFill>
                <a:latin typeface="Arial Narrow" panose="020B0606020202030204" pitchFamily="34" charset="0"/>
              </a:rPr>
              <a:t>Seed Fund Support Program</a:t>
            </a:r>
          </a:p>
          <a:p>
            <a:pPr marL="800100" lvl="1" indent="-342900">
              <a:buFont typeface="Arial" charset="0"/>
              <a:buChar char="•"/>
            </a:pPr>
            <a:r>
              <a:rPr lang="en-US" sz="2400" dirty="0">
                <a:solidFill>
                  <a:srgbClr val="005A8B"/>
                </a:solidFill>
                <a:latin typeface="Arial Narrow" panose="020B0606020202030204" pitchFamily="34" charset="0"/>
              </a:rPr>
              <a:t>Supports feasibility, planning, formation, or launch of cluster-based seed capital </a:t>
            </a:r>
          </a:p>
          <a:p>
            <a:pPr marL="800100" lvl="1" indent="-342900">
              <a:buFont typeface="Arial" charset="0"/>
              <a:buChar char="•"/>
            </a:pPr>
            <a:r>
              <a:rPr lang="en-US" sz="2400" dirty="0">
                <a:solidFill>
                  <a:srgbClr val="005A8B"/>
                </a:solidFill>
                <a:latin typeface="Arial Narrow" panose="020B0606020202030204" pitchFamily="34" charset="0"/>
              </a:rPr>
              <a:t>Created in 2014 in response to Senate appropriations report language</a:t>
            </a:r>
          </a:p>
        </p:txBody>
      </p:sp>
    </p:spTree>
    <p:extLst>
      <p:ext uri="{BB962C8B-B14F-4D97-AF65-F5344CB8AC3E}">
        <p14:creationId xmlns:p14="http://schemas.microsoft.com/office/powerpoint/2010/main" val="8219132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p:cNvSpPr txBox="1"/>
          <p:nvPr/>
        </p:nvSpPr>
        <p:spPr>
          <a:xfrm>
            <a:off x="2202045" y="66441"/>
            <a:ext cx="5816332" cy="992579"/>
          </a:xfrm>
          <a:prstGeom prst="rect">
            <a:avLst/>
          </a:prstGeom>
          <a:noFill/>
        </p:spPr>
        <p:txBody>
          <a:bodyPr wrap="square" lIns="0" tIns="0" rIns="0" bIns="0">
            <a:spAutoFit/>
          </a:bodyPr>
          <a:lstStyle/>
          <a:p>
            <a:pPr algn="r" fontAlgn="auto">
              <a:lnSpc>
                <a:spcPct val="75000"/>
              </a:lnSpc>
              <a:spcBef>
                <a:spcPts val="0"/>
              </a:spcBef>
              <a:spcAft>
                <a:spcPts val="300"/>
              </a:spcAft>
              <a:defRPr/>
            </a:pPr>
            <a:r>
              <a:rPr lang="en-US" sz="3200" b="1" dirty="0">
                <a:solidFill>
                  <a:srgbClr val="E8CE79"/>
                </a:solidFill>
                <a:latin typeface="Arial Narrow" pitchFamily="34" charset="0"/>
              </a:rPr>
              <a:t>Technology Commercialization Carolina</a:t>
            </a:r>
          </a:p>
          <a:p>
            <a:pPr algn="r" fontAlgn="auto">
              <a:spcBef>
                <a:spcPts val="0"/>
              </a:spcBef>
              <a:spcAft>
                <a:spcPts val="300"/>
              </a:spcAft>
              <a:defRPr/>
            </a:pPr>
            <a:r>
              <a:rPr lang="en-US" sz="1400" i="1" dirty="0">
                <a:solidFill>
                  <a:srgbClr val="723D14"/>
                </a:solidFill>
                <a:latin typeface="Georgia" pitchFamily="-108" charset="0"/>
              </a:rPr>
              <a:t>University of North Carolina</a:t>
            </a:r>
            <a:endParaRPr lang="en-US" sz="1400" b="1" i="1" dirty="0">
              <a:solidFill>
                <a:srgbClr val="723D14"/>
              </a:solidFill>
              <a:latin typeface="Arial Narrow" pitchFamily="-108" charset="0"/>
            </a:endParaRPr>
          </a:p>
        </p:txBody>
      </p:sp>
      <p:sp>
        <p:nvSpPr>
          <p:cNvPr id="3" name="Content Placeholder 2"/>
          <p:cNvSpPr>
            <a:spLocks noGrp="1"/>
          </p:cNvSpPr>
          <p:nvPr>
            <p:ph idx="1"/>
          </p:nvPr>
        </p:nvSpPr>
        <p:spPr>
          <a:xfrm>
            <a:off x="228600" y="1230227"/>
            <a:ext cx="8686800" cy="3886200"/>
          </a:xfrm>
        </p:spPr>
        <p:txBody>
          <a:bodyPr/>
          <a:lstStyle/>
          <a:p>
            <a:pPr>
              <a:spcBef>
                <a:spcPts val="300"/>
              </a:spcBef>
            </a:pPr>
            <a:r>
              <a:rPr lang="en-US" sz="1800" b="1" dirty="0">
                <a:solidFill>
                  <a:srgbClr val="005A8B"/>
                </a:solidFill>
                <a:latin typeface="Arial Narrow" panose="020B0606020202030204" pitchFamily="34" charset="0"/>
              </a:rPr>
              <a:t>Opportunity</a:t>
            </a:r>
          </a:p>
          <a:p>
            <a:pPr lvl="1">
              <a:spcBef>
                <a:spcPts val="300"/>
              </a:spcBef>
            </a:pPr>
            <a:r>
              <a:rPr lang="en-US" sz="1600" dirty="0">
                <a:solidFill>
                  <a:srgbClr val="005A8B"/>
                </a:solidFill>
                <a:latin typeface="Arial Narrow" panose="020B0606020202030204" pitchFamily="34" charset="0"/>
              </a:rPr>
              <a:t>Promising ideas abound across university system</a:t>
            </a:r>
          </a:p>
          <a:p>
            <a:pPr lvl="1">
              <a:spcBef>
                <a:spcPts val="300"/>
              </a:spcBef>
            </a:pPr>
            <a:r>
              <a:rPr lang="en-US" sz="1600" dirty="0">
                <a:solidFill>
                  <a:srgbClr val="005A8B"/>
                </a:solidFill>
                <a:latin typeface="Arial Narrow" panose="020B0606020202030204" pitchFamily="34" charset="0"/>
              </a:rPr>
              <a:t>Great inventions need business acumen</a:t>
            </a:r>
          </a:p>
          <a:p>
            <a:pPr lvl="1">
              <a:spcBef>
                <a:spcPts val="300"/>
              </a:spcBef>
            </a:pPr>
            <a:r>
              <a:rPr lang="en-US" sz="1600" dirty="0">
                <a:solidFill>
                  <a:srgbClr val="005A8B"/>
                </a:solidFill>
                <a:latin typeface="Arial Narrow" panose="020B0606020202030204" pitchFamily="34" charset="0"/>
              </a:rPr>
              <a:t>Technology companies across state poised for growth</a:t>
            </a:r>
          </a:p>
          <a:p>
            <a:pPr>
              <a:spcBef>
                <a:spcPts val="300"/>
              </a:spcBef>
            </a:pPr>
            <a:r>
              <a:rPr lang="en-US" sz="1800" b="1" dirty="0">
                <a:solidFill>
                  <a:srgbClr val="005A8B"/>
                </a:solidFill>
                <a:latin typeface="Arial Narrow" panose="020B0606020202030204" pitchFamily="34" charset="0"/>
              </a:rPr>
              <a:t>Technology Commercialization Carolina is:</a:t>
            </a:r>
          </a:p>
          <a:p>
            <a:pPr lvl="1">
              <a:spcBef>
                <a:spcPts val="300"/>
              </a:spcBef>
            </a:pPr>
            <a:r>
              <a:rPr lang="en-US" sz="1600" dirty="0">
                <a:solidFill>
                  <a:srgbClr val="005A8B"/>
                </a:solidFill>
                <a:latin typeface="Arial Narrow" panose="020B0606020202030204" pitchFamily="34" charset="0"/>
              </a:rPr>
              <a:t>Patent, Market and Funding Opportunity Research to determine viability</a:t>
            </a:r>
          </a:p>
          <a:p>
            <a:pPr lvl="1">
              <a:spcBef>
                <a:spcPts val="300"/>
              </a:spcBef>
            </a:pPr>
            <a:r>
              <a:rPr lang="en-US" sz="1600" dirty="0" err="1">
                <a:solidFill>
                  <a:srgbClr val="005A8B"/>
                </a:solidFill>
                <a:latin typeface="Arial Narrow" panose="020B0606020202030204" pitchFamily="34" charset="0"/>
              </a:rPr>
              <a:t>StartUp</a:t>
            </a:r>
            <a:r>
              <a:rPr lang="en-US" sz="1600" dirty="0">
                <a:solidFill>
                  <a:srgbClr val="005A8B"/>
                </a:solidFill>
                <a:latin typeface="Arial Narrow" panose="020B0606020202030204" pitchFamily="34" charset="0"/>
              </a:rPr>
              <a:t> Consulting &amp; Workshops to provide a solid business foundation</a:t>
            </a:r>
          </a:p>
          <a:p>
            <a:pPr lvl="1">
              <a:spcBef>
                <a:spcPts val="300"/>
              </a:spcBef>
            </a:pPr>
            <a:r>
              <a:rPr lang="en-US" sz="1600" dirty="0">
                <a:solidFill>
                  <a:srgbClr val="005A8B"/>
                </a:solidFill>
                <a:latin typeface="Arial Narrow" panose="020B0606020202030204" pitchFamily="34" charset="0"/>
              </a:rPr>
              <a:t>Entrepreneur Technical Assistance Program to accelerate non-University high growth firms</a:t>
            </a:r>
          </a:p>
          <a:p>
            <a:pPr>
              <a:spcBef>
                <a:spcPts val="300"/>
              </a:spcBef>
            </a:pPr>
            <a:r>
              <a:rPr lang="en-US" sz="1800" b="1" dirty="0">
                <a:solidFill>
                  <a:srgbClr val="005A8B"/>
                </a:solidFill>
                <a:latin typeface="Arial Narrow" panose="020B0606020202030204" pitchFamily="34" charset="0"/>
              </a:rPr>
              <a:t>Impact and Notable Metrics</a:t>
            </a:r>
          </a:p>
          <a:p>
            <a:pPr lvl="1">
              <a:spcBef>
                <a:spcPts val="300"/>
              </a:spcBef>
            </a:pPr>
            <a:r>
              <a:rPr lang="en-US" sz="1600" dirty="0">
                <a:solidFill>
                  <a:srgbClr val="005A8B"/>
                </a:solidFill>
                <a:latin typeface="Arial Narrow" panose="020B0606020202030204" pitchFamily="34" charset="0"/>
              </a:rPr>
              <a:t>30 non-UNC clients from across state including Historically Black and American Indian Universities</a:t>
            </a:r>
          </a:p>
          <a:p>
            <a:pPr lvl="1">
              <a:spcBef>
                <a:spcPts val="300"/>
              </a:spcBef>
            </a:pPr>
            <a:r>
              <a:rPr lang="en-US" sz="1600" dirty="0">
                <a:solidFill>
                  <a:srgbClr val="005A8B"/>
                </a:solidFill>
                <a:latin typeface="Arial Narrow" panose="020B0606020202030204" pitchFamily="34" charset="0"/>
              </a:rPr>
              <a:t>Series A financing; companies incorporated; patents pending; increased access to existing resources</a:t>
            </a:r>
          </a:p>
          <a:p>
            <a:pPr lvl="1">
              <a:spcBef>
                <a:spcPts val="300"/>
              </a:spcBef>
            </a:pPr>
            <a:r>
              <a:rPr lang="en-US" sz="1600" dirty="0">
                <a:solidFill>
                  <a:srgbClr val="005A8B"/>
                </a:solidFill>
                <a:latin typeface="Arial Narrow" panose="020B0606020202030204" pitchFamily="34" charset="0"/>
              </a:rPr>
              <a:t>Flanders Filters, Shure Foods, P&amp;A group</a:t>
            </a:r>
          </a:p>
        </p:txBody>
      </p:sp>
      <p:grpSp>
        <p:nvGrpSpPr>
          <p:cNvPr id="4" name="Group 3"/>
          <p:cNvGrpSpPr/>
          <p:nvPr/>
        </p:nvGrpSpPr>
        <p:grpSpPr>
          <a:xfrm>
            <a:off x="7507225" y="1189320"/>
            <a:ext cx="1405991" cy="1677592"/>
            <a:chOff x="3851809" y="685800"/>
            <a:chExt cx="1405991" cy="167759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219" y="685800"/>
              <a:ext cx="1225195" cy="1456824"/>
            </a:xfrm>
            <a:prstGeom prst="rect">
              <a:avLst/>
            </a:prstGeom>
          </p:spPr>
        </p:pic>
        <p:sp>
          <p:nvSpPr>
            <p:cNvPr id="7" name="TextBox 6"/>
            <p:cNvSpPr txBox="1"/>
            <p:nvPr/>
          </p:nvSpPr>
          <p:spPr>
            <a:xfrm>
              <a:off x="3851809" y="2024838"/>
              <a:ext cx="1405991" cy="338554"/>
            </a:xfrm>
            <a:prstGeom prst="rect">
              <a:avLst/>
            </a:prstGeom>
            <a:noFill/>
          </p:spPr>
          <p:txBody>
            <a:bodyPr wrap="square" rtlCol="0">
              <a:spAutoFit/>
            </a:bodyPr>
            <a:lstStyle/>
            <a:p>
              <a:pPr algn="ctr"/>
              <a:r>
                <a:rPr lang="en-US" sz="1600" b="1" u="sng" dirty="0">
                  <a:solidFill>
                    <a:srgbClr val="00B0F0"/>
                  </a:solidFill>
                  <a:latin typeface="Arial Narrow" panose="020B0606020202030204" pitchFamily="34" charset="0"/>
                </a:rPr>
                <a:t>TCC.unc.edu</a:t>
              </a:r>
              <a:endParaRPr lang="en-US" sz="1600" b="1" dirty="0">
                <a:solidFill>
                  <a:prstClr val="black"/>
                </a:solidFill>
                <a:latin typeface="Arial Narrow" panose="020B0606020202030204" pitchFamily="34" charset="0"/>
              </a:endParaRPr>
            </a:p>
          </p:txBody>
        </p:sp>
      </p:grpSp>
    </p:spTree>
    <p:extLst>
      <p:ext uri="{BB962C8B-B14F-4D97-AF65-F5344CB8AC3E}">
        <p14:creationId xmlns:p14="http://schemas.microsoft.com/office/powerpoint/2010/main" val="23069314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419720" y="252527"/>
            <a:ext cx="4608287" cy="746358"/>
          </a:xfrm>
          <a:prstGeom prst="rect">
            <a:avLst/>
          </a:prstGeom>
          <a:noFill/>
        </p:spPr>
        <p:txBody>
          <a:bodyPr wrap="square" lIns="0" tIns="0" rIns="0" bIns="0">
            <a:spAutoFit/>
          </a:bodyPr>
          <a:lstStyle/>
          <a:p>
            <a:pPr algn="r" fontAlgn="auto">
              <a:spcBef>
                <a:spcPts val="0"/>
              </a:spcBef>
              <a:spcAft>
                <a:spcPts val="300"/>
              </a:spcAft>
              <a:defRPr/>
            </a:pPr>
            <a:r>
              <a:rPr lang="en-US" sz="3200" b="1" dirty="0" smtClean="0">
                <a:solidFill>
                  <a:srgbClr val="E8CE79"/>
                </a:solidFill>
                <a:latin typeface="Arial Narrow" pitchFamily="34" charset="0"/>
              </a:rPr>
              <a:t>UNIVERSITY EXAMPLES</a:t>
            </a:r>
            <a:endParaRPr lang="en-US" sz="3200" b="1" dirty="0">
              <a:solidFill>
                <a:srgbClr val="E8CE79"/>
              </a:solidFill>
              <a:latin typeface="Arial Narrow" pitchFamily="34" charset="0"/>
            </a:endParaRPr>
          </a:p>
          <a:p>
            <a:pPr algn="r" fontAlgn="auto">
              <a:spcBef>
                <a:spcPts val="0"/>
              </a:spcBef>
              <a:spcAft>
                <a:spcPts val="300"/>
              </a:spcAft>
              <a:defRPr/>
            </a:pPr>
            <a:r>
              <a:rPr lang="en-US" sz="1400" b="1" i="1" dirty="0" smtClean="0">
                <a:solidFill>
                  <a:srgbClr val="723D14"/>
                </a:solidFill>
                <a:latin typeface="Arial Narrow" pitchFamily="-108" charset="0"/>
              </a:rPr>
              <a:t>Regional Innovation Strategies Program Investments</a:t>
            </a:r>
            <a:endParaRPr lang="en-US" sz="1400" b="1" i="1" dirty="0">
              <a:solidFill>
                <a:srgbClr val="723D14"/>
              </a:solidFill>
              <a:latin typeface="Arial Narrow" pitchFamily="-108" charset="0"/>
            </a:endParaRPr>
          </a:p>
        </p:txBody>
      </p:sp>
      <p:sp>
        <p:nvSpPr>
          <p:cNvPr id="3" name="Content Placeholder 2"/>
          <p:cNvSpPr>
            <a:spLocks noGrp="1"/>
          </p:cNvSpPr>
          <p:nvPr>
            <p:ph idx="1"/>
          </p:nvPr>
        </p:nvSpPr>
        <p:spPr>
          <a:xfrm>
            <a:off x="228599" y="1230228"/>
            <a:ext cx="8686800" cy="3886200"/>
          </a:xfrm>
        </p:spPr>
        <p:txBody>
          <a:bodyPr/>
          <a:lstStyle/>
          <a:p>
            <a:pPr>
              <a:spcBef>
                <a:spcPts val="300"/>
              </a:spcBef>
            </a:pPr>
            <a:r>
              <a:rPr lang="en-US" sz="1800" b="1" dirty="0" smtClean="0">
                <a:solidFill>
                  <a:srgbClr val="005A8B"/>
                </a:solidFill>
                <a:latin typeface="Arial Narrow" panose="020B0606020202030204" pitchFamily="34" charset="0"/>
              </a:rPr>
              <a:t>University of North Dakota</a:t>
            </a:r>
            <a:endParaRPr lang="en-US" sz="1800" b="1" dirty="0">
              <a:solidFill>
                <a:srgbClr val="005A8B"/>
              </a:solidFill>
              <a:latin typeface="Arial Narrow" panose="020B0606020202030204" pitchFamily="34" charset="0"/>
            </a:endParaRPr>
          </a:p>
          <a:p>
            <a:pPr lvl="1">
              <a:spcBef>
                <a:spcPts val="300"/>
              </a:spcBef>
            </a:pPr>
            <a:r>
              <a:rPr lang="en-US" sz="1600" dirty="0" smtClean="0">
                <a:solidFill>
                  <a:srgbClr val="005A8B"/>
                </a:solidFill>
                <a:latin typeface="Arial Narrow" panose="020B0606020202030204" pitchFamily="34" charset="0"/>
              </a:rPr>
              <a:t>Launching a seed fund to support the growing UAS cluster surrounding Grand Forks, ND</a:t>
            </a:r>
          </a:p>
          <a:p>
            <a:pPr lvl="1">
              <a:spcBef>
                <a:spcPts val="300"/>
              </a:spcBef>
            </a:pPr>
            <a:r>
              <a:rPr lang="en-US" sz="1600" dirty="0" smtClean="0">
                <a:solidFill>
                  <a:srgbClr val="005A8B"/>
                </a:solidFill>
                <a:latin typeface="Arial Narrow" panose="020B0606020202030204" pitchFamily="34" charset="0"/>
              </a:rPr>
              <a:t>UND has become a hot bed for aviation research, especially UAS technologies</a:t>
            </a:r>
          </a:p>
          <a:p>
            <a:pPr marL="457200" lvl="1" indent="0">
              <a:spcBef>
                <a:spcPts val="300"/>
              </a:spcBef>
              <a:buNone/>
            </a:pPr>
            <a:endParaRPr lang="en-US" sz="1600" dirty="0" smtClean="0">
              <a:solidFill>
                <a:srgbClr val="005A8B"/>
              </a:solidFill>
              <a:latin typeface="Arial Narrow" panose="020B0606020202030204" pitchFamily="34" charset="0"/>
            </a:endParaRPr>
          </a:p>
          <a:p>
            <a:pPr>
              <a:spcBef>
                <a:spcPts val="300"/>
              </a:spcBef>
            </a:pPr>
            <a:r>
              <a:rPr lang="en-US" sz="1800" b="1" dirty="0" smtClean="0">
                <a:solidFill>
                  <a:srgbClr val="005A8B"/>
                </a:solidFill>
                <a:latin typeface="Arial Narrow" panose="020B0606020202030204" pitchFamily="34" charset="0"/>
              </a:rPr>
              <a:t>Louisiana Tech University</a:t>
            </a:r>
          </a:p>
          <a:p>
            <a:pPr lvl="1">
              <a:spcBef>
                <a:spcPts val="300"/>
              </a:spcBef>
            </a:pPr>
            <a:r>
              <a:rPr lang="en-US" sz="1600" dirty="0" smtClean="0">
                <a:solidFill>
                  <a:srgbClr val="005A8B"/>
                </a:solidFill>
                <a:latin typeface="Arial Narrow" panose="020B0606020202030204" pitchFamily="34" charset="0"/>
              </a:rPr>
              <a:t>Further integrate the I-20 Corridor Maker’s Innovation Network with interdisciplinary marker-spaces, business development services, and entrepreneurship programing</a:t>
            </a:r>
          </a:p>
          <a:p>
            <a:pPr lvl="1">
              <a:spcBef>
                <a:spcPts val="300"/>
              </a:spcBef>
            </a:pPr>
            <a:r>
              <a:rPr lang="en-US" sz="1600" dirty="0" smtClean="0">
                <a:solidFill>
                  <a:srgbClr val="005A8B"/>
                </a:solidFill>
                <a:latin typeface="Arial Narrow" panose="020B0606020202030204" pitchFamily="34" charset="0"/>
              </a:rPr>
              <a:t>Grow a network of regional partners to extend the maker network and increase investment across the corridor</a:t>
            </a:r>
            <a:endParaRPr lang="en-US" sz="1600" dirty="0">
              <a:solidFill>
                <a:srgbClr val="005A8B"/>
              </a:solidFill>
              <a:latin typeface="Arial Narrow" panose="020B0606020202030204" pitchFamily="34" charset="0"/>
            </a:endParaRPr>
          </a:p>
          <a:p>
            <a:pPr lvl="1">
              <a:spcBef>
                <a:spcPts val="300"/>
              </a:spcBef>
            </a:pPr>
            <a:endParaRPr lang="en-US" sz="1600" dirty="0" smtClean="0">
              <a:solidFill>
                <a:srgbClr val="005A8B"/>
              </a:solidFill>
              <a:latin typeface="Arial Narrow" panose="020B0606020202030204" pitchFamily="34" charset="0"/>
            </a:endParaRPr>
          </a:p>
          <a:p>
            <a:pPr marL="0" indent="0" algn="ctr">
              <a:spcBef>
                <a:spcPts val="300"/>
              </a:spcBef>
              <a:buNone/>
            </a:pPr>
            <a:r>
              <a:rPr lang="en-US" sz="2000" b="1" i="1" dirty="0">
                <a:solidFill>
                  <a:srgbClr val="005A8B"/>
                </a:solidFill>
                <a:latin typeface="Arial Narrow" panose="020B0606020202030204" pitchFamily="34" charset="0"/>
              </a:rPr>
              <a:t>See more at </a:t>
            </a:r>
            <a:r>
              <a:rPr lang="en-US" sz="2000" b="1" i="1" dirty="0">
                <a:solidFill>
                  <a:srgbClr val="005A8B"/>
                </a:solidFill>
                <a:latin typeface="Arial Narrow" panose="020B0606020202030204" pitchFamily="34" charset="0"/>
                <a:hlinkClick r:id="rId4"/>
              </a:rPr>
              <a:t>https://</a:t>
            </a:r>
            <a:r>
              <a:rPr lang="en-US" sz="2000" b="1" i="1" dirty="0" smtClean="0">
                <a:solidFill>
                  <a:srgbClr val="005A8B"/>
                </a:solidFill>
                <a:latin typeface="Arial Narrow" panose="020B0606020202030204" pitchFamily="34" charset="0"/>
                <a:hlinkClick r:id="rId4"/>
              </a:rPr>
              <a:t>www.eda.gov/oie/ris/prior-years.htm</a:t>
            </a:r>
            <a:endParaRPr lang="en-US" sz="2000" b="1" i="1" dirty="0" smtClean="0">
              <a:solidFill>
                <a:srgbClr val="005A8B"/>
              </a:solidFill>
              <a:latin typeface="Arial Narrow" panose="020B0606020202030204" pitchFamily="34" charset="0"/>
            </a:endParaRPr>
          </a:p>
          <a:p>
            <a:pPr marL="0" indent="0" algn="ctr">
              <a:spcBef>
                <a:spcPts val="300"/>
              </a:spcBef>
              <a:buNone/>
            </a:pPr>
            <a:endParaRPr lang="en-US" sz="2000" dirty="0">
              <a:solidFill>
                <a:srgbClr val="005A8B"/>
              </a:solidFill>
              <a:latin typeface="Arial Narrow" panose="020B0606020202030204" pitchFamily="34" charset="0"/>
            </a:endParaRPr>
          </a:p>
        </p:txBody>
      </p:sp>
    </p:spTree>
    <p:extLst>
      <p:ext uri="{BB962C8B-B14F-4D97-AF65-F5344CB8AC3E}">
        <p14:creationId xmlns:p14="http://schemas.microsoft.com/office/powerpoint/2010/main" val="31598797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4210250" y="19267"/>
            <a:ext cx="3683000" cy="707886"/>
          </a:xfrm>
          <a:prstGeom prst="rect">
            <a:avLst/>
          </a:prstGeom>
          <a:noFill/>
        </p:spPr>
        <p:txBody>
          <a:bodyPr wrap="square" lIns="0" tIns="0" rIns="0" bIns="0">
            <a:spAutoFit/>
          </a:bodyPr>
          <a:lstStyle/>
          <a:p>
            <a:pPr algn="r">
              <a:defRPr/>
            </a:pPr>
            <a:r>
              <a:rPr lang="en-US" sz="3200" b="1" dirty="0">
                <a:solidFill>
                  <a:srgbClr val="E8CE79"/>
                </a:solidFill>
                <a:latin typeface="Arial Narrow" pitchFamily="34" charset="0"/>
              </a:rPr>
              <a:t>Grantee Successes</a:t>
            </a:r>
          </a:p>
          <a:p>
            <a:pPr algn="r" fontAlgn="auto">
              <a:spcBef>
                <a:spcPts val="0"/>
              </a:spcBef>
              <a:spcAft>
                <a:spcPts val="300"/>
              </a:spcAft>
              <a:defRPr/>
            </a:pPr>
            <a:r>
              <a:rPr lang="en-US" sz="1400" i="1" dirty="0">
                <a:solidFill>
                  <a:srgbClr val="723D14"/>
                </a:solidFill>
                <a:latin typeface="Georgia" pitchFamily="-108" charset="0"/>
              </a:rPr>
              <a:t>Selected Anecdotes</a:t>
            </a:r>
            <a:endParaRPr lang="en-US" sz="1400" b="1" i="1" dirty="0">
              <a:solidFill>
                <a:srgbClr val="723D14"/>
              </a:solidFill>
              <a:latin typeface="Arial Narrow" pitchFamily="-108" charset="0"/>
            </a:endParaRPr>
          </a:p>
        </p:txBody>
      </p:sp>
      <p:sp>
        <p:nvSpPr>
          <p:cNvPr id="5" name="TextBox 4"/>
          <p:cNvSpPr txBox="1"/>
          <p:nvPr/>
        </p:nvSpPr>
        <p:spPr>
          <a:xfrm>
            <a:off x="228599" y="1189318"/>
            <a:ext cx="8686800" cy="4438652"/>
          </a:xfrm>
          <a:prstGeom prst="rect">
            <a:avLst/>
          </a:prstGeom>
          <a:noFill/>
        </p:spPr>
        <p:txBody>
          <a:bodyPr wrap="square" rtlCol="0">
            <a:noAutofit/>
          </a:bodyPr>
          <a:lstStyle/>
          <a:p>
            <a:pPr marL="285750" indent="-285750">
              <a:buFont typeface="Arial" panose="020B0604020202020204" pitchFamily="34" charset="0"/>
              <a:buChar char="•"/>
            </a:pPr>
            <a:r>
              <a:rPr lang="en-US" sz="2000" b="1" dirty="0">
                <a:solidFill>
                  <a:srgbClr val="005A8B"/>
                </a:solidFill>
                <a:latin typeface="Arial Narrow" panose="020B0606020202030204" pitchFamily="34" charset="0"/>
              </a:rPr>
              <a:t>University of Virginia, Virginia Innovation Partnership</a:t>
            </a:r>
            <a:r>
              <a:rPr lang="en-US" sz="2000" dirty="0">
                <a:solidFill>
                  <a:srgbClr val="005A8B"/>
                </a:solidFill>
                <a:latin typeface="Arial Narrow" panose="020B0606020202030204" pitchFamily="34" charset="0"/>
              </a:rPr>
              <a:t> (FY12)</a:t>
            </a:r>
          </a:p>
          <a:p>
            <a:pPr marL="742950" lvl="1" indent="-285750">
              <a:buFont typeface="Arial" panose="020B0604020202020204" pitchFamily="34" charset="0"/>
              <a:buChar char="•"/>
            </a:pPr>
            <a:r>
              <a:rPr lang="en-US" sz="2000" dirty="0">
                <a:solidFill>
                  <a:srgbClr val="005A8B"/>
                </a:solidFill>
                <a:latin typeface="Arial Narrow" panose="020B0606020202030204" pitchFamily="34" charset="0"/>
              </a:rPr>
              <a:t>Funded 36 projects for a total of more than $1.6m</a:t>
            </a:r>
          </a:p>
          <a:p>
            <a:pPr marL="742950" lvl="1" indent="-285750">
              <a:buFont typeface="Arial" panose="020B0604020202020204" pitchFamily="34" charset="0"/>
              <a:buChar char="•"/>
            </a:pPr>
            <a:r>
              <a:rPr lang="en-US" sz="2000" dirty="0">
                <a:solidFill>
                  <a:srgbClr val="005A8B"/>
                </a:solidFill>
                <a:latin typeface="Arial Narrow" panose="020B0606020202030204" pitchFamily="34" charset="0"/>
              </a:rPr>
              <a:t>12 new ventures launched</a:t>
            </a:r>
          </a:p>
          <a:p>
            <a:pPr marL="742950" lvl="1" indent="-285750">
              <a:buFont typeface="Arial" panose="020B0604020202020204" pitchFamily="34" charset="0"/>
              <a:buChar char="•"/>
            </a:pPr>
            <a:r>
              <a:rPr lang="en-US" sz="2000" dirty="0">
                <a:solidFill>
                  <a:srgbClr val="005A8B"/>
                </a:solidFill>
                <a:latin typeface="Arial Narrow" panose="020B0606020202030204" pitchFamily="34" charset="0"/>
              </a:rPr>
              <a:t>More than $4.3m in follow-on funding raised</a:t>
            </a:r>
          </a:p>
          <a:p>
            <a:endParaRPr lang="en-US" sz="2000" b="1" dirty="0" smtClean="0">
              <a:solidFill>
                <a:srgbClr val="005A8B"/>
              </a:solidFill>
              <a:latin typeface="Arial Narrow" panose="020B0606020202030204" pitchFamily="34" charset="0"/>
            </a:endParaRPr>
          </a:p>
          <a:p>
            <a:pPr marL="285750" indent="-285750">
              <a:buFont typeface="Arial" panose="020B0604020202020204" pitchFamily="34" charset="0"/>
              <a:buChar char="•"/>
            </a:pPr>
            <a:r>
              <a:rPr lang="en-US" sz="2000" b="1" dirty="0" smtClean="0">
                <a:solidFill>
                  <a:srgbClr val="005A8B"/>
                </a:solidFill>
                <a:latin typeface="Arial Narrow" panose="020B0606020202030204" pitchFamily="34" charset="0"/>
              </a:rPr>
              <a:t>New </a:t>
            </a:r>
            <a:r>
              <a:rPr lang="en-US" sz="2000" b="1" dirty="0">
                <a:solidFill>
                  <a:srgbClr val="005A8B"/>
                </a:solidFill>
                <a:latin typeface="Arial Narrow" panose="020B0606020202030204" pitchFamily="34" charset="0"/>
              </a:rPr>
              <a:t>Orleans </a:t>
            </a:r>
            <a:r>
              <a:rPr lang="en-US" sz="2000" b="1" dirty="0" err="1">
                <a:solidFill>
                  <a:srgbClr val="005A8B"/>
                </a:solidFill>
                <a:latin typeface="Arial Narrow" panose="020B0606020202030204" pitchFamily="34" charset="0"/>
              </a:rPr>
              <a:t>BioInnovation</a:t>
            </a:r>
            <a:r>
              <a:rPr lang="en-US" sz="2000" b="1" dirty="0">
                <a:solidFill>
                  <a:srgbClr val="005A8B"/>
                </a:solidFill>
                <a:latin typeface="Arial Narrow" panose="020B0606020202030204" pitchFamily="34" charset="0"/>
              </a:rPr>
              <a:t> Center (NOBIC)</a:t>
            </a:r>
            <a:r>
              <a:rPr lang="en-US" sz="2000" dirty="0">
                <a:solidFill>
                  <a:srgbClr val="005A8B"/>
                </a:solidFill>
                <a:latin typeface="Arial Narrow" panose="020B0606020202030204" pitchFamily="34" charset="0"/>
              </a:rPr>
              <a:t> (FY14)</a:t>
            </a:r>
          </a:p>
          <a:p>
            <a:pPr marL="742950" lvl="1" indent="-285750">
              <a:buFont typeface="Arial" panose="020B0604020202020204" pitchFamily="34" charset="0"/>
              <a:buChar char="•"/>
            </a:pPr>
            <a:r>
              <a:rPr lang="en-US" sz="2000" dirty="0">
                <a:solidFill>
                  <a:srgbClr val="005A8B"/>
                </a:solidFill>
                <a:latin typeface="Arial Narrow" panose="020B0606020202030204" pitchFamily="34" charset="0"/>
              </a:rPr>
              <a:t>55 clients served, who reported creating 136 jobs, filing 115 patent applications, raising $19.7m in funding, and reaching $6.7m in sales</a:t>
            </a:r>
          </a:p>
          <a:p>
            <a:pPr marL="742950" lvl="1" indent="-285750">
              <a:buFont typeface="Arial" panose="020B0604020202020204" pitchFamily="34" charset="0"/>
              <a:buChar char="•"/>
            </a:pPr>
            <a:r>
              <a:rPr lang="en-US" sz="2000" dirty="0">
                <a:solidFill>
                  <a:srgbClr val="005A8B"/>
                </a:solidFill>
                <a:latin typeface="Arial Narrow" panose="020B0606020202030204" pitchFamily="34" charset="0"/>
              </a:rPr>
              <a:t>175 technical assistance meetings, 45 mentoring sessions, 7 SBIR applications supported</a:t>
            </a:r>
          </a:p>
          <a:p>
            <a:pPr marL="742950" lvl="1" indent="-285750">
              <a:buFont typeface="Arial" panose="020B0604020202020204" pitchFamily="34" charset="0"/>
              <a:buChar char="•"/>
            </a:pPr>
            <a:endParaRPr lang="en-US" sz="2000" dirty="0">
              <a:solidFill>
                <a:srgbClr val="005A8B"/>
              </a:solidFill>
              <a:latin typeface="Arial Narrow" panose="020B0606020202030204" pitchFamily="34" charset="0"/>
            </a:endParaRPr>
          </a:p>
          <a:p>
            <a:pPr algn="ctr"/>
            <a:r>
              <a:rPr lang="en-US" sz="2400" b="1" dirty="0">
                <a:solidFill>
                  <a:srgbClr val="005A8B"/>
                </a:solidFill>
                <a:latin typeface="Arial Narrow" panose="020B0606020202030204" pitchFamily="34" charset="0"/>
              </a:rPr>
              <a:t>Craig Buerstatte</a:t>
            </a:r>
          </a:p>
          <a:p>
            <a:pPr algn="ctr"/>
            <a:r>
              <a:rPr lang="en-US" dirty="0">
                <a:solidFill>
                  <a:srgbClr val="005A8B"/>
                </a:solidFill>
                <a:latin typeface="Arial Narrow" panose="020B0606020202030204" pitchFamily="34" charset="0"/>
              </a:rPr>
              <a:t>Deputy Director, Office of Innovation and Entrepreneurship</a:t>
            </a:r>
          </a:p>
          <a:p>
            <a:pPr algn="ctr"/>
            <a:r>
              <a:rPr lang="en-US" dirty="0">
                <a:solidFill>
                  <a:srgbClr val="005A8B"/>
                </a:solidFill>
                <a:latin typeface="Arial Narrow" panose="020B0606020202030204" pitchFamily="34" charset="0"/>
                <a:hlinkClick r:id="rId4"/>
              </a:rPr>
              <a:t>oie@eda.gov</a:t>
            </a:r>
            <a:endParaRPr lang="en-US" dirty="0">
              <a:solidFill>
                <a:srgbClr val="005A8B"/>
              </a:solidFill>
              <a:latin typeface="Arial Narrow" panose="020B0606020202030204" pitchFamily="34" charset="0"/>
            </a:endParaRPr>
          </a:p>
          <a:p>
            <a:pPr lvl="1"/>
            <a:endParaRPr lang="en-US" sz="2000" dirty="0">
              <a:solidFill>
                <a:srgbClr val="005A8B"/>
              </a:solidFill>
              <a:latin typeface="Arial Narrow" panose="020B0606020202030204" pitchFamily="34" charset="0"/>
            </a:endParaRPr>
          </a:p>
        </p:txBody>
      </p:sp>
    </p:spTree>
    <p:extLst>
      <p:ext uri="{BB962C8B-B14F-4D97-AF65-F5344CB8AC3E}">
        <p14:creationId xmlns:p14="http://schemas.microsoft.com/office/powerpoint/2010/main" val="391883299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3"/>
          <p:cNvSpPr txBox="1">
            <a:spLocks noChangeArrowheads="1"/>
          </p:cNvSpPr>
          <p:nvPr/>
        </p:nvSpPr>
        <p:spPr bwMode="auto">
          <a:xfrm>
            <a:off x="76200" y="1600200"/>
            <a:ext cx="9067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marL="692150" indent="-4572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altLang="en-US" sz="2000" dirty="0">
                <a:solidFill>
                  <a:schemeClr val="tx2"/>
                </a:solidFill>
                <a:latin typeface="Georgia" pitchFamily="18" charset="0"/>
              </a:rPr>
              <a:t>Economic Development is the </a:t>
            </a:r>
            <a:r>
              <a:rPr lang="en-US" altLang="en-US" sz="2000" u="sng" dirty="0">
                <a:solidFill>
                  <a:schemeClr val="tx2"/>
                </a:solidFill>
                <a:latin typeface="Georgia" pitchFamily="18" charset="0"/>
              </a:rPr>
              <a:t>expansion of capacities</a:t>
            </a:r>
            <a:r>
              <a:rPr lang="en-US" altLang="en-US" sz="2000" dirty="0">
                <a:solidFill>
                  <a:schemeClr val="tx2"/>
                </a:solidFill>
                <a:latin typeface="Georgia" pitchFamily="18" charset="0"/>
              </a:rPr>
              <a:t> that contribute to the advancement of society through the realization of individual, firm and community potential. </a:t>
            </a:r>
          </a:p>
          <a:p>
            <a:pPr eaLnBrk="1" hangingPunct="1">
              <a:buFont typeface="Arial" pitchFamily="34" charset="0"/>
              <a:buChar char="•"/>
            </a:pPr>
            <a:endParaRPr lang="en-US" altLang="en-US" sz="2000" dirty="0">
              <a:solidFill>
                <a:schemeClr val="tx2"/>
              </a:solidFill>
              <a:latin typeface="Georgia" pitchFamily="18" charset="0"/>
            </a:endParaRPr>
          </a:p>
          <a:p>
            <a:pPr eaLnBrk="1" hangingPunct="1">
              <a:buFont typeface="Arial" pitchFamily="34" charset="0"/>
              <a:buChar char="•"/>
            </a:pPr>
            <a:r>
              <a:rPr lang="en-US" altLang="en-US" sz="2000" dirty="0">
                <a:solidFill>
                  <a:schemeClr val="tx2"/>
                </a:solidFill>
                <a:latin typeface="Georgia" pitchFamily="18" charset="0"/>
              </a:rPr>
              <a:t>Economic Development is a </a:t>
            </a:r>
            <a:r>
              <a:rPr lang="en-US" altLang="en-US" sz="2000" u="sng" dirty="0">
                <a:solidFill>
                  <a:schemeClr val="tx2"/>
                </a:solidFill>
                <a:latin typeface="Georgia" pitchFamily="18" charset="0"/>
              </a:rPr>
              <a:t>sustained increase in prosperity and quality of life</a:t>
            </a:r>
            <a:r>
              <a:rPr lang="en-US" altLang="en-US" sz="2000" dirty="0">
                <a:solidFill>
                  <a:schemeClr val="tx2"/>
                </a:solidFill>
                <a:latin typeface="Georgia" pitchFamily="18" charset="0"/>
              </a:rPr>
              <a:t> through innovation, lowered transaction costs, and the utilization of capabilities towards the responsible production and diffusion of goods and services. </a:t>
            </a:r>
          </a:p>
          <a:p>
            <a:pPr eaLnBrk="1" hangingPunct="1">
              <a:buFont typeface="Arial" pitchFamily="34" charset="0"/>
              <a:buChar char="•"/>
            </a:pPr>
            <a:endParaRPr lang="en-US" altLang="en-US" sz="2000" dirty="0">
              <a:solidFill>
                <a:schemeClr val="tx2"/>
              </a:solidFill>
              <a:latin typeface="Georgia" pitchFamily="18" charset="0"/>
            </a:endParaRPr>
          </a:p>
          <a:p>
            <a:pPr eaLnBrk="1" hangingPunct="1">
              <a:buFont typeface="Arial" pitchFamily="34" charset="0"/>
              <a:buChar char="•"/>
            </a:pPr>
            <a:r>
              <a:rPr lang="en-US" altLang="en-US" sz="2000" dirty="0">
                <a:solidFill>
                  <a:schemeClr val="tx2"/>
                </a:solidFill>
                <a:latin typeface="Georgia" pitchFamily="18" charset="0"/>
              </a:rPr>
              <a:t>Economic development requires effective institutions grounded in norms of openness, tolerance for risk, appreciation for diversity, and confidence in the realization of mutual gain for the public and the private sector. </a:t>
            </a:r>
          </a:p>
          <a:p>
            <a:pPr eaLnBrk="1" hangingPunct="1">
              <a:buFont typeface="Arial" pitchFamily="34" charset="0"/>
              <a:buChar char="•"/>
            </a:pPr>
            <a:endParaRPr lang="en-US" altLang="en-US" sz="2000" dirty="0">
              <a:solidFill>
                <a:schemeClr val="tx2"/>
              </a:solidFill>
              <a:latin typeface="Georgia" pitchFamily="18" charset="0"/>
            </a:endParaRPr>
          </a:p>
          <a:p>
            <a:pPr eaLnBrk="1" hangingPunct="1">
              <a:buFont typeface="Arial" pitchFamily="34" charset="0"/>
              <a:buChar char="•"/>
            </a:pPr>
            <a:r>
              <a:rPr lang="en-US" altLang="en-US" sz="2000" dirty="0">
                <a:solidFill>
                  <a:schemeClr val="tx2"/>
                </a:solidFill>
                <a:latin typeface="Georgia" pitchFamily="18" charset="0"/>
              </a:rPr>
              <a:t>Economic development is essential to creating the conditions for economic growth and ensuring our economic future. </a:t>
            </a:r>
            <a:endParaRPr lang="en-US" altLang="en-US" sz="2000" dirty="0">
              <a:solidFill>
                <a:schemeClr val="tx2"/>
              </a:solidFill>
              <a:latin typeface="Garamond" pitchFamily="18" charset="0"/>
            </a:endParaRPr>
          </a:p>
        </p:txBody>
      </p:sp>
      <p:sp>
        <p:nvSpPr>
          <p:cNvPr id="17411" name="TextBox 7"/>
          <p:cNvSpPr txBox="1">
            <a:spLocks noChangeArrowheads="1"/>
          </p:cNvSpPr>
          <p:nvPr/>
        </p:nvSpPr>
        <p:spPr bwMode="auto">
          <a:xfrm>
            <a:off x="914400" y="1143000"/>
            <a:ext cx="7294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2400" b="1" dirty="0">
                <a:solidFill>
                  <a:srgbClr val="E8CE79"/>
                </a:solidFill>
                <a:latin typeface="+mj-lt"/>
                <a:ea typeface="ＭＳ Ｐゴシック" pitchFamily="-108" charset="-128"/>
              </a:rPr>
              <a:t>Defining Economic Development</a:t>
            </a:r>
          </a:p>
        </p:txBody>
      </p:sp>
    </p:spTree>
    <p:extLst>
      <p:ext uri="{BB962C8B-B14F-4D97-AF65-F5344CB8AC3E}">
        <p14:creationId xmlns:p14="http://schemas.microsoft.com/office/powerpoint/2010/main" val="2796387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70993" y="1158781"/>
            <a:ext cx="9093481" cy="5143500"/>
          </a:xfrm>
          <a:prstGeom prst="rect">
            <a:avLst/>
          </a:prstGeom>
        </p:spPr>
      </p:pic>
      <p:pic>
        <p:nvPicPr>
          <p:cNvPr id="9" name="Picture 8"/>
          <p:cNvPicPr>
            <a:picLocks noChangeAspect="1"/>
          </p:cNvPicPr>
          <p:nvPr/>
        </p:nvPicPr>
        <p:blipFill>
          <a:blip r:embed="rId5"/>
          <a:stretch>
            <a:fillRect/>
          </a:stretch>
        </p:blipFill>
        <p:spPr>
          <a:xfrm>
            <a:off x="114299" y="4702850"/>
            <a:ext cx="1828800" cy="1828800"/>
          </a:xfrm>
          <a:prstGeom prst="rect">
            <a:avLst/>
          </a:prstGeom>
          <a:solidFill>
            <a:schemeClr val="bg1"/>
          </a:solidFill>
          <a:ln w="19050">
            <a:solidFill>
              <a:schemeClr val="tx1"/>
            </a:solidFill>
          </a:ln>
        </p:spPr>
      </p:pic>
      <p:pic>
        <p:nvPicPr>
          <p:cNvPr id="11" name="Picture 10"/>
          <p:cNvPicPr>
            <a:picLocks noChangeAspect="1"/>
          </p:cNvPicPr>
          <p:nvPr/>
        </p:nvPicPr>
        <p:blipFill rotWithShape="1">
          <a:blip r:embed="rId6"/>
          <a:srcRect l="-53696" r="-50962"/>
          <a:stretch/>
        </p:blipFill>
        <p:spPr>
          <a:xfrm>
            <a:off x="2032140" y="5265927"/>
            <a:ext cx="641345" cy="640080"/>
          </a:xfrm>
          <a:prstGeom prst="rect">
            <a:avLst/>
          </a:prstGeom>
          <a:solidFill>
            <a:schemeClr val="bg1"/>
          </a:solidFill>
          <a:ln w="19050">
            <a:solidFill>
              <a:schemeClr val="tx1"/>
            </a:solidFill>
          </a:ln>
        </p:spPr>
      </p:pic>
      <p:pic>
        <p:nvPicPr>
          <p:cNvPr id="12" name="Picture 11"/>
          <p:cNvPicPr>
            <a:picLocks noChangeAspect="1"/>
          </p:cNvPicPr>
          <p:nvPr/>
        </p:nvPicPr>
        <p:blipFill rotWithShape="1">
          <a:blip r:embed="rId7"/>
          <a:srcRect t="-76388" b="-73612"/>
          <a:stretch/>
        </p:blipFill>
        <p:spPr>
          <a:xfrm>
            <a:off x="2762524" y="5167268"/>
            <a:ext cx="1143000" cy="1143000"/>
          </a:xfrm>
          <a:prstGeom prst="rect">
            <a:avLst/>
          </a:prstGeom>
          <a:solidFill>
            <a:schemeClr val="bg1"/>
          </a:solidFill>
          <a:ln w="19050">
            <a:solidFill>
              <a:schemeClr val="tx1"/>
            </a:solidFill>
          </a:ln>
        </p:spPr>
      </p:pic>
      <p:sp>
        <p:nvSpPr>
          <p:cNvPr id="20" name="TextBox 19"/>
          <p:cNvSpPr txBox="1"/>
          <p:nvPr/>
        </p:nvSpPr>
        <p:spPr>
          <a:xfrm>
            <a:off x="8026804" y="4653795"/>
            <a:ext cx="914400" cy="369332"/>
          </a:xfrm>
          <a:prstGeom prst="rect">
            <a:avLst/>
          </a:prstGeom>
          <a:solidFill>
            <a:srgbClr val="FFE293"/>
          </a:solidFill>
          <a:ln w="19050">
            <a:solidFill>
              <a:schemeClr val="tx1"/>
            </a:solidFill>
          </a:ln>
        </p:spPr>
        <p:txBody>
          <a:bodyPr wrap="none" rtlCol="0">
            <a:noAutofit/>
          </a:bodyPr>
          <a:lstStyle/>
          <a:p>
            <a:pPr algn="ctr"/>
            <a:r>
              <a:rPr lang="en-US" dirty="0" smtClean="0">
                <a:solidFill>
                  <a:prstClr val="black"/>
                </a:solidFill>
                <a:latin typeface="Arial Narrow" charset="0"/>
                <a:ea typeface="Arial Narrow" charset="0"/>
                <a:cs typeface="Arial Narrow" charset="0"/>
              </a:rPr>
              <a:t>S&amp;RP</a:t>
            </a:r>
          </a:p>
        </p:txBody>
      </p:sp>
      <p:sp>
        <p:nvSpPr>
          <p:cNvPr id="22" name="TextBox 21"/>
          <p:cNvSpPr txBox="1"/>
          <p:nvPr/>
        </p:nvSpPr>
        <p:spPr>
          <a:xfrm>
            <a:off x="8026804" y="4202170"/>
            <a:ext cx="914400" cy="369332"/>
          </a:xfrm>
          <a:prstGeom prst="rect">
            <a:avLst/>
          </a:prstGeom>
          <a:solidFill>
            <a:srgbClr val="005A8B"/>
          </a:solidFill>
          <a:ln w="19050">
            <a:solidFill>
              <a:schemeClr val="tx1"/>
            </a:solidFill>
          </a:ln>
        </p:spPr>
        <p:txBody>
          <a:bodyPr wrap="none" rtlCol="0">
            <a:noAutofit/>
          </a:bodyPr>
          <a:lstStyle/>
          <a:p>
            <a:pPr algn="ctr"/>
            <a:r>
              <a:rPr lang="en-US" dirty="0" smtClean="0">
                <a:solidFill>
                  <a:prstClr val="white"/>
                </a:solidFill>
                <a:latin typeface="Arial Narrow" charset="0"/>
                <a:ea typeface="Arial Narrow" charset="0"/>
                <a:cs typeface="Arial Narrow" charset="0"/>
              </a:rPr>
              <a:t>i6</a:t>
            </a:r>
          </a:p>
        </p:txBody>
      </p:sp>
      <p:sp>
        <p:nvSpPr>
          <p:cNvPr id="23" name="TextBox 22"/>
          <p:cNvSpPr txBox="1"/>
          <p:nvPr/>
        </p:nvSpPr>
        <p:spPr>
          <a:xfrm>
            <a:off x="8026804" y="5105420"/>
            <a:ext cx="914400" cy="369332"/>
          </a:xfrm>
          <a:prstGeom prst="rect">
            <a:avLst/>
          </a:prstGeom>
          <a:solidFill>
            <a:srgbClr val="723D14"/>
          </a:solidFill>
          <a:ln w="19050">
            <a:solidFill>
              <a:schemeClr val="tx1"/>
            </a:solidFill>
          </a:ln>
        </p:spPr>
        <p:txBody>
          <a:bodyPr wrap="none" rtlCol="0">
            <a:noAutofit/>
          </a:bodyPr>
          <a:lstStyle/>
          <a:p>
            <a:pPr algn="ctr"/>
            <a:r>
              <a:rPr lang="en-US" dirty="0" smtClean="0">
                <a:solidFill>
                  <a:prstClr val="white"/>
                </a:solidFill>
                <a:latin typeface="Arial Narrow" charset="0"/>
                <a:ea typeface="Arial Narrow" charset="0"/>
                <a:cs typeface="Arial Narrow" charset="0"/>
              </a:rPr>
              <a:t>SFS</a:t>
            </a:r>
          </a:p>
        </p:txBody>
      </p:sp>
      <p:sp>
        <p:nvSpPr>
          <p:cNvPr id="10" name="TextBox 9"/>
          <p:cNvSpPr txBox="1"/>
          <p:nvPr/>
        </p:nvSpPr>
        <p:spPr>
          <a:xfrm>
            <a:off x="5287587" y="-106818"/>
            <a:ext cx="2844625" cy="1077218"/>
          </a:xfrm>
          <a:prstGeom prst="rect">
            <a:avLst/>
          </a:prstGeom>
          <a:noFill/>
        </p:spPr>
        <p:txBody>
          <a:bodyPr wrap="none" rtlCol="0">
            <a:spAutoFit/>
          </a:bodyPr>
          <a:lstStyle/>
          <a:p>
            <a:pPr>
              <a:defRPr/>
            </a:pPr>
            <a:r>
              <a:rPr lang="en-US" sz="3200" b="1" dirty="0" err="1">
                <a:solidFill>
                  <a:srgbClr val="E8CE79"/>
                </a:solidFill>
                <a:latin typeface="Arial Narrow" pitchFamily="34" charset="0"/>
              </a:rPr>
              <a:t>RIS</a:t>
            </a:r>
            <a:r>
              <a:rPr lang="en-US" sz="3200" b="1" dirty="0">
                <a:solidFill>
                  <a:srgbClr val="E8CE79"/>
                </a:solidFill>
                <a:latin typeface="Arial Narrow" pitchFamily="34" charset="0"/>
              </a:rPr>
              <a:t> Applications</a:t>
            </a:r>
          </a:p>
          <a:p>
            <a:pPr>
              <a:defRPr/>
            </a:pPr>
            <a:r>
              <a:rPr lang="en-US" sz="3200" b="1" dirty="0">
                <a:solidFill>
                  <a:srgbClr val="E8CE79"/>
                </a:solidFill>
                <a:latin typeface="Arial Narrow" pitchFamily="34" charset="0"/>
              </a:rPr>
              <a:t>2014 &amp; 2015</a:t>
            </a:r>
          </a:p>
        </p:txBody>
      </p:sp>
    </p:spTree>
    <p:extLst>
      <p:ext uri="{BB962C8B-B14F-4D97-AF65-F5344CB8AC3E}">
        <p14:creationId xmlns:p14="http://schemas.microsoft.com/office/powerpoint/2010/main" val="582117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02796" y="1329733"/>
            <a:ext cx="9144000" cy="5143500"/>
          </a:xfrm>
          <a:prstGeom prst="rect">
            <a:avLst/>
          </a:prstGeom>
        </p:spPr>
      </p:pic>
      <p:sp>
        <p:nvSpPr>
          <p:cNvPr id="20" name="TextBox 19"/>
          <p:cNvSpPr txBox="1"/>
          <p:nvPr/>
        </p:nvSpPr>
        <p:spPr>
          <a:xfrm>
            <a:off x="8026804" y="4653795"/>
            <a:ext cx="914400" cy="369332"/>
          </a:xfrm>
          <a:prstGeom prst="rect">
            <a:avLst/>
          </a:prstGeom>
          <a:solidFill>
            <a:srgbClr val="FFE293"/>
          </a:solidFill>
          <a:ln w="19050">
            <a:solidFill>
              <a:schemeClr val="tx1"/>
            </a:solidFill>
          </a:ln>
        </p:spPr>
        <p:txBody>
          <a:bodyPr wrap="none" rtlCol="0">
            <a:noAutofit/>
          </a:bodyPr>
          <a:lstStyle/>
          <a:p>
            <a:pPr algn="ctr"/>
            <a:r>
              <a:rPr lang="en-US" dirty="0" smtClean="0">
                <a:solidFill>
                  <a:prstClr val="black"/>
                </a:solidFill>
                <a:latin typeface="Arial Narrow" charset="0"/>
                <a:ea typeface="Arial Narrow" charset="0"/>
                <a:cs typeface="Arial Narrow" charset="0"/>
              </a:rPr>
              <a:t>S&amp;RP</a:t>
            </a:r>
          </a:p>
        </p:txBody>
      </p:sp>
      <p:sp>
        <p:nvSpPr>
          <p:cNvPr id="22" name="TextBox 21"/>
          <p:cNvSpPr txBox="1"/>
          <p:nvPr/>
        </p:nvSpPr>
        <p:spPr>
          <a:xfrm>
            <a:off x="8026804" y="4202170"/>
            <a:ext cx="914400" cy="369332"/>
          </a:xfrm>
          <a:prstGeom prst="rect">
            <a:avLst/>
          </a:prstGeom>
          <a:solidFill>
            <a:srgbClr val="005A8B"/>
          </a:solidFill>
          <a:ln w="19050">
            <a:solidFill>
              <a:schemeClr val="tx1"/>
            </a:solidFill>
          </a:ln>
        </p:spPr>
        <p:txBody>
          <a:bodyPr wrap="none" rtlCol="0">
            <a:noAutofit/>
          </a:bodyPr>
          <a:lstStyle/>
          <a:p>
            <a:pPr algn="ctr"/>
            <a:r>
              <a:rPr lang="en-US" dirty="0" smtClean="0">
                <a:solidFill>
                  <a:prstClr val="white"/>
                </a:solidFill>
                <a:latin typeface="Arial Narrow" charset="0"/>
                <a:ea typeface="Arial Narrow" charset="0"/>
                <a:cs typeface="Arial Narrow" charset="0"/>
              </a:rPr>
              <a:t>i6</a:t>
            </a:r>
          </a:p>
        </p:txBody>
      </p:sp>
      <p:sp>
        <p:nvSpPr>
          <p:cNvPr id="23" name="TextBox 22"/>
          <p:cNvSpPr txBox="1"/>
          <p:nvPr/>
        </p:nvSpPr>
        <p:spPr>
          <a:xfrm>
            <a:off x="8026804" y="5105420"/>
            <a:ext cx="914400" cy="369332"/>
          </a:xfrm>
          <a:prstGeom prst="rect">
            <a:avLst/>
          </a:prstGeom>
          <a:solidFill>
            <a:srgbClr val="723D14"/>
          </a:solidFill>
          <a:ln w="19050">
            <a:solidFill>
              <a:schemeClr val="tx1"/>
            </a:solidFill>
          </a:ln>
        </p:spPr>
        <p:txBody>
          <a:bodyPr wrap="none" rtlCol="0">
            <a:noAutofit/>
          </a:bodyPr>
          <a:lstStyle/>
          <a:p>
            <a:pPr algn="ctr"/>
            <a:r>
              <a:rPr lang="en-US" dirty="0" smtClean="0">
                <a:solidFill>
                  <a:prstClr val="white"/>
                </a:solidFill>
                <a:latin typeface="Arial Narrow" charset="0"/>
                <a:ea typeface="Arial Narrow" charset="0"/>
                <a:cs typeface="Arial Narrow" charset="0"/>
              </a:rPr>
              <a:t>SFS</a:t>
            </a:r>
          </a:p>
        </p:txBody>
      </p:sp>
      <p:pic>
        <p:nvPicPr>
          <p:cNvPr id="4" name="Picture 3"/>
          <p:cNvPicPr>
            <a:picLocks noChangeAspect="1"/>
          </p:cNvPicPr>
          <p:nvPr/>
        </p:nvPicPr>
        <p:blipFill>
          <a:blip r:embed="rId5"/>
          <a:stretch>
            <a:fillRect/>
          </a:stretch>
        </p:blipFill>
        <p:spPr>
          <a:xfrm>
            <a:off x="109728" y="4075938"/>
            <a:ext cx="1828800" cy="1828800"/>
          </a:xfrm>
          <a:prstGeom prst="rect">
            <a:avLst/>
          </a:prstGeom>
          <a:solidFill>
            <a:schemeClr val="bg1"/>
          </a:solidFill>
          <a:ln w="19050">
            <a:solidFill>
              <a:schemeClr val="tx1"/>
            </a:solidFill>
          </a:ln>
        </p:spPr>
      </p:pic>
      <p:pic>
        <p:nvPicPr>
          <p:cNvPr id="6" name="Picture 5"/>
          <p:cNvPicPr>
            <a:picLocks noChangeAspect="1"/>
          </p:cNvPicPr>
          <p:nvPr/>
        </p:nvPicPr>
        <p:blipFill rotWithShape="1">
          <a:blip r:embed="rId6"/>
          <a:srcRect l="-105903" t="-105903" r="-106597" b="-106597"/>
          <a:stretch/>
        </p:blipFill>
        <p:spPr>
          <a:xfrm>
            <a:off x="2761488" y="4761738"/>
            <a:ext cx="1143000" cy="1143000"/>
          </a:xfrm>
          <a:prstGeom prst="rect">
            <a:avLst/>
          </a:prstGeom>
          <a:solidFill>
            <a:schemeClr val="bg1"/>
          </a:solidFill>
          <a:ln w="19050">
            <a:solidFill>
              <a:schemeClr val="tx1"/>
            </a:solidFill>
          </a:ln>
        </p:spPr>
      </p:pic>
      <p:pic>
        <p:nvPicPr>
          <p:cNvPr id="7" name="Picture 6"/>
          <p:cNvPicPr>
            <a:picLocks noChangeAspect="1"/>
          </p:cNvPicPr>
          <p:nvPr/>
        </p:nvPicPr>
        <p:blipFill rotWithShape="1">
          <a:blip r:embed="rId7"/>
          <a:srcRect l="-55292" t="1" r="-57647" b="-3171"/>
          <a:stretch/>
        </p:blipFill>
        <p:spPr>
          <a:xfrm>
            <a:off x="2029969" y="5264658"/>
            <a:ext cx="640105" cy="640080"/>
          </a:xfrm>
          <a:prstGeom prst="rect">
            <a:avLst/>
          </a:prstGeom>
          <a:solidFill>
            <a:schemeClr val="bg1"/>
          </a:solidFill>
          <a:ln w="19050">
            <a:solidFill>
              <a:schemeClr val="tx1"/>
            </a:solidFill>
          </a:ln>
        </p:spPr>
      </p:pic>
      <p:sp>
        <p:nvSpPr>
          <p:cNvPr id="10" name="TextBox 9"/>
          <p:cNvSpPr txBox="1"/>
          <p:nvPr/>
        </p:nvSpPr>
        <p:spPr>
          <a:xfrm>
            <a:off x="5746286" y="-120516"/>
            <a:ext cx="2492943" cy="1077218"/>
          </a:xfrm>
          <a:prstGeom prst="rect">
            <a:avLst/>
          </a:prstGeom>
          <a:noFill/>
        </p:spPr>
        <p:txBody>
          <a:bodyPr wrap="square" rtlCol="0">
            <a:spAutoFit/>
          </a:bodyPr>
          <a:lstStyle/>
          <a:p>
            <a:pPr>
              <a:defRPr/>
            </a:pPr>
            <a:r>
              <a:rPr lang="en-US" sz="3200" b="1" dirty="0" err="1">
                <a:solidFill>
                  <a:srgbClr val="E8CE79"/>
                </a:solidFill>
                <a:latin typeface="Arial Narrow" pitchFamily="34" charset="0"/>
              </a:rPr>
              <a:t>RIS</a:t>
            </a:r>
            <a:r>
              <a:rPr lang="en-US" sz="3200" b="1" dirty="0">
                <a:solidFill>
                  <a:srgbClr val="E8CE79"/>
                </a:solidFill>
                <a:latin typeface="Arial Narrow" pitchFamily="34" charset="0"/>
              </a:rPr>
              <a:t> Grantees</a:t>
            </a:r>
          </a:p>
          <a:p>
            <a:pPr>
              <a:defRPr/>
            </a:pPr>
            <a:r>
              <a:rPr lang="en-US" sz="3200" b="1" dirty="0">
                <a:solidFill>
                  <a:srgbClr val="E8CE79"/>
                </a:solidFill>
                <a:latin typeface="Arial Narrow" pitchFamily="34" charset="0"/>
              </a:rPr>
              <a:t>2014 &amp; 2015</a:t>
            </a:r>
          </a:p>
        </p:txBody>
      </p:sp>
    </p:spTree>
    <p:extLst>
      <p:ext uri="{BB962C8B-B14F-4D97-AF65-F5344CB8AC3E}">
        <p14:creationId xmlns:p14="http://schemas.microsoft.com/office/powerpoint/2010/main" val="3381491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20842" y="271733"/>
            <a:ext cx="5141916" cy="492443"/>
          </a:xfrm>
          <a:prstGeom prst="rect">
            <a:avLst/>
          </a:prstGeom>
          <a:noFill/>
        </p:spPr>
        <p:txBody>
          <a:bodyPr wrap="square" lIns="0" tIns="0" rIns="0" bIns="0">
            <a:spAutoFit/>
          </a:bodyPr>
          <a:lstStyle/>
          <a:p>
            <a:pPr>
              <a:defRPr/>
            </a:pPr>
            <a:r>
              <a:rPr lang="en-US" sz="3200" b="1" dirty="0" smtClean="0">
                <a:solidFill>
                  <a:srgbClr val="E8CE79"/>
                </a:solidFill>
                <a:latin typeface="Arial Narrow" pitchFamily="34" charset="0"/>
              </a:rPr>
              <a:t>Regional Office Contacts</a:t>
            </a:r>
            <a:endParaRPr lang="en-US" sz="3200" b="1" dirty="0">
              <a:solidFill>
                <a:srgbClr val="E8CE79"/>
              </a:solidFill>
              <a:latin typeface="Arial Narrow" pitchFamily="34" charset="0"/>
            </a:endParaRPr>
          </a:p>
        </p:txBody>
      </p:sp>
      <p:sp>
        <p:nvSpPr>
          <p:cNvPr id="14" name="TextBox 13"/>
          <p:cNvSpPr txBox="1">
            <a:spLocks noChangeArrowheads="1"/>
          </p:cNvSpPr>
          <p:nvPr/>
        </p:nvSpPr>
        <p:spPr bwMode="auto">
          <a:xfrm>
            <a:off x="263523" y="1389022"/>
            <a:ext cx="2778060" cy="4278094"/>
          </a:xfrm>
          <a:prstGeom prst="rect">
            <a:avLst/>
          </a:prstGeom>
          <a:noFill/>
          <a:ln w="9525">
            <a:noFill/>
            <a:miter lim="800000"/>
            <a:headEnd/>
            <a:tailEnd/>
          </a:ln>
        </p:spPr>
        <p:txBody>
          <a:bodyPr wrap="square" lIns="0" tIns="0" rIns="0" bIns="0">
            <a:prstTxWarp prst="textNoShape">
              <a:avLst/>
            </a:prstTxWarp>
            <a:spAutoFit/>
          </a:bodyPr>
          <a:lstStyle/>
          <a:p>
            <a:r>
              <a:rPr lang="en-US" sz="1200" b="1" dirty="0" smtClean="0">
                <a:solidFill>
                  <a:srgbClr val="005A8B"/>
                </a:solidFill>
              </a:rPr>
              <a:t>Atlanta Regional Office </a:t>
            </a:r>
          </a:p>
          <a:p>
            <a:r>
              <a:rPr lang="en-US" sz="1100" i="1" dirty="0" smtClean="0">
                <a:solidFill>
                  <a:srgbClr val="005A8B"/>
                </a:solidFill>
              </a:rPr>
              <a:t>Alabama</a:t>
            </a:r>
            <a:r>
              <a:rPr lang="en-US" sz="1100" i="1" dirty="0">
                <a:solidFill>
                  <a:srgbClr val="005A8B"/>
                </a:solidFill>
              </a:rPr>
              <a:t>, Florida, Georgia, Kentucky, Mississippi, North Carolina, South Carolina, </a:t>
            </a:r>
            <a:r>
              <a:rPr lang="en-US" sz="1100" i="1" dirty="0" smtClean="0">
                <a:solidFill>
                  <a:srgbClr val="005A8B"/>
                </a:solidFill>
              </a:rPr>
              <a:t>Tennessee</a:t>
            </a:r>
          </a:p>
          <a:p>
            <a:endParaRPr lang="en-US" sz="1100" b="1" dirty="0" smtClean="0">
              <a:solidFill>
                <a:srgbClr val="005A8B"/>
              </a:solidFill>
            </a:endParaRPr>
          </a:p>
          <a:p>
            <a:r>
              <a:rPr lang="en-US" sz="1100" b="1" dirty="0" smtClean="0">
                <a:solidFill>
                  <a:srgbClr val="005A8B"/>
                </a:solidFill>
              </a:rPr>
              <a:t>H</a:t>
            </a:r>
            <a:r>
              <a:rPr lang="en-US" sz="1100" b="1" dirty="0">
                <a:solidFill>
                  <a:srgbClr val="005A8B"/>
                </a:solidFill>
              </a:rPr>
              <a:t>. Philip Paradice, Jr.</a:t>
            </a:r>
            <a:r>
              <a:rPr lang="en-US" sz="1100" dirty="0">
                <a:solidFill>
                  <a:srgbClr val="005A8B"/>
                </a:solidFill>
              </a:rPr>
              <a:t>, </a:t>
            </a:r>
            <a:r>
              <a:rPr lang="en-US" sz="1100" i="1" dirty="0">
                <a:solidFill>
                  <a:srgbClr val="005A8B"/>
                </a:solidFill>
              </a:rPr>
              <a:t>Regional Director</a:t>
            </a:r>
            <a:endParaRPr lang="en-US" sz="1100" dirty="0">
              <a:solidFill>
                <a:srgbClr val="005A8B"/>
              </a:solidFill>
            </a:endParaRPr>
          </a:p>
          <a:p>
            <a:r>
              <a:rPr lang="en-US" sz="1100" dirty="0">
                <a:solidFill>
                  <a:srgbClr val="005A8B"/>
                </a:solidFill>
              </a:rPr>
              <a:t>401 West Peachtree Street, NW</a:t>
            </a:r>
            <a:br>
              <a:rPr lang="en-US" sz="1100" dirty="0">
                <a:solidFill>
                  <a:srgbClr val="005A8B"/>
                </a:solidFill>
              </a:rPr>
            </a:br>
            <a:r>
              <a:rPr lang="en-US" sz="1100" dirty="0">
                <a:solidFill>
                  <a:srgbClr val="005A8B"/>
                </a:solidFill>
              </a:rPr>
              <a:t>Suite 1820</a:t>
            </a:r>
            <a:br>
              <a:rPr lang="en-US" sz="1100" dirty="0">
                <a:solidFill>
                  <a:srgbClr val="005A8B"/>
                </a:solidFill>
              </a:rPr>
            </a:br>
            <a:r>
              <a:rPr lang="en-US" sz="1100" dirty="0">
                <a:solidFill>
                  <a:srgbClr val="005A8B"/>
                </a:solidFill>
              </a:rPr>
              <a:t>Atlanta, GA 30308-3510</a:t>
            </a:r>
          </a:p>
          <a:p>
            <a:r>
              <a:rPr lang="en-US" sz="1100" dirty="0">
                <a:solidFill>
                  <a:srgbClr val="005A8B"/>
                </a:solidFill>
              </a:rPr>
              <a:t>P: 404-730-3002</a:t>
            </a:r>
            <a:br>
              <a:rPr lang="en-US" sz="1100" dirty="0">
                <a:solidFill>
                  <a:srgbClr val="005A8B"/>
                </a:solidFill>
              </a:rPr>
            </a:br>
            <a:r>
              <a:rPr lang="en-US" sz="1100" dirty="0">
                <a:solidFill>
                  <a:srgbClr val="005A8B"/>
                </a:solidFill>
              </a:rPr>
              <a:t>F: 404-730-3025</a:t>
            </a:r>
            <a:br>
              <a:rPr lang="en-US" sz="1100" dirty="0">
                <a:solidFill>
                  <a:srgbClr val="005A8B"/>
                </a:solidFill>
              </a:rPr>
            </a:br>
            <a:r>
              <a:rPr lang="en-US" sz="1100" dirty="0">
                <a:solidFill>
                  <a:srgbClr val="005A8B"/>
                </a:solidFill>
              </a:rPr>
              <a:t>E:</a:t>
            </a:r>
            <a:r>
              <a:rPr lang="en-US" sz="1100" dirty="0"/>
              <a:t> </a:t>
            </a:r>
            <a:r>
              <a:rPr lang="en-US" sz="1100" dirty="0" smtClean="0">
                <a:hlinkClick r:id="rId3"/>
              </a:rPr>
              <a:t>hparadice@eda.gov</a:t>
            </a:r>
            <a:endParaRPr lang="en-US" sz="1100" dirty="0" smtClean="0"/>
          </a:p>
          <a:p>
            <a:endParaRPr lang="en-US" sz="1100" dirty="0"/>
          </a:p>
          <a:p>
            <a:r>
              <a:rPr lang="en-US" sz="1200" b="1" dirty="0" smtClean="0">
                <a:solidFill>
                  <a:srgbClr val="005A8B"/>
                </a:solidFill>
              </a:rPr>
              <a:t>Austin Regional Office</a:t>
            </a:r>
          </a:p>
          <a:p>
            <a:r>
              <a:rPr lang="fi-FI" sz="1100" i="1" dirty="0">
                <a:solidFill>
                  <a:srgbClr val="005A8B"/>
                </a:solidFill>
              </a:rPr>
              <a:t>Arkansas, Louisiana, New Mexico, Oklahoma, </a:t>
            </a:r>
            <a:r>
              <a:rPr lang="fi-FI" sz="1100" i="1" dirty="0" smtClean="0">
                <a:solidFill>
                  <a:srgbClr val="005A8B"/>
                </a:solidFill>
              </a:rPr>
              <a:t>Texas</a:t>
            </a:r>
          </a:p>
          <a:p>
            <a:endParaRPr lang="fi-FI" sz="1100" i="1" dirty="0">
              <a:solidFill>
                <a:srgbClr val="005A8B"/>
              </a:solidFill>
            </a:endParaRPr>
          </a:p>
          <a:p>
            <a:r>
              <a:rPr lang="pt-BR" sz="1100" b="1" dirty="0">
                <a:solidFill>
                  <a:srgbClr val="005A8B"/>
                </a:solidFill>
              </a:rPr>
              <a:t>Jorge Ayala</a:t>
            </a:r>
            <a:r>
              <a:rPr lang="pt-BR" sz="1100" dirty="0">
                <a:solidFill>
                  <a:srgbClr val="005A8B"/>
                </a:solidFill>
              </a:rPr>
              <a:t>, </a:t>
            </a:r>
            <a:r>
              <a:rPr lang="pt-BR" sz="1100" i="1" dirty="0">
                <a:solidFill>
                  <a:srgbClr val="005A8B"/>
                </a:solidFill>
              </a:rPr>
              <a:t>Regional Director</a:t>
            </a:r>
            <a:endParaRPr lang="pt-BR" sz="1100" dirty="0">
              <a:solidFill>
                <a:srgbClr val="005A8B"/>
              </a:solidFill>
            </a:endParaRPr>
          </a:p>
          <a:p>
            <a:r>
              <a:rPr lang="pt-BR" sz="1100" dirty="0">
                <a:solidFill>
                  <a:srgbClr val="005A8B"/>
                </a:solidFill>
              </a:rPr>
              <a:t>903 San Jacinto</a:t>
            </a:r>
            <a:br>
              <a:rPr lang="pt-BR" sz="1100" dirty="0">
                <a:solidFill>
                  <a:srgbClr val="005A8B"/>
                </a:solidFill>
              </a:rPr>
            </a:br>
            <a:r>
              <a:rPr lang="pt-BR" sz="1100" dirty="0">
                <a:solidFill>
                  <a:srgbClr val="005A8B"/>
                </a:solidFill>
              </a:rPr>
              <a:t>Suite 206</a:t>
            </a:r>
            <a:br>
              <a:rPr lang="pt-BR" sz="1100" dirty="0">
                <a:solidFill>
                  <a:srgbClr val="005A8B"/>
                </a:solidFill>
              </a:rPr>
            </a:br>
            <a:r>
              <a:rPr lang="pt-BR" sz="1100" dirty="0">
                <a:solidFill>
                  <a:srgbClr val="005A8B"/>
                </a:solidFill>
              </a:rPr>
              <a:t>Austin, Texas 78701</a:t>
            </a:r>
          </a:p>
          <a:p>
            <a:r>
              <a:rPr lang="pt-BR" sz="1100" dirty="0">
                <a:solidFill>
                  <a:srgbClr val="005A8B"/>
                </a:solidFill>
              </a:rPr>
              <a:t>P: 512-381-8150</a:t>
            </a:r>
            <a:br>
              <a:rPr lang="pt-BR" sz="1100" dirty="0">
                <a:solidFill>
                  <a:srgbClr val="005A8B"/>
                </a:solidFill>
              </a:rPr>
            </a:br>
            <a:r>
              <a:rPr lang="pt-BR" sz="1100" dirty="0">
                <a:solidFill>
                  <a:srgbClr val="005A8B"/>
                </a:solidFill>
              </a:rPr>
              <a:t>F: 512-499-0478</a:t>
            </a:r>
            <a:br>
              <a:rPr lang="pt-BR" sz="1100" dirty="0">
                <a:solidFill>
                  <a:srgbClr val="005A8B"/>
                </a:solidFill>
              </a:rPr>
            </a:br>
            <a:r>
              <a:rPr lang="pt-BR" sz="1100" dirty="0">
                <a:solidFill>
                  <a:srgbClr val="005A8B"/>
                </a:solidFill>
              </a:rPr>
              <a:t>E:</a:t>
            </a:r>
            <a:r>
              <a:rPr lang="pt-BR" sz="1100" dirty="0"/>
              <a:t> </a:t>
            </a:r>
            <a:r>
              <a:rPr lang="pt-BR" sz="1100" dirty="0">
                <a:hlinkClick r:id="rId4"/>
              </a:rPr>
              <a:t>jayala@eda.gov</a:t>
            </a:r>
            <a:endParaRPr lang="pt-BR" sz="1100" dirty="0"/>
          </a:p>
          <a:p>
            <a:endParaRPr lang="en-US" sz="1400" i="1" dirty="0"/>
          </a:p>
        </p:txBody>
      </p:sp>
      <p:sp>
        <p:nvSpPr>
          <p:cNvPr id="9" name="TextBox 8"/>
          <p:cNvSpPr txBox="1">
            <a:spLocks noChangeArrowheads="1"/>
          </p:cNvSpPr>
          <p:nvPr/>
        </p:nvSpPr>
        <p:spPr bwMode="auto">
          <a:xfrm>
            <a:off x="3041583" y="1369774"/>
            <a:ext cx="2778060" cy="4447371"/>
          </a:xfrm>
          <a:prstGeom prst="rect">
            <a:avLst/>
          </a:prstGeom>
          <a:noFill/>
          <a:ln w="9525">
            <a:noFill/>
            <a:miter lim="800000"/>
            <a:headEnd/>
            <a:tailEnd/>
          </a:ln>
        </p:spPr>
        <p:txBody>
          <a:bodyPr wrap="square" lIns="0" tIns="0" rIns="0" bIns="0">
            <a:prstTxWarp prst="textNoShape">
              <a:avLst/>
            </a:prstTxWarp>
            <a:spAutoFit/>
          </a:bodyPr>
          <a:lstStyle/>
          <a:p>
            <a:r>
              <a:rPr lang="en-US" sz="1200" b="1" dirty="0">
                <a:solidFill>
                  <a:srgbClr val="005A8B"/>
                </a:solidFill>
              </a:rPr>
              <a:t>Chicago Regional Office</a:t>
            </a:r>
          </a:p>
          <a:p>
            <a:r>
              <a:rPr lang="en-US" sz="1100" i="1" dirty="0">
                <a:solidFill>
                  <a:srgbClr val="005A8B"/>
                </a:solidFill>
              </a:rPr>
              <a:t>Illinois, Indiana, Michigan, Minnesota, Ohio, </a:t>
            </a:r>
            <a:r>
              <a:rPr lang="en-US" sz="1100" i="1" dirty="0" smtClean="0">
                <a:solidFill>
                  <a:srgbClr val="005A8B"/>
                </a:solidFill>
              </a:rPr>
              <a:t>Wisconsin</a:t>
            </a:r>
          </a:p>
          <a:p>
            <a:endParaRPr lang="en-US" sz="1100" dirty="0">
              <a:solidFill>
                <a:srgbClr val="005A8B"/>
              </a:solidFill>
            </a:endParaRPr>
          </a:p>
          <a:p>
            <a:r>
              <a:rPr lang="en-US" sz="1100" b="1" dirty="0">
                <a:solidFill>
                  <a:srgbClr val="005A8B"/>
                </a:solidFill>
              </a:rPr>
              <a:t>Jeannette P. Tamayo</a:t>
            </a:r>
            <a:r>
              <a:rPr lang="en-US" sz="1100" dirty="0">
                <a:solidFill>
                  <a:srgbClr val="005A8B"/>
                </a:solidFill>
              </a:rPr>
              <a:t>, </a:t>
            </a:r>
            <a:r>
              <a:rPr lang="en-US" sz="1100" i="1" dirty="0">
                <a:solidFill>
                  <a:srgbClr val="005A8B"/>
                </a:solidFill>
              </a:rPr>
              <a:t>Regional Director</a:t>
            </a:r>
            <a:endParaRPr lang="en-US" sz="1100" dirty="0">
              <a:solidFill>
                <a:srgbClr val="005A8B"/>
              </a:solidFill>
            </a:endParaRPr>
          </a:p>
          <a:p>
            <a:r>
              <a:rPr lang="en-US" sz="1100" dirty="0">
                <a:solidFill>
                  <a:srgbClr val="005A8B"/>
                </a:solidFill>
              </a:rPr>
              <a:t>230 South Dearborn Street</a:t>
            </a:r>
            <a:br>
              <a:rPr lang="en-US" sz="1100" dirty="0">
                <a:solidFill>
                  <a:srgbClr val="005A8B"/>
                </a:solidFill>
              </a:rPr>
            </a:br>
            <a:r>
              <a:rPr lang="en-US" sz="1100" dirty="0">
                <a:solidFill>
                  <a:srgbClr val="005A8B"/>
                </a:solidFill>
              </a:rPr>
              <a:t>Suite 3280</a:t>
            </a:r>
            <a:br>
              <a:rPr lang="en-US" sz="1100" dirty="0">
                <a:solidFill>
                  <a:srgbClr val="005A8B"/>
                </a:solidFill>
              </a:rPr>
            </a:br>
            <a:r>
              <a:rPr lang="en-US" sz="1100" dirty="0">
                <a:solidFill>
                  <a:srgbClr val="005A8B"/>
                </a:solidFill>
              </a:rPr>
              <a:t>Chicago, IL 60604-1512</a:t>
            </a:r>
            <a:br>
              <a:rPr lang="en-US" sz="1100" dirty="0">
                <a:solidFill>
                  <a:srgbClr val="005A8B"/>
                </a:solidFill>
              </a:rPr>
            </a:br>
            <a:endParaRPr lang="en-US" sz="1100" dirty="0">
              <a:solidFill>
                <a:srgbClr val="005A8B"/>
              </a:solidFill>
            </a:endParaRPr>
          </a:p>
          <a:p>
            <a:r>
              <a:rPr lang="en-US" sz="1100" dirty="0">
                <a:solidFill>
                  <a:srgbClr val="005A8B"/>
                </a:solidFill>
              </a:rPr>
              <a:t>P: 312-353-8143</a:t>
            </a:r>
            <a:br>
              <a:rPr lang="en-US" sz="1100" dirty="0">
                <a:solidFill>
                  <a:srgbClr val="005A8B"/>
                </a:solidFill>
              </a:rPr>
            </a:br>
            <a:r>
              <a:rPr lang="en-US" sz="1100" dirty="0">
                <a:solidFill>
                  <a:srgbClr val="005A8B"/>
                </a:solidFill>
              </a:rPr>
              <a:t>F: 312-353-8575</a:t>
            </a:r>
            <a:br>
              <a:rPr lang="en-US" sz="1100" dirty="0">
                <a:solidFill>
                  <a:srgbClr val="005A8B"/>
                </a:solidFill>
              </a:rPr>
            </a:br>
            <a:r>
              <a:rPr lang="en-US" sz="1100" dirty="0">
                <a:solidFill>
                  <a:srgbClr val="005A8B"/>
                </a:solidFill>
              </a:rPr>
              <a:t>E:</a:t>
            </a:r>
            <a:r>
              <a:rPr lang="en-US" sz="1100" dirty="0"/>
              <a:t> </a:t>
            </a:r>
            <a:r>
              <a:rPr lang="en-US" sz="1100" dirty="0">
                <a:hlinkClick r:id="rId5"/>
              </a:rPr>
              <a:t>jtamayo@eda.gov</a:t>
            </a:r>
            <a:endParaRPr lang="en-US" sz="1100" dirty="0"/>
          </a:p>
          <a:p>
            <a:endParaRPr lang="en-US" sz="1100" dirty="0"/>
          </a:p>
          <a:p>
            <a:r>
              <a:rPr lang="en-US" sz="1200" b="1" dirty="0">
                <a:solidFill>
                  <a:srgbClr val="005A8B"/>
                </a:solidFill>
              </a:rPr>
              <a:t>Denver Regional Office</a:t>
            </a:r>
          </a:p>
          <a:p>
            <a:r>
              <a:rPr lang="en-US" sz="1100" i="1" dirty="0">
                <a:solidFill>
                  <a:srgbClr val="005A8B"/>
                </a:solidFill>
              </a:rPr>
              <a:t>Colorado, Iowa, Kansas, Missouri, Montana, North Dakota, Nebraska, South Dakota, Utah, Wyoming</a:t>
            </a:r>
            <a:endParaRPr lang="en-US" sz="1100" dirty="0">
              <a:solidFill>
                <a:srgbClr val="005A8B"/>
              </a:solidFill>
            </a:endParaRPr>
          </a:p>
          <a:p>
            <a:endParaRPr lang="en-US" sz="1100" b="1" dirty="0" smtClean="0">
              <a:solidFill>
                <a:srgbClr val="005A8B"/>
              </a:solidFill>
            </a:endParaRPr>
          </a:p>
          <a:p>
            <a:r>
              <a:rPr lang="en-US" sz="1100" b="1" dirty="0" smtClean="0">
                <a:solidFill>
                  <a:srgbClr val="005A8B"/>
                </a:solidFill>
              </a:rPr>
              <a:t>Angela </a:t>
            </a:r>
            <a:r>
              <a:rPr lang="en-US" sz="1100" b="1" dirty="0">
                <a:solidFill>
                  <a:srgbClr val="005A8B"/>
                </a:solidFill>
              </a:rPr>
              <a:t>Belden Martinez</a:t>
            </a:r>
            <a:r>
              <a:rPr lang="en-US" sz="1100" dirty="0">
                <a:solidFill>
                  <a:srgbClr val="005A8B"/>
                </a:solidFill>
              </a:rPr>
              <a:t>, </a:t>
            </a:r>
            <a:r>
              <a:rPr lang="en-US" sz="1100" i="1" dirty="0">
                <a:solidFill>
                  <a:srgbClr val="005A8B"/>
                </a:solidFill>
              </a:rPr>
              <a:t>Regional Director</a:t>
            </a:r>
            <a:endParaRPr lang="en-US" sz="1100" dirty="0">
              <a:solidFill>
                <a:srgbClr val="005A8B"/>
              </a:solidFill>
            </a:endParaRPr>
          </a:p>
          <a:p>
            <a:r>
              <a:rPr lang="en-US" sz="1100" dirty="0">
                <a:solidFill>
                  <a:srgbClr val="005A8B"/>
                </a:solidFill>
              </a:rPr>
              <a:t>1244 </a:t>
            </a:r>
            <a:r>
              <a:rPr lang="en-US" sz="1100" dirty="0" err="1">
                <a:solidFill>
                  <a:srgbClr val="005A8B"/>
                </a:solidFill>
              </a:rPr>
              <a:t>Speer</a:t>
            </a:r>
            <a:r>
              <a:rPr lang="en-US" sz="1100" dirty="0">
                <a:solidFill>
                  <a:srgbClr val="005A8B"/>
                </a:solidFill>
              </a:rPr>
              <a:t> Boulevard</a:t>
            </a:r>
            <a:br>
              <a:rPr lang="en-US" sz="1100" dirty="0">
                <a:solidFill>
                  <a:srgbClr val="005A8B"/>
                </a:solidFill>
              </a:rPr>
            </a:br>
            <a:r>
              <a:rPr lang="en-US" sz="1100" dirty="0">
                <a:solidFill>
                  <a:srgbClr val="005A8B"/>
                </a:solidFill>
              </a:rPr>
              <a:t>Suite 431</a:t>
            </a:r>
            <a:br>
              <a:rPr lang="en-US" sz="1100" dirty="0">
                <a:solidFill>
                  <a:srgbClr val="005A8B"/>
                </a:solidFill>
              </a:rPr>
            </a:br>
            <a:r>
              <a:rPr lang="en-US" sz="1100" dirty="0">
                <a:solidFill>
                  <a:srgbClr val="005A8B"/>
                </a:solidFill>
              </a:rPr>
              <a:t>Denver, CO 80204 </a:t>
            </a:r>
          </a:p>
          <a:p>
            <a:r>
              <a:rPr lang="en-US" sz="1100" dirty="0">
                <a:solidFill>
                  <a:srgbClr val="005A8B"/>
                </a:solidFill>
              </a:rPr>
              <a:t>P: 303-844-4715</a:t>
            </a:r>
            <a:br>
              <a:rPr lang="en-US" sz="1100" dirty="0">
                <a:solidFill>
                  <a:srgbClr val="005A8B"/>
                </a:solidFill>
              </a:rPr>
            </a:br>
            <a:r>
              <a:rPr lang="en-US" sz="1100" dirty="0">
                <a:solidFill>
                  <a:srgbClr val="005A8B"/>
                </a:solidFill>
              </a:rPr>
              <a:t>F: 303-844-3968</a:t>
            </a:r>
            <a:br>
              <a:rPr lang="en-US" sz="1100" dirty="0">
                <a:solidFill>
                  <a:srgbClr val="005A8B"/>
                </a:solidFill>
              </a:rPr>
            </a:br>
            <a:r>
              <a:rPr lang="en-US" sz="1100" dirty="0">
                <a:solidFill>
                  <a:srgbClr val="005A8B"/>
                </a:solidFill>
              </a:rPr>
              <a:t>E: </a:t>
            </a:r>
            <a:r>
              <a:rPr lang="en-US" sz="1100" dirty="0">
                <a:hlinkClick r:id="rId6"/>
              </a:rPr>
              <a:t>amartinez@eda.gov</a:t>
            </a:r>
            <a:endParaRPr lang="en-US" sz="1100" dirty="0"/>
          </a:p>
          <a:p>
            <a:endParaRPr lang="en-US" sz="1400" i="1" dirty="0"/>
          </a:p>
        </p:txBody>
      </p:sp>
      <p:sp>
        <p:nvSpPr>
          <p:cNvPr id="10" name="TextBox 9"/>
          <p:cNvSpPr txBox="1">
            <a:spLocks noChangeArrowheads="1"/>
          </p:cNvSpPr>
          <p:nvPr/>
        </p:nvSpPr>
        <p:spPr bwMode="auto">
          <a:xfrm>
            <a:off x="6110438" y="1360148"/>
            <a:ext cx="2778060" cy="5324535"/>
          </a:xfrm>
          <a:prstGeom prst="rect">
            <a:avLst/>
          </a:prstGeom>
          <a:noFill/>
          <a:ln w="9525">
            <a:noFill/>
            <a:miter lim="800000"/>
            <a:headEnd/>
            <a:tailEnd/>
          </a:ln>
        </p:spPr>
        <p:txBody>
          <a:bodyPr wrap="square" lIns="0" tIns="0" rIns="0" bIns="0">
            <a:prstTxWarp prst="textNoShape">
              <a:avLst/>
            </a:prstTxWarp>
            <a:spAutoFit/>
          </a:bodyPr>
          <a:lstStyle/>
          <a:p>
            <a:r>
              <a:rPr lang="en-US" sz="1200" b="1" dirty="0">
                <a:solidFill>
                  <a:srgbClr val="005A8B"/>
                </a:solidFill>
              </a:rPr>
              <a:t>Philadelphia Regional Office</a:t>
            </a:r>
          </a:p>
          <a:p>
            <a:r>
              <a:rPr lang="en-US" sz="1100" i="1" dirty="0">
                <a:solidFill>
                  <a:srgbClr val="005A8B"/>
                </a:solidFill>
              </a:rPr>
              <a:t>Connecticut, Delaware, District of Columbia, Maine, Maryland, Massachusetts, New Hampshire, New Jersey, New York, Pennsylvania, Rhode Island, Vermont, Virginia, West Virginia, Puerto Rico, Virgin Islands</a:t>
            </a:r>
            <a:endParaRPr lang="en-US" sz="1100" dirty="0">
              <a:solidFill>
                <a:srgbClr val="005A8B"/>
              </a:solidFill>
            </a:endParaRPr>
          </a:p>
          <a:p>
            <a:endParaRPr lang="en-US" sz="1100" b="1" dirty="0" smtClean="0">
              <a:solidFill>
                <a:srgbClr val="005A8B"/>
              </a:solidFill>
            </a:endParaRPr>
          </a:p>
          <a:p>
            <a:r>
              <a:rPr lang="en-US" sz="1100" b="1" dirty="0" smtClean="0">
                <a:solidFill>
                  <a:srgbClr val="005A8B"/>
                </a:solidFill>
              </a:rPr>
              <a:t>Linda </a:t>
            </a:r>
            <a:r>
              <a:rPr lang="en-US" sz="1100" b="1" dirty="0">
                <a:solidFill>
                  <a:srgbClr val="005A8B"/>
                </a:solidFill>
              </a:rPr>
              <a:t>Cruz-</a:t>
            </a:r>
            <a:r>
              <a:rPr lang="en-US" sz="1100" b="1" dirty="0" err="1">
                <a:solidFill>
                  <a:srgbClr val="005A8B"/>
                </a:solidFill>
              </a:rPr>
              <a:t>Carnall</a:t>
            </a:r>
            <a:r>
              <a:rPr lang="en-US" sz="1100" dirty="0">
                <a:solidFill>
                  <a:srgbClr val="005A8B"/>
                </a:solidFill>
              </a:rPr>
              <a:t>, </a:t>
            </a:r>
            <a:r>
              <a:rPr lang="en-US" sz="1100" i="1" dirty="0">
                <a:solidFill>
                  <a:srgbClr val="005A8B"/>
                </a:solidFill>
              </a:rPr>
              <a:t>Regional Director</a:t>
            </a:r>
            <a:endParaRPr lang="en-US" sz="1100" dirty="0">
              <a:solidFill>
                <a:srgbClr val="005A8B"/>
              </a:solidFill>
            </a:endParaRPr>
          </a:p>
          <a:p>
            <a:r>
              <a:rPr lang="en-US" sz="1100" dirty="0">
                <a:solidFill>
                  <a:srgbClr val="005A8B"/>
                </a:solidFill>
              </a:rPr>
              <a:t>The Curtis Center</a:t>
            </a:r>
            <a:br>
              <a:rPr lang="en-US" sz="1100" dirty="0">
                <a:solidFill>
                  <a:srgbClr val="005A8B"/>
                </a:solidFill>
              </a:rPr>
            </a:br>
            <a:r>
              <a:rPr lang="en-US" sz="1100" dirty="0">
                <a:solidFill>
                  <a:srgbClr val="005A8B"/>
                </a:solidFill>
              </a:rPr>
              <a:t>601 Walnut Street, Suite 140 South</a:t>
            </a:r>
            <a:br>
              <a:rPr lang="en-US" sz="1100" dirty="0">
                <a:solidFill>
                  <a:srgbClr val="005A8B"/>
                </a:solidFill>
              </a:rPr>
            </a:br>
            <a:r>
              <a:rPr lang="en-US" sz="1100" dirty="0">
                <a:solidFill>
                  <a:srgbClr val="005A8B"/>
                </a:solidFill>
              </a:rPr>
              <a:t>Philadelphia, PA 19106-3323</a:t>
            </a:r>
          </a:p>
          <a:p>
            <a:r>
              <a:rPr lang="en-US" sz="1100" dirty="0">
                <a:solidFill>
                  <a:srgbClr val="005A8B"/>
                </a:solidFill>
              </a:rPr>
              <a:t>P: 215-597-4603</a:t>
            </a:r>
            <a:br>
              <a:rPr lang="en-US" sz="1100" dirty="0">
                <a:solidFill>
                  <a:srgbClr val="005A8B"/>
                </a:solidFill>
              </a:rPr>
            </a:br>
            <a:r>
              <a:rPr lang="en-US" sz="1100" dirty="0">
                <a:solidFill>
                  <a:srgbClr val="005A8B"/>
                </a:solidFill>
              </a:rPr>
              <a:t>F: 215-597-1063</a:t>
            </a:r>
            <a:br>
              <a:rPr lang="en-US" sz="1100" dirty="0">
                <a:solidFill>
                  <a:srgbClr val="005A8B"/>
                </a:solidFill>
              </a:rPr>
            </a:br>
            <a:r>
              <a:rPr lang="en-US" sz="1100" dirty="0">
                <a:solidFill>
                  <a:srgbClr val="005A8B"/>
                </a:solidFill>
              </a:rPr>
              <a:t>E: </a:t>
            </a:r>
            <a:r>
              <a:rPr lang="en-US" sz="1100" dirty="0">
                <a:hlinkClick r:id="rId7"/>
              </a:rPr>
              <a:t>LCruz-Carnall@eda.gov</a:t>
            </a:r>
            <a:endParaRPr lang="en-US" sz="1100" dirty="0"/>
          </a:p>
          <a:p>
            <a:endParaRPr lang="en-US" sz="1100" dirty="0"/>
          </a:p>
          <a:p>
            <a:r>
              <a:rPr lang="en-US" sz="1200" b="1" dirty="0">
                <a:solidFill>
                  <a:srgbClr val="005A8B"/>
                </a:solidFill>
              </a:rPr>
              <a:t>Seattle Regional Office</a:t>
            </a:r>
          </a:p>
          <a:p>
            <a:r>
              <a:rPr lang="en-US" sz="1100" i="1" dirty="0">
                <a:solidFill>
                  <a:srgbClr val="005A8B"/>
                </a:solidFill>
              </a:rPr>
              <a:t>Alaska, Arizona, California, Hawaii, Idaho, Nevada, Oregon, Washington, American Samoa, Northern Mariana Islands, Guam, Federated States of Micronesia, Rep. of Marshall Islands, Rep. of Palau</a:t>
            </a:r>
            <a:endParaRPr lang="en-US" sz="1100" dirty="0">
              <a:solidFill>
                <a:srgbClr val="005A8B"/>
              </a:solidFill>
            </a:endParaRPr>
          </a:p>
          <a:p>
            <a:endParaRPr lang="en-US" sz="1100" b="1" dirty="0" smtClean="0">
              <a:solidFill>
                <a:srgbClr val="005A8B"/>
              </a:solidFill>
            </a:endParaRPr>
          </a:p>
          <a:p>
            <a:r>
              <a:rPr lang="en-US" sz="1100" b="1" dirty="0" smtClean="0">
                <a:solidFill>
                  <a:srgbClr val="005A8B"/>
                </a:solidFill>
              </a:rPr>
              <a:t>A</a:t>
            </a:r>
            <a:r>
              <a:rPr lang="en-US" sz="1100" b="1" dirty="0">
                <a:solidFill>
                  <a:srgbClr val="005A8B"/>
                </a:solidFill>
              </a:rPr>
              <a:t>. Leonard Smith</a:t>
            </a:r>
            <a:r>
              <a:rPr lang="en-US" sz="1100" dirty="0">
                <a:solidFill>
                  <a:srgbClr val="005A8B"/>
                </a:solidFill>
              </a:rPr>
              <a:t>, </a:t>
            </a:r>
            <a:r>
              <a:rPr lang="en-US" sz="1100" i="1" dirty="0">
                <a:solidFill>
                  <a:srgbClr val="005A8B"/>
                </a:solidFill>
              </a:rPr>
              <a:t>Regional Director</a:t>
            </a:r>
            <a:endParaRPr lang="en-US" sz="1100" dirty="0">
              <a:solidFill>
                <a:srgbClr val="005A8B"/>
              </a:solidFill>
            </a:endParaRPr>
          </a:p>
          <a:p>
            <a:r>
              <a:rPr lang="en-US" sz="1100" dirty="0">
                <a:solidFill>
                  <a:srgbClr val="005A8B"/>
                </a:solidFill>
              </a:rPr>
              <a:t>915 Second Avenue</a:t>
            </a:r>
            <a:br>
              <a:rPr lang="en-US" sz="1100" dirty="0">
                <a:solidFill>
                  <a:srgbClr val="005A8B"/>
                </a:solidFill>
              </a:rPr>
            </a:br>
            <a:r>
              <a:rPr lang="en-US" sz="1100" dirty="0">
                <a:solidFill>
                  <a:srgbClr val="005A8B"/>
                </a:solidFill>
              </a:rPr>
              <a:t>Room 1890</a:t>
            </a:r>
            <a:br>
              <a:rPr lang="en-US" sz="1100" dirty="0">
                <a:solidFill>
                  <a:srgbClr val="005A8B"/>
                </a:solidFill>
              </a:rPr>
            </a:br>
            <a:r>
              <a:rPr lang="en-US" sz="1100" dirty="0">
                <a:solidFill>
                  <a:srgbClr val="005A8B"/>
                </a:solidFill>
              </a:rPr>
              <a:t>Seattle, WA 98174</a:t>
            </a:r>
          </a:p>
          <a:p>
            <a:r>
              <a:rPr lang="en-US" sz="1100" dirty="0">
                <a:solidFill>
                  <a:srgbClr val="005A8B"/>
                </a:solidFill>
              </a:rPr>
              <a:t>P: 206-220-7660</a:t>
            </a:r>
            <a:br>
              <a:rPr lang="en-US" sz="1100" dirty="0">
                <a:solidFill>
                  <a:srgbClr val="005A8B"/>
                </a:solidFill>
              </a:rPr>
            </a:br>
            <a:r>
              <a:rPr lang="en-US" sz="1100" dirty="0">
                <a:solidFill>
                  <a:srgbClr val="005A8B"/>
                </a:solidFill>
              </a:rPr>
              <a:t>F: 206-220-7669</a:t>
            </a:r>
            <a:br>
              <a:rPr lang="en-US" sz="1100" dirty="0">
                <a:solidFill>
                  <a:srgbClr val="005A8B"/>
                </a:solidFill>
              </a:rPr>
            </a:br>
            <a:r>
              <a:rPr lang="en-US" sz="1100" dirty="0">
                <a:solidFill>
                  <a:srgbClr val="005A8B"/>
                </a:solidFill>
              </a:rPr>
              <a:t>E: </a:t>
            </a:r>
            <a:r>
              <a:rPr lang="en-US" sz="1100" dirty="0">
                <a:hlinkClick r:id="rId8"/>
              </a:rPr>
              <a:t>asmith@eda.gov</a:t>
            </a:r>
            <a:endParaRPr lang="en-US" sz="1100" dirty="0"/>
          </a:p>
          <a:p>
            <a:endParaRPr lang="en-US" sz="1400" i="1" dirty="0"/>
          </a:p>
        </p:txBody>
      </p:sp>
    </p:spTree>
    <p:extLst>
      <p:ext uri="{BB962C8B-B14F-4D97-AF65-F5344CB8AC3E}">
        <p14:creationId xmlns:p14="http://schemas.microsoft.com/office/powerpoint/2010/main" val="421159971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0" y="271733"/>
            <a:ext cx="3683000" cy="492443"/>
          </a:xfrm>
          <a:prstGeom prst="rect">
            <a:avLst/>
          </a:prstGeom>
          <a:noFill/>
        </p:spPr>
        <p:txBody>
          <a:bodyPr wrap="square" lIns="0" tIns="0" rIns="0" bIns="0">
            <a:spAutoFit/>
          </a:bodyPr>
          <a:lstStyle/>
          <a:p>
            <a:pPr algn="r" fontAlgn="auto">
              <a:spcBef>
                <a:spcPts val="0"/>
              </a:spcBef>
              <a:spcAft>
                <a:spcPts val="300"/>
              </a:spcAft>
              <a:defRPr/>
            </a:pPr>
            <a:r>
              <a:rPr lang="en-US" sz="3200" b="1" spc="250" dirty="0" smtClean="0">
                <a:solidFill>
                  <a:srgbClr val="E8CE79"/>
                </a:solidFill>
                <a:latin typeface="Arial Narrow"/>
                <a:ea typeface="+mn-ea"/>
                <a:cs typeface="Arial Narrow"/>
              </a:rPr>
              <a:t>Mission Statement</a:t>
            </a:r>
            <a:endParaRPr lang="en-US" sz="3200" b="1" spc="250" dirty="0">
              <a:solidFill>
                <a:srgbClr val="E8CE79"/>
              </a:solidFill>
              <a:latin typeface="Arial Narrow"/>
              <a:ea typeface="+mn-ea"/>
              <a:cs typeface="Arial Narrow"/>
            </a:endParaRPr>
          </a:p>
        </p:txBody>
      </p:sp>
      <p:pic>
        <p:nvPicPr>
          <p:cNvPr id="10" name="Picture 9" descr="flag.png"/>
          <p:cNvPicPr>
            <a:picLocks noChangeAspect="1"/>
          </p:cNvPicPr>
          <p:nvPr/>
        </p:nvPicPr>
        <p:blipFill>
          <a:blip r:embed="rId3"/>
          <a:stretch>
            <a:fillRect/>
          </a:stretch>
        </p:blipFill>
        <p:spPr bwMode="auto">
          <a:xfrm>
            <a:off x="324644" y="1543050"/>
            <a:ext cx="2545556" cy="2545556"/>
          </a:xfrm>
          <a:prstGeom prst="rect">
            <a:avLst/>
          </a:prstGeom>
          <a:noFill/>
          <a:ln w="9525">
            <a:noFill/>
            <a:miter lim="800000"/>
            <a:headEnd/>
            <a:tailEnd/>
          </a:ln>
        </p:spPr>
      </p:pic>
      <p:cxnSp>
        <p:nvCxnSpPr>
          <p:cNvPr id="13" name="Straight Connector 12"/>
          <p:cNvCxnSpPr>
            <a:cxnSpLocks noChangeShapeType="1"/>
          </p:cNvCxnSpPr>
          <p:nvPr/>
        </p:nvCxnSpPr>
        <p:spPr bwMode="auto">
          <a:xfrm>
            <a:off x="2870200" y="3300413"/>
            <a:ext cx="5732463" cy="1587"/>
          </a:xfrm>
          <a:prstGeom prst="line">
            <a:avLst/>
          </a:prstGeom>
          <a:noFill/>
          <a:ln w="12700">
            <a:solidFill>
              <a:srgbClr val="FFE293"/>
            </a:solidFill>
            <a:round/>
            <a:headEnd/>
            <a:tailEnd/>
          </a:ln>
          <a:effectLst/>
        </p:spPr>
      </p:cxnSp>
      <p:sp>
        <p:nvSpPr>
          <p:cNvPr id="29704" name="TextBox 8"/>
          <p:cNvSpPr txBox="1">
            <a:spLocks noChangeArrowheads="1"/>
          </p:cNvSpPr>
          <p:nvPr/>
        </p:nvSpPr>
        <p:spPr bwMode="auto">
          <a:xfrm>
            <a:off x="2870200" y="1735867"/>
            <a:ext cx="5732463" cy="1231106"/>
          </a:xfrm>
          <a:prstGeom prst="rect">
            <a:avLst/>
          </a:prstGeom>
          <a:noFill/>
          <a:ln w="9525">
            <a:noFill/>
            <a:miter lim="800000"/>
            <a:headEnd/>
            <a:tailEnd/>
          </a:ln>
        </p:spPr>
        <p:txBody>
          <a:bodyPr lIns="0" tIns="0" rIns="0" bIns="0">
            <a:prstTxWarp prst="textNoShape">
              <a:avLst/>
            </a:prstTxWarp>
            <a:spAutoFit/>
          </a:bodyPr>
          <a:lstStyle/>
          <a:p>
            <a:r>
              <a:rPr lang="en-US" sz="2000" dirty="0">
                <a:solidFill>
                  <a:srgbClr val="E8CE79"/>
                </a:solidFill>
                <a:latin typeface="Georgia" pitchFamily="18" charset="0"/>
                <a:cs typeface="Arial" pitchFamily="34" charset="0"/>
              </a:rPr>
              <a:t>EDA’s mission is to lead the federal economic development agenda by promoting innovation and competitiveness, preparing American regions for growth and success in the worldwide economy.</a:t>
            </a:r>
          </a:p>
        </p:txBody>
      </p:sp>
      <p:sp>
        <p:nvSpPr>
          <p:cNvPr id="14" name="TextBox 13"/>
          <p:cNvSpPr txBox="1">
            <a:spLocks noChangeArrowheads="1"/>
          </p:cNvSpPr>
          <p:nvPr/>
        </p:nvSpPr>
        <p:spPr bwMode="auto">
          <a:xfrm>
            <a:off x="2870200" y="3575645"/>
            <a:ext cx="5886450" cy="1025922"/>
          </a:xfrm>
          <a:prstGeom prst="rect">
            <a:avLst/>
          </a:prstGeom>
          <a:noFill/>
          <a:ln w="9525">
            <a:noFill/>
            <a:miter lim="800000"/>
            <a:headEnd/>
            <a:tailEnd/>
          </a:ln>
        </p:spPr>
        <p:txBody>
          <a:bodyPr lIns="0" tIns="0" rIns="0" bIns="0">
            <a:prstTxWarp prst="textNoShape">
              <a:avLst/>
            </a:prstTxWarp>
            <a:spAutoFit/>
          </a:bodyPr>
          <a:lstStyle/>
          <a:p>
            <a:pPr>
              <a:lnSpc>
                <a:spcPts val="2000"/>
              </a:lnSpc>
            </a:pPr>
            <a:r>
              <a:rPr lang="en-US" dirty="0">
                <a:solidFill>
                  <a:srgbClr val="005A8B"/>
                </a:solidFill>
                <a:latin typeface="Georgia" pitchFamily="-108" charset="0"/>
              </a:rPr>
              <a:t>As the only federal agency with economic development as its exclusive mission, EDA drives collaborative regional economic development </a:t>
            </a:r>
            <a:r>
              <a:rPr lang="en-US" dirty="0" smtClean="0">
                <a:solidFill>
                  <a:srgbClr val="005A8B"/>
                </a:solidFill>
                <a:latin typeface="Georgia" pitchFamily="-108" charset="0"/>
              </a:rPr>
              <a:t>initiatives </a:t>
            </a:r>
            <a:r>
              <a:rPr lang="en-US" dirty="0">
                <a:solidFill>
                  <a:srgbClr val="005A8B"/>
                </a:solidFill>
                <a:latin typeface="Georgia" pitchFamily="-108" charset="0"/>
              </a:rPr>
              <a:t>that lead to job creation.</a:t>
            </a:r>
          </a:p>
        </p:txBody>
      </p:sp>
      <p:pic>
        <p:nvPicPr>
          <p:cNvPr id="15" name="Picture 14" descr="TechnoGuy.png"/>
          <p:cNvPicPr>
            <a:picLocks noChangeAspect="1"/>
          </p:cNvPicPr>
          <p:nvPr/>
        </p:nvPicPr>
        <p:blipFill>
          <a:blip r:embed="rId4"/>
          <a:stretch>
            <a:fillRect/>
          </a:stretch>
        </p:blipFill>
        <p:spPr bwMode="auto">
          <a:xfrm>
            <a:off x="324644" y="3435350"/>
            <a:ext cx="1804987" cy="1804987"/>
          </a:xfrm>
          <a:prstGeom prst="rect">
            <a:avLst/>
          </a:prstGeom>
          <a:noFill/>
          <a:ln w="9525">
            <a:noFill/>
            <a:miter lim="800000"/>
            <a:headEnd/>
            <a:tailEnd/>
          </a:ln>
        </p:spPr>
      </p:pic>
    </p:spTree>
    <p:extLst>
      <p:ext uri="{BB962C8B-B14F-4D97-AF65-F5344CB8AC3E}">
        <p14:creationId xmlns:p14="http://schemas.microsoft.com/office/powerpoint/2010/main" val="405895124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abMan1.png"/>
          <p:cNvPicPr>
            <a:picLocks noChangeAspect="1"/>
          </p:cNvPicPr>
          <p:nvPr/>
        </p:nvPicPr>
        <p:blipFill>
          <a:blip r:embed="rId3"/>
          <a:srcRect/>
          <a:stretch>
            <a:fillRect/>
          </a:stretch>
        </p:blipFill>
        <p:spPr bwMode="auto">
          <a:xfrm>
            <a:off x="225425" y="2517775"/>
            <a:ext cx="2159000" cy="2300288"/>
          </a:xfrm>
          <a:prstGeom prst="rect">
            <a:avLst/>
          </a:prstGeom>
          <a:noFill/>
          <a:ln w="9525">
            <a:noFill/>
            <a:miter lim="800000"/>
            <a:headEnd/>
            <a:tailEnd/>
          </a:ln>
        </p:spPr>
      </p:pic>
      <p:pic>
        <p:nvPicPr>
          <p:cNvPr id="14" name="Picture 13" descr="IndianWoman.png"/>
          <p:cNvPicPr>
            <a:picLocks noChangeAspect="1"/>
          </p:cNvPicPr>
          <p:nvPr/>
        </p:nvPicPr>
        <p:blipFill>
          <a:blip r:embed="rId4"/>
          <a:srcRect/>
          <a:stretch>
            <a:fillRect/>
          </a:stretch>
        </p:blipFill>
        <p:spPr bwMode="auto">
          <a:xfrm>
            <a:off x="1428750" y="2066925"/>
            <a:ext cx="1573213" cy="1147763"/>
          </a:xfrm>
          <a:prstGeom prst="rect">
            <a:avLst/>
          </a:prstGeom>
          <a:noFill/>
          <a:ln w="9525">
            <a:noFill/>
            <a:miter lim="800000"/>
            <a:headEnd/>
            <a:tailEnd/>
          </a:ln>
        </p:spPr>
      </p:pic>
      <p:pic>
        <p:nvPicPr>
          <p:cNvPr id="15" name="Picture 14" descr="EconomicGrowth.png"/>
          <p:cNvPicPr>
            <a:picLocks noChangeAspect="1"/>
          </p:cNvPicPr>
          <p:nvPr/>
        </p:nvPicPr>
        <p:blipFill>
          <a:blip r:embed="rId5"/>
          <a:srcRect/>
          <a:stretch>
            <a:fillRect/>
          </a:stretch>
        </p:blipFill>
        <p:spPr bwMode="auto">
          <a:xfrm>
            <a:off x="993775" y="4271963"/>
            <a:ext cx="2303463" cy="1887537"/>
          </a:xfrm>
          <a:prstGeom prst="rect">
            <a:avLst/>
          </a:prstGeom>
          <a:noFill/>
          <a:ln w="9525">
            <a:noFill/>
            <a:miter lim="800000"/>
            <a:headEnd/>
            <a:tailEnd/>
          </a:ln>
        </p:spPr>
      </p:pic>
      <p:cxnSp>
        <p:nvCxnSpPr>
          <p:cNvPr id="22" name="Straight Connector 21"/>
          <p:cNvCxnSpPr>
            <a:cxnSpLocks noChangeShapeType="1"/>
          </p:cNvCxnSpPr>
          <p:nvPr/>
        </p:nvCxnSpPr>
        <p:spPr bwMode="auto">
          <a:xfrm>
            <a:off x="2966018" y="1940379"/>
            <a:ext cx="5532437" cy="1588"/>
          </a:xfrm>
          <a:prstGeom prst="line">
            <a:avLst/>
          </a:prstGeom>
          <a:noFill/>
          <a:ln w="12700">
            <a:solidFill>
              <a:srgbClr val="C4BD97"/>
            </a:solidFill>
            <a:round/>
            <a:headEnd/>
            <a:tailEnd/>
          </a:ln>
          <a:effectLst>
            <a:outerShdw blurRad="63500" dist="20000" dir="5400000" rotWithShape="0">
              <a:srgbClr val="000000">
                <a:alpha val="37999"/>
              </a:srgbClr>
            </a:outerShdw>
          </a:effectLst>
        </p:spPr>
      </p:cxnSp>
      <p:sp>
        <p:nvSpPr>
          <p:cNvPr id="23" name="TextBox 7"/>
          <p:cNvSpPr txBox="1">
            <a:spLocks noChangeArrowheads="1"/>
          </p:cNvSpPr>
          <p:nvPr/>
        </p:nvSpPr>
        <p:spPr bwMode="auto">
          <a:xfrm>
            <a:off x="2966018" y="1478714"/>
            <a:ext cx="5924352" cy="461665"/>
          </a:xfrm>
          <a:prstGeom prst="rect">
            <a:avLst/>
          </a:prstGeom>
          <a:noFill/>
          <a:ln w="9525">
            <a:noFill/>
            <a:miter lim="800000"/>
            <a:headEnd/>
            <a:tailEnd/>
          </a:ln>
        </p:spPr>
        <p:txBody>
          <a:bodyPr wrap="square">
            <a:spAutoFit/>
          </a:bodyPr>
          <a:lstStyle/>
          <a:p>
            <a:r>
              <a:rPr lang="en-US" sz="2400" b="1" dirty="0" smtClean="0">
                <a:solidFill>
                  <a:srgbClr val="E8CE79"/>
                </a:solidFill>
                <a:latin typeface="+mj-lt"/>
              </a:rPr>
              <a:t>EDA Investments Create Jobs</a:t>
            </a:r>
            <a:endParaRPr lang="en-US" sz="2400" b="1" dirty="0">
              <a:solidFill>
                <a:srgbClr val="E8CE79"/>
              </a:solidFill>
              <a:latin typeface="+mj-lt"/>
            </a:endParaRPr>
          </a:p>
        </p:txBody>
      </p:sp>
      <p:grpSp>
        <p:nvGrpSpPr>
          <p:cNvPr id="2" name="Group 1"/>
          <p:cNvGrpSpPr/>
          <p:nvPr/>
        </p:nvGrpSpPr>
        <p:grpSpPr>
          <a:xfrm>
            <a:off x="3013044" y="2152347"/>
            <a:ext cx="5965033" cy="3500087"/>
            <a:chOff x="2977355" y="2392044"/>
            <a:chExt cx="5965033" cy="3500087"/>
          </a:xfrm>
        </p:grpSpPr>
        <p:sp>
          <p:nvSpPr>
            <p:cNvPr id="8" name="TextBox 7"/>
            <p:cNvSpPr txBox="1">
              <a:spLocks noChangeArrowheads="1"/>
            </p:cNvSpPr>
            <p:nvPr/>
          </p:nvSpPr>
          <p:spPr bwMode="auto">
            <a:xfrm>
              <a:off x="3265488" y="2392044"/>
              <a:ext cx="5195888" cy="984885"/>
            </a:xfrm>
            <a:prstGeom prst="rect">
              <a:avLst/>
            </a:prstGeom>
            <a:noFill/>
            <a:ln w="9525">
              <a:noFill/>
              <a:miter lim="800000"/>
              <a:headEnd/>
              <a:tailEnd/>
            </a:ln>
          </p:spPr>
          <p:txBody>
            <a:bodyPr lIns="0" tIns="0" rIns="0" bIns="0">
              <a:spAutoFit/>
            </a:bodyPr>
            <a:lstStyle/>
            <a:p>
              <a:pPr>
                <a:spcAft>
                  <a:spcPts val="1200"/>
                </a:spcAft>
              </a:pPr>
              <a:r>
                <a:rPr lang="en-US" sz="1600" b="1" dirty="0">
                  <a:solidFill>
                    <a:schemeClr val="accent1">
                      <a:lumMod val="50000"/>
                    </a:schemeClr>
                  </a:solidFill>
                  <a:latin typeface="+mn-lt"/>
                </a:rPr>
                <a:t>EDA provides economic tools and </a:t>
              </a:r>
              <a:r>
                <a:rPr lang="en-US" sz="1600" b="1" dirty="0" smtClean="0">
                  <a:solidFill>
                    <a:schemeClr val="accent1">
                      <a:lumMod val="50000"/>
                    </a:schemeClr>
                  </a:solidFill>
                  <a:latin typeface="+mn-lt"/>
                </a:rPr>
                <a:t>seed investments </a:t>
              </a:r>
              <a:r>
                <a:rPr lang="en-US" sz="1600" dirty="0">
                  <a:solidFill>
                    <a:schemeClr val="accent1">
                      <a:lumMod val="50000"/>
                    </a:schemeClr>
                  </a:solidFill>
                  <a:latin typeface="+mn-lt"/>
                </a:rPr>
                <a:t>to state and local governments, tribal organizations, universities, and non-profits in communities and regions suffering from severe economic </a:t>
              </a:r>
              <a:r>
                <a:rPr lang="en-US" sz="1600" dirty="0" smtClean="0">
                  <a:solidFill>
                    <a:schemeClr val="accent1">
                      <a:lumMod val="50000"/>
                    </a:schemeClr>
                  </a:solidFill>
                  <a:latin typeface="+mn-lt"/>
                </a:rPr>
                <a:t>distress</a:t>
              </a:r>
              <a:endParaRPr lang="en-US" sz="1600" dirty="0">
                <a:solidFill>
                  <a:schemeClr val="accent1">
                    <a:lumMod val="50000"/>
                  </a:schemeClr>
                </a:solidFill>
                <a:latin typeface="+mn-lt"/>
              </a:endParaRPr>
            </a:p>
          </p:txBody>
        </p:sp>
        <p:sp>
          <p:nvSpPr>
            <p:cNvPr id="9" name="TextBox 8"/>
            <p:cNvSpPr txBox="1">
              <a:spLocks noChangeArrowheads="1"/>
            </p:cNvSpPr>
            <p:nvPr/>
          </p:nvSpPr>
          <p:spPr bwMode="auto">
            <a:xfrm>
              <a:off x="2977357" y="2411299"/>
              <a:ext cx="258762" cy="276225"/>
            </a:xfrm>
            <a:prstGeom prst="rect">
              <a:avLst/>
            </a:prstGeom>
            <a:noFill/>
            <a:ln w="9525">
              <a:noFill/>
              <a:miter lim="800000"/>
              <a:headEnd/>
              <a:tailEnd/>
            </a:ln>
          </p:spPr>
          <p:txBody>
            <a:bodyPr lIns="0" tIns="0" rIns="0" bIns="0">
              <a:spAutoFit/>
            </a:bodyPr>
            <a:lstStyle/>
            <a:p>
              <a:pPr algn="ctr"/>
              <a:r>
                <a:rPr lang="en-US" dirty="0">
                  <a:solidFill>
                    <a:srgbClr val="DBD087"/>
                  </a:solidFill>
                  <a:latin typeface="+mn-lt"/>
                </a:rPr>
                <a:t>★</a:t>
              </a:r>
            </a:p>
          </p:txBody>
        </p:sp>
        <p:sp>
          <p:nvSpPr>
            <p:cNvPr id="13" name="TextBox 12"/>
            <p:cNvSpPr txBox="1">
              <a:spLocks noChangeArrowheads="1"/>
            </p:cNvSpPr>
            <p:nvPr/>
          </p:nvSpPr>
          <p:spPr bwMode="auto">
            <a:xfrm>
              <a:off x="2977356" y="4170363"/>
              <a:ext cx="258763" cy="276225"/>
            </a:xfrm>
            <a:prstGeom prst="rect">
              <a:avLst/>
            </a:prstGeom>
            <a:noFill/>
            <a:ln w="9525">
              <a:noFill/>
              <a:miter lim="800000"/>
              <a:headEnd/>
              <a:tailEnd/>
            </a:ln>
          </p:spPr>
          <p:txBody>
            <a:bodyPr lIns="0" tIns="0" rIns="0" bIns="0">
              <a:spAutoFit/>
            </a:bodyPr>
            <a:lstStyle/>
            <a:p>
              <a:pPr algn="ctr"/>
              <a:r>
                <a:rPr lang="en-US" dirty="0">
                  <a:solidFill>
                    <a:srgbClr val="DBD087"/>
                  </a:solidFill>
                  <a:latin typeface="+mn-lt"/>
                </a:rPr>
                <a:t>★</a:t>
              </a:r>
            </a:p>
          </p:txBody>
        </p:sp>
        <p:sp>
          <p:nvSpPr>
            <p:cNvPr id="17" name="TextBox 16"/>
            <p:cNvSpPr txBox="1">
              <a:spLocks noChangeArrowheads="1"/>
            </p:cNvSpPr>
            <p:nvPr/>
          </p:nvSpPr>
          <p:spPr bwMode="auto">
            <a:xfrm>
              <a:off x="3255963" y="3486058"/>
              <a:ext cx="5686425" cy="492443"/>
            </a:xfrm>
            <a:prstGeom prst="rect">
              <a:avLst/>
            </a:prstGeom>
            <a:noFill/>
            <a:ln w="9525">
              <a:noFill/>
              <a:miter lim="800000"/>
              <a:headEnd/>
              <a:tailEnd/>
            </a:ln>
          </p:spPr>
          <p:txBody>
            <a:bodyPr lIns="0" tIns="0" rIns="0" bIns="0">
              <a:spAutoFit/>
            </a:bodyPr>
            <a:lstStyle/>
            <a:p>
              <a:pPr>
                <a:spcAft>
                  <a:spcPts val="1200"/>
                </a:spcAft>
              </a:pPr>
              <a:r>
                <a:rPr lang="en-US" sz="1600" b="1" dirty="0">
                  <a:solidFill>
                    <a:schemeClr val="accent1">
                      <a:lumMod val="50000"/>
                    </a:schemeClr>
                  </a:solidFill>
                  <a:latin typeface="+mn-lt"/>
                </a:rPr>
                <a:t>EDA targets its investments </a:t>
              </a:r>
              <a:r>
                <a:rPr lang="en-US" sz="1600" dirty="0">
                  <a:solidFill>
                    <a:schemeClr val="accent1">
                      <a:lumMod val="50000"/>
                    </a:schemeClr>
                  </a:solidFill>
                  <a:latin typeface="+mn-lt"/>
                </a:rPr>
                <a:t>to attract private </a:t>
              </a:r>
              <a:r>
                <a:rPr lang="en-US" sz="1600" dirty="0" smtClean="0">
                  <a:solidFill>
                    <a:schemeClr val="accent1">
                      <a:lumMod val="50000"/>
                    </a:schemeClr>
                  </a:solidFill>
                  <a:latin typeface="+mn-lt"/>
                </a:rPr>
                <a:t>investment </a:t>
              </a:r>
              <a:r>
                <a:rPr lang="en-US" sz="1600" dirty="0">
                  <a:solidFill>
                    <a:schemeClr val="accent1">
                      <a:lumMod val="50000"/>
                    </a:schemeClr>
                  </a:solidFill>
                  <a:latin typeface="+mn-lt"/>
                </a:rPr>
                <a:t/>
              </a:r>
              <a:br>
                <a:rPr lang="en-US" sz="1600" dirty="0">
                  <a:solidFill>
                    <a:schemeClr val="accent1">
                      <a:lumMod val="50000"/>
                    </a:schemeClr>
                  </a:solidFill>
                  <a:latin typeface="+mn-lt"/>
                </a:rPr>
              </a:br>
              <a:r>
                <a:rPr lang="en-US" sz="1600" dirty="0">
                  <a:solidFill>
                    <a:schemeClr val="accent1">
                      <a:lumMod val="50000"/>
                    </a:schemeClr>
                  </a:solidFill>
                  <a:latin typeface="+mn-lt"/>
                </a:rPr>
                <a:t>and </a:t>
              </a:r>
              <a:r>
                <a:rPr lang="en-US" sz="1600" dirty="0" smtClean="0">
                  <a:solidFill>
                    <a:schemeClr val="accent1">
                      <a:lumMod val="50000"/>
                    </a:schemeClr>
                  </a:solidFill>
                  <a:latin typeface="+mn-lt"/>
                </a:rPr>
                <a:t>support long-term job creation </a:t>
              </a:r>
              <a:endParaRPr lang="en-US" sz="1600" dirty="0">
                <a:solidFill>
                  <a:schemeClr val="accent1">
                    <a:lumMod val="50000"/>
                  </a:schemeClr>
                </a:solidFill>
                <a:latin typeface="+mn-lt"/>
              </a:endParaRPr>
            </a:p>
          </p:txBody>
        </p:sp>
        <p:sp>
          <p:nvSpPr>
            <p:cNvPr id="18" name="TextBox 17"/>
            <p:cNvSpPr txBox="1">
              <a:spLocks noChangeArrowheads="1"/>
            </p:cNvSpPr>
            <p:nvPr/>
          </p:nvSpPr>
          <p:spPr bwMode="auto">
            <a:xfrm>
              <a:off x="3236119" y="5045745"/>
              <a:ext cx="5195888" cy="846386"/>
            </a:xfrm>
            <a:prstGeom prst="rect">
              <a:avLst/>
            </a:prstGeom>
            <a:noFill/>
            <a:ln w="9525">
              <a:noFill/>
              <a:miter lim="800000"/>
              <a:headEnd/>
              <a:tailEnd/>
            </a:ln>
          </p:spPr>
          <p:txBody>
            <a:bodyPr lIns="0" tIns="0" rIns="0" bIns="0">
              <a:spAutoFit/>
            </a:bodyPr>
            <a:lstStyle/>
            <a:p>
              <a:pPr>
                <a:lnSpc>
                  <a:spcPts val="2175"/>
                </a:lnSpc>
                <a:spcAft>
                  <a:spcPts val="1800"/>
                </a:spcAft>
              </a:pPr>
              <a:r>
                <a:rPr lang="en-US" sz="1600" b="1" dirty="0">
                  <a:solidFill>
                    <a:schemeClr val="accent1">
                      <a:lumMod val="50000"/>
                    </a:schemeClr>
                  </a:solidFill>
                  <a:latin typeface="+mn-lt"/>
                </a:rPr>
                <a:t>EDA is helping communities compete </a:t>
              </a:r>
              <a:r>
                <a:rPr lang="en-US" sz="1600" dirty="0">
                  <a:solidFill>
                    <a:schemeClr val="accent1">
                      <a:lumMod val="50000"/>
                    </a:schemeClr>
                  </a:solidFill>
                  <a:latin typeface="+mn-lt"/>
                </a:rPr>
                <a:t>in the 21st century </a:t>
              </a:r>
              <a:r>
                <a:rPr lang="en-US" sz="1600" dirty="0" smtClean="0">
                  <a:solidFill>
                    <a:schemeClr val="accent1">
                      <a:lumMod val="50000"/>
                    </a:schemeClr>
                  </a:solidFill>
                  <a:latin typeface="+mn-lt"/>
                </a:rPr>
                <a:t>by making catalytic investments that support </a:t>
              </a:r>
              <a:r>
                <a:rPr lang="en-US" sz="1600" dirty="0">
                  <a:solidFill>
                    <a:schemeClr val="accent1">
                      <a:lumMod val="50000"/>
                    </a:schemeClr>
                  </a:solidFill>
                  <a:latin typeface="+mn-lt"/>
                </a:rPr>
                <a:t>regional </a:t>
              </a:r>
              <a:r>
                <a:rPr lang="en-US" sz="1600" dirty="0" smtClean="0">
                  <a:solidFill>
                    <a:schemeClr val="accent1">
                      <a:lumMod val="50000"/>
                    </a:schemeClr>
                  </a:solidFill>
                  <a:latin typeface="+mn-lt"/>
                </a:rPr>
                <a:t>competitiveness, innovation, and entrepreneurship</a:t>
              </a:r>
              <a:endParaRPr lang="en-US" sz="1600" dirty="0">
                <a:solidFill>
                  <a:schemeClr val="accent1">
                    <a:lumMod val="50000"/>
                  </a:schemeClr>
                </a:solidFill>
                <a:latin typeface="+mn-lt"/>
              </a:endParaRPr>
            </a:p>
          </p:txBody>
        </p:sp>
        <p:sp>
          <p:nvSpPr>
            <p:cNvPr id="19" name="TextBox 18"/>
            <p:cNvSpPr txBox="1">
              <a:spLocks noChangeArrowheads="1"/>
            </p:cNvSpPr>
            <p:nvPr/>
          </p:nvSpPr>
          <p:spPr bwMode="auto">
            <a:xfrm>
              <a:off x="3255963" y="4113667"/>
              <a:ext cx="5195888" cy="738664"/>
            </a:xfrm>
            <a:prstGeom prst="rect">
              <a:avLst/>
            </a:prstGeom>
            <a:noFill/>
            <a:ln w="9525">
              <a:noFill/>
              <a:miter lim="800000"/>
              <a:headEnd/>
              <a:tailEnd/>
            </a:ln>
          </p:spPr>
          <p:txBody>
            <a:bodyPr lIns="0" tIns="0" rIns="0" bIns="0">
              <a:spAutoFit/>
            </a:bodyPr>
            <a:lstStyle/>
            <a:p>
              <a:pPr>
                <a:spcAft>
                  <a:spcPts val="1200"/>
                </a:spcAft>
              </a:pPr>
              <a:r>
                <a:rPr lang="en-US" sz="1600" b="1" dirty="0">
                  <a:solidFill>
                    <a:schemeClr val="accent1">
                      <a:lumMod val="50000"/>
                    </a:schemeClr>
                  </a:solidFill>
                  <a:latin typeface="+mn-lt"/>
                </a:rPr>
                <a:t>EDA investments are focused </a:t>
              </a:r>
              <a:r>
                <a:rPr lang="en-US" sz="1600" dirty="0">
                  <a:solidFill>
                    <a:schemeClr val="accent1">
                      <a:lumMod val="50000"/>
                    </a:schemeClr>
                  </a:solidFill>
                  <a:latin typeface="+mn-lt"/>
                </a:rPr>
                <a:t>on locally-developed, regionally</a:t>
              </a:r>
              <a:r>
                <a:rPr lang="en-US" sz="1600" dirty="0" smtClean="0">
                  <a:solidFill>
                    <a:schemeClr val="accent1">
                      <a:lumMod val="50000"/>
                    </a:schemeClr>
                  </a:solidFill>
                  <a:latin typeface="+mn-lt"/>
                </a:rPr>
                <a:t>-owned </a:t>
              </a:r>
              <a:r>
                <a:rPr lang="en-US" sz="1600" dirty="0">
                  <a:solidFill>
                    <a:schemeClr val="accent1">
                      <a:lumMod val="50000"/>
                    </a:schemeClr>
                  </a:solidFill>
                  <a:latin typeface="+mn-lt"/>
                </a:rPr>
                <a:t>economic development </a:t>
              </a:r>
              <a:r>
                <a:rPr lang="en-US" sz="1600" dirty="0" smtClean="0">
                  <a:solidFill>
                    <a:schemeClr val="accent1">
                      <a:lumMod val="50000"/>
                    </a:schemeClr>
                  </a:solidFill>
                  <a:latin typeface="+mn-lt"/>
                </a:rPr>
                <a:t>strategies that </a:t>
              </a:r>
              <a:r>
                <a:rPr lang="en-US" sz="1600" dirty="0">
                  <a:solidFill>
                    <a:schemeClr val="accent1">
                      <a:lumMod val="50000"/>
                    </a:schemeClr>
                  </a:solidFill>
                  <a:latin typeface="+mn-lt"/>
                </a:rPr>
                <a:t>directly contribute to economic </a:t>
              </a:r>
              <a:r>
                <a:rPr lang="en-US" sz="1600" dirty="0" smtClean="0">
                  <a:solidFill>
                    <a:schemeClr val="accent1">
                      <a:lumMod val="50000"/>
                    </a:schemeClr>
                  </a:solidFill>
                  <a:latin typeface="+mn-lt"/>
                </a:rPr>
                <a:t>development</a:t>
              </a:r>
              <a:endParaRPr lang="en-US" sz="1200" dirty="0">
                <a:solidFill>
                  <a:schemeClr val="accent1">
                    <a:lumMod val="50000"/>
                  </a:schemeClr>
                </a:solidFill>
                <a:latin typeface="+mn-lt"/>
              </a:endParaRPr>
            </a:p>
          </p:txBody>
        </p:sp>
        <p:sp>
          <p:nvSpPr>
            <p:cNvPr id="20" name="TextBox 19"/>
            <p:cNvSpPr txBox="1">
              <a:spLocks noChangeArrowheads="1"/>
            </p:cNvSpPr>
            <p:nvPr/>
          </p:nvSpPr>
          <p:spPr bwMode="auto">
            <a:xfrm>
              <a:off x="2977355" y="5066847"/>
              <a:ext cx="258763" cy="279400"/>
            </a:xfrm>
            <a:prstGeom prst="rect">
              <a:avLst/>
            </a:prstGeom>
            <a:noFill/>
            <a:ln w="9525">
              <a:noFill/>
              <a:miter lim="800000"/>
              <a:headEnd/>
              <a:tailEnd/>
            </a:ln>
          </p:spPr>
          <p:txBody>
            <a:bodyPr lIns="0" tIns="0" rIns="0" bIns="0">
              <a:spAutoFit/>
            </a:bodyPr>
            <a:lstStyle/>
            <a:p>
              <a:pPr algn="ctr"/>
              <a:r>
                <a:rPr lang="en-US" dirty="0">
                  <a:solidFill>
                    <a:srgbClr val="DBD087"/>
                  </a:solidFill>
                  <a:latin typeface="+mn-lt"/>
                </a:rPr>
                <a:t>★</a:t>
              </a:r>
            </a:p>
          </p:txBody>
        </p:sp>
        <p:sp>
          <p:nvSpPr>
            <p:cNvPr id="27" name="TextBox 26"/>
            <p:cNvSpPr txBox="1">
              <a:spLocks noChangeArrowheads="1"/>
            </p:cNvSpPr>
            <p:nvPr/>
          </p:nvSpPr>
          <p:spPr bwMode="auto">
            <a:xfrm>
              <a:off x="2977357" y="3529806"/>
              <a:ext cx="258762" cy="276225"/>
            </a:xfrm>
            <a:prstGeom prst="rect">
              <a:avLst/>
            </a:prstGeom>
            <a:noFill/>
            <a:ln w="9525">
              <a:noFill/>
              <a:miter lim="800000"/>
              <a:headEnd/>
              <a:tailEnd/>
            </a:ln>
          </p:spPr>
          <p:txBody>
            <a:bodyPr lIns="0" tIns="0" rIns="0" bIns="0">
              <a:spAutoFit/>
            </a:bodyPr>
            <a:lstStyle/>
            <a:p>
              <a:pPr algn="ctr"/>
              <a:r>
                <a:rPr lang="en-US" dirty="0">
                  <a:solidFill>
                    <a:srgbClr val="DBD087"/>
                  </a:solidFill>
                  <a:latin typeface="+mn-lt"/>
                </a:rPr>
                <a:t>★</a:t>
              </a:r>
            </a:p>
          </p:txBody>
        </p:sp>
      </p:grpSp>
      <p:sp>
        <p:nvSpPr>
          <p:cNvPr id="24" name="TextBox 23"/>
          <p:cNvSpPr txBox="1"/>
          <p:nvPr/>
        </p:nvSpPr>
        <p:spPr>
          <a:xfrm>
            <a:off x="3468411" y="620862"/>
            <a:ext cx="5509666" cy="184666"/>
          </a:xfrm>
          <a:prstGeom prst="rect">
            <a:avLst/>
          </a:prstGeom>
          <a:noFill/>
        </p:spPr>
        <p:txBody>
          <a:bodyPr wrap="square" lIns="0" tIns="0" rIns="0" bIns="0">
            <a:spAutoFit/>
          </a:bodyPr>
          <a:lstStyle/>
          <a:p>
            <a:pPr>
              <a:spcAft>
                <a:spcPts val="600"/>
              </a:spcAft>
            </a:pPr>
            <a:r>
              <a:rPr lang="en-US" sz="1200" b="1" cap="all" spc="250" dirty="0" smtClean="0">
                <a:solidFill>
                  <a:schemeClr val="bg1"/>
                </a:solidFill>
                <a:latin typeface="Arial Narrow"/>
                <a:cs typeface="Arial Narrow"/>
              </a:rPr>
              <a:t>Innovation.  Regional Collaboration.  Job Creation. </a:t>
            </a:r>
          </a:p>
        </p:txBody>
      </p:sp>
    </p:spTree>
    <p:extLst>
      <p:ext uri="{BB962C8B-B14F-4D97-AF65-F5344CB8AC3E}">
        <p14:creationId xmlns:p14="http://schemas.microsoft.com/office/powerpoint/2010/main" val="156423659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834521" y="1985279"/>
          <a:ext cx="7395079" cy="4459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Line Callout 1 14"/>
          <p:cNvSpPr/>
          <p:nvPr/>
        </p:nvSpPr>
        <p:spPr>
          <a:xfrm>
            <a:off x="426720" y="2824163"/>
            <a:ext cx="1516380" cy="1009650"/>
          </a:xfrm>
          <a:prstGeom prst="borderCallout1">
            <a:avLst>
              <a:gd name="adj1" fmla="val 47457"/>
              <a:gd name="adj2" fmla="val 98641"/>
              <a:gd name="adj3" fmla="val 145483"/>
              <a:gd name="adj4" fmla="val 138263"/>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latin typeface="+mj-lt"/>
              </a:rPr>
              <a:t>Incubators</a:t>
            </a:r>
          </a:p>
          <a:p>
            <a:pPr algn="ctr">
              <a:defRPr/>
            </a:pPr>
            <a:r>
              <a:rPr lang="en-US" sz="1600" dirty="0">
                <a:latin typeface="+mj-lt"/>
              </a:rPr>
              <a:t>Accelerators</a:t>
            </a:r>
          </a:p>
          <a:p>
            <a:pPr algn="ctr">
              <a:defRPr/>
            </a:pPr>
            <a:r>
              <a:rPr lang="en-US" sz="1600" dirty="0">
                <a:latin typeface="+mj-lt"/>
              </a:rPr>
              <a:t>Capital</a:t>
            </a:r>
          </a:p>
        </p:txBody>
      </p:sp>
      <p:sp>
        <p:nvSpPr>
          <p:cNvPr id="16" name="Line Callout 1 15"/>
          <p:cNvSpPr/>
          <p:nvPr/>
        </p:nvSpPr>
        <p:spPr>
          <a:xfrm>
            <a:off x="500062" y="4057650"/>
            <a:ext cx="1443038" cy="757238"/>
          </a:xfrm>
          <a:prstGeom prst="borderCallout1">
            <a:avLst>
              <a:gd name="adj1" fmla="val 102628"/>
              <a:gd name="adj2" fmla="val 44127"/>
              <a:gd name="adj3" fmla="val 256801"/>
              <a:gd name="adj4" fmla="val 83760"/>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latin typeface="+mj-lt"/>
              </a:rPr>
              <a:t>Transportation</a:t>
            </a:r>
          </a:p>
          <a:p>
            <a:pPr algn="ctr">
              <a:defRPr/>
            </a:pPr>
            <a:r>
              <a:rPr lang="en-US" sz="1600" dirty="0">
                <a:latin typeface="+mj-lt"/>
              </a:rPr>
              <a:t>Utilities</a:t>
            </a:r>
          </a:p>
        </p:txBody>
      </p:sp>
      <p:sp>
        <p:nvSpPr>
          <p:cNvPr id="17" name="Line Callout 1 16"/>
          <p:cNvSpPr/>
          <p:nvPr/>
        </p:nvSpPr>
        <p:spPr>
          <a:xfrm>
            <a:off x="6858000" y="2328863"/>
            <a:ext cx="1779401" cy="1371600"/>
          </a:xfrm>
          <a:prstGeom prst="borderCallout1">
            <a:avLst>
              <a:gd name="adj1" fmla="val 50697"/>
              <a:gd name="adj2" fmla="val 900"/>
              <a:gd name="adj3" fmla="val 97078"/>
              <a:gd name="adj4" fmla="val -60546"/>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latin typeface="+mj-lt"/>
              </a:rPr>
              <a:t>Universities / R&amp;D</a:t>
            </a:r>
          </a:p>
          <a:p>
            <a:pPr algn="ctr">
              <a:defRPr/>
            </a:pPr>
            <a:r>
              <a:rPr lang="en-US" sz="1600" dirty="0">
                <a:latin typeface="+mj-lt"/>
              </a:rPr>
              <a:t>Commercialization</a:t>
            </a:r>
          </a:p>
          <a:p>
            <a:pPr algn="ctr">
              <a:defRPr/>
            </a:pPr>
            <a:r>
              <a:rPr lang="en-US" sz="1600" dirty="0">
                <a:latin typeface="+mj-lt"/>
              </a:rPr>
              <a:t>Capital</a:t>
            </a:r>
          </a:p>
        </p:txBody>
      </p:sp>
      <p:sp>
        <p:nvSpPr>
          <p:cNvPr id="22541" name="TextBox 3"/>
          <p:cNvSpPr txBox="1">
            <a:spLocks noChangeArrowheads="1"/>
          </p:cNvSpPr>
          <p:nvPr/>
        </p:nvSpPr>
        <p:spPr bwMode="auto">
          <a:xfrm>
            <a:off x="500062" y="1441064"/>
            <a:ext cx="6357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dirty="0">
                <a:solidFill>
                  <a:srgbClr val="E8CE79"/>
                </a:solidFill>
                <a:latin typeface="+mj-lt"/>
                <a:ea typeface="ＭＳ Ｐゴシック" pitchFamily="-108" charset="-128"/>
              </a:rPr>
              <a:t>Meeting the Full Spectrum of Community Needs</a:t>
            </a:r>
          </a:p>
        </p:txBody>
      </p:sp>
      <p:graphicFrame>
        <p:nvGraphicFramePr>
          <p:cNvPr id="21" name="Diagram 20"/>
          <p:cNvGraphicFramePr/>
          <p:nvPr/>
        </p:nvGraphicFramePr>
        <p:xfrm>
          <a:off x="834521" y="1985279"/>
          <a:ext cx="7395079" cy="44590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Line Callout 1 21"/>
          <p:cNvSpPr/>
          <p:nvPr/>
        </p:nvSpPr>
        <p:spPr>
          <a:xfrm>
            <a:off x="7314104" y="4044048"/>
            <a:ext cx="1602389" cy="842540"/>
          </a:xfrm>
          <a:prstGeom prst="borderCallout1">
            <a:avLst>
              <a:gd name="adj1" fmla="val 101936"/>
              <a:gd name="adj2" fmla="val -379"/>
              <a:gd name="adj3" fmla="val 121561"/>
              <a:gd name="adj4" fmla="val -20912"/>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600" dirty="0">
                <a:latin typeface="+mj-lt"/>
              </a:rPr>
              <a:t>Broadband</a:t>
            </a:r>
          </a:p>
          <a:p>
            <a:pPr algn="ctr">
              <a:defRPr/>
            </a:pPr>
            <a:r>
              <a:rPr lang="en-US" sz="1600" dirty="0">
                <a:latin typeface="+mj-lt"/>
              </a:rPr>
              <a:t>Cellular</a:t>
            </a:r>
          </a:p>
          <a:p>
            <a:pPr algn="ctr">
              <a:defRPr/>
            </a:pPr>
            <a:r>
              <a:rPr lang="en-US" sz="1600" dirty="0">
                <a:latin typeface="+mj-lt"/>
              </a:rPr>
              <a:t>Wireless</a:t>
            </a:r>
          </a:p>
        </p:txBody>
      </p:sp>
      <p:sp>
        <p:nvSpPr>
          <p:cNvPr id="23" name="TextBox 22"/>
          <p:cNvSpPr txBox="1"/>
          <p:nvPr/>
        </p:nvSpPr>
        <p:spPr>
          <a:xfrm>
            <a:off x="3657600" y="2757488"/>
            <a:ext cx="2012950" cy="584200"/>
          </a:xfrm>
          <a:prstGeom prst="rect">
            <a:avLst/>
          </a:prstGeom>
          <a:noFill/>
        </p:spPr>
        <p:txBody>
          <a:bodyPr>
            <a:spAutoFit/>
          </a:bodyPr>
          <a:lstStyle/>
          <a:p>
            <a:pPr>
              <a:defRPr/>
            </a:pPr>
            <a:r>
              <a:rPr lang="en-US" b="1" i="1" dirty="0">
                <a:solidFill>
                  <a:schemeClr val="bg1"/>
                </a:solidFill>
                <a:latin typeface="+mj-lt"/>
              </a:rPr>
              <a:t>People &amp; Culture</a:t>
            </a:r>
            <a:endParaRPr lang="en-US" sz="3200" b="1" i="1" dirty="0">
              <a:solidFill>
                <a:schemeClr val="bg1"/>
              </a:solidFill>
              <a:latin typeface="+mj-lt"/>
            </a:endParaRPr>
          </a:p>
        </p:txBody>
      </p:sp>
      <p:sp>
        <p:nvSpPr>
          <p:cNvPr id="24" name="TextBox 23"/>
          <p:cNvSpPr txBox="1"/>
          <p:nvPr/>
        </p:nvSpPr>
        <p:spPr>
          <a:xfrm rot="10800000" flipV="1">
            <a:off x="3657600" y="4376738"/>
            <a:ext cx="2743200" cy="585787"/>
          </a:xfrm>
          <a:prstGeom prst="rect">
            <a:avLst/>
          </a:prstGeom>
          <a:noFill/>
        </p:spPr>
        <p:txBody>
          <a:bodyPr>
            <a:spAutoFit/>
          </a:bodyPr>
          <a:lstStyle/>
          <a:p>
            <a:pPr>
              <a:defRPr/>
            </a:pPr>
            <a:r>
              <a:rPr lang="en-US" b="1" i="1" dirty="0">
                <a:solidFill>
                  <a:schemeClr val="bg1"/>
                </a:solidFill>
                <a:latin typeface="+mj-lt"/>
              </a:rPr>
              <a:t>People &amp; Culture</a:t>
            </a:r>
            <a:endParaRPr lang="en-US" sz="3200" b="1" i="1" dirty="0">
              <a:solidFill>
                <a:schemeClr val="bg1"/>
              </a:solidFill>
              <a:latin typeface="+mj-lt"/>
            </a:endParaRPr>
          </a:p>
        </p:txBody>
      </p:sp>
      <p:sp>
        <p:nvSpPr>
          <p:cNvPr id="25" name="TextBox 24"/>
          <p:cNvSpPr txBox="1"/>
          <p:nvPr/>
        </p:nvSpPr>
        <p:spPr>
          <a:xfrm rot="10800000" flipV="1">
            <a:off x="2457450" y="5127625"/>
            <a:ext cx="3790950" cy="585788"/>
          </a:xfrm>
          <a:prstGeom prst="rect">
            <a:avLst/>
          </a:prstGeom>
          <a:noFill/>
        </p:spPr>
        <p:txBody>
          <a:bodyPr>
            <a:spAutoFit/>
          </a:bodyPr>
          <a:lstStyle/>
          <a:p>
            <a:pPr>
              <a:defRPr/>
            </a:pPr>
            <a:r>
              <a:rPr lang="en-US" b="1" i="1" dirty="0">
                <a:solidFill>
                  <a:schemeClr val="bg1"/>
                </a:solidFill>
                <a:latin typeface="+mj-lt"/>
              </a:rPr>
              <a:t>                       People &amp; Culture</a:t>
            </a:r>
            <a:endParaRPr lang="en-US" sz="3200" b="1" i="1" dirty="0">
              <a:solidFill>
                <a:schemeClr val="bg1"/>
              </a:solidFill>
              <a:latin typeface="+mj-lt"/>
            </a:endParaRPr>
          </a:p>
        </p:txBody>
      </p:sp>
      <p:sp>
        <p:nvSpPr>
          <p:cNvPr id="26" name="TextBox 25"/>
          <p:cNvSpPr txBox="1"/>
          <p:nvPr/>
        </p:nvSpPr>
        <p:spPr>
          <a:xfrm>
            <a:off x="3397250" y="3538538"/>
            <a:ext cx="2241550" cy="584200"/>
          </a:xfrm>
          <a:prstGeom prst="rect">
            <a:avLst/>
          </a:prstGeom>
          <a:noFill/>
        </p:spPr>
        <p:txBody>
          <a:bodyPr>
            <a:spAutoFit/>
          </a:bodyPr>
          <a:lstStyle/>
          <a:p>
            <a:pPr>
              <a:defRPr/>
            </a:pPr>
            <a:r>
              <a:rPr lang="en-US" b="1" i="1" dirty="0">
                <a:solidFill>
                  <a:schemeClr val="bg1"/>
                </a:solidFill>
                <a:latin typeface="+mj-lt"/>
              </a:rPr>
              <a:t>     People &amp; Culture</a:t>
            </a:r>
            <a:endParaRPr lang="en-US" sz="3200" b="1" i="1" dirty="0">
              <a:solidFill>
                <a:schemeClr val="bg1"/>
              </a:solidFill>
              <a:latin typeface="+mj-lt"/>
            </a:endParaRPr>
          </a:p>
        </p:txBody>
      </p:sp>
      <p:sp>
        <p:nvSpPr>
          <p:cNvPr id="27" name="TextBox 26"/>
          <p:cNvSpPr txBox="1"/>
          <p:nvPr/>
        </p:nvSpPr>
        <p:spPr>
          <a:xfrm rot="10800000" flipV="1">
            <a:off x="2057400" y="5965825"/>
            <a:ext cx="4381500" cy="585788"/>
          </a:xfrm>
          <a:prstGeom prst="rect">
            <a:avLst/>
          </a:prstGeom>
          <a:noFill/>
        </p:spPr>
        <p:txBody>
          <a:bodyPr>
            <a:spAutoFit/>
          </a:bodyPr>
          <a:lstStyle/>
          <a:p>
            <a:pPr>
              <a:defRPr/>
            </a:pPr>
            <a:r>
              <a:rPr lang="en-US" b="1" i="1" dirty="0">
                <a:solidFill>
                  <a:schemeClr val="bg1"/>
                </a:solidFill>
                <a:latin typeface="+mj-lt"/>
              </a:rPr>
              <a:t>                              People &amp; Culture</a:t>
            </a:r>
            <a:endParaRPr lang="en-US" sz="3200" b="1" i="1" dirty="0">
              <a:solidFill>
                <a:schemeClr val="bg1"/>
              </a:solidFill>
              <a:latin typeface="+mj-lt"/>
            </a:endParaRPr>
          </a:p>
        </p:txBody>
      </p:sp>
      <p:sp>
        <p:nvSpPr>
          <p:cNvPr id="19" name="TextBox 18"/>
          <p:cNvSpPr txBox="1"/>
          <p:nvPr/>
        </p:nvSpPr>
        <p:spPr>
          <a:xfrm>
            <a:off x="3468411" y="620862"/>
            <a:ext cx="5509666" cy="184666"/>
          </a:xfrm>
          <a:prstGeom prst="rect">
            <a:avLst/>
          </a:prstGeom>
          <a:noFill/>
        </p:spPr>
        <p:txBody>
          <a:bodyPr wrap="square" lIns="0" tIns="0" rIns="0" bIns="0">
            <a:spAutoFit/>
          </a:bodyPr>
          <a:lstStyle/>
          <a:p>
            <a:pPr>
              <a:spcAft>
                <a:spcPts val="600"/>
              </a:spcAft>
            </a:pPr>
            <a:r>
              <a:rPr lang="en-US" sz="1200" b="1" cap="all" spc="250" dirty="0" smtClean="0">
                <a:solidFill>
                  <a:schemeClr val="bg1"/>
                </a:solidFill>
                <a:latin typeface="Arial Narrow"/>
                <a:cs typeface="Arial Narrow"/>
              </a:rPr>
              <a:t>Innovation.  Regional Collaboration.  Job Creation. </a:t>
            </a:r>
          </a:p>
        </p:txBody>
      </p:sp>
    </p:spTree>
    <p:extLst>
      <p:ext uri="{BB962C8B-B14F-4D97-AF65-F5344CB8AC3E}">
        <p14:creationId xmlns:p14="http://schemas.microsoft.com/office/powerpoint/2010/main" val="256601177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3"/>
          <p:cNvSpPr txBox="1">
            <a:spLocks noChangeArrowheads="1"/>
          </p:cNvSpPr>
          <p:nvPr/>
        </p:nvSpPr>
        <p:spPr bwMode="auto">
          <a:xfrm>
            <a:off x="589279" y="2449124"/>
            <a:ext cx="7741921"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800100" indent="-3429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Aft>
                <a:spcPts val="600"/>
              </a:spcAft>
              <a:buFont typeface="Wingdings" pitchFamily="2" charset="2"/>
              <a:buChar char="Ø"/>
            </a:pPr>
            <a:r>
              <a:rPr lang="en-US" dirty="0">
                <a:solidFill>
                  <a:srgbClr val="003150"/>
                </a:solidFill>
                <a:latin typeface="+mn-lt"/>
                <a:ea typeface="ＭＳ Ｐゴシック" pitchFamily="-105" charset="-128"/>
                <a:cs typeface="ＭＳ Ｐゴシック" pitchFamily="-105" charset="-128"/>
              </a:rPr>
              <a:t>EDA investments are transformed into jobs and private-sector investments, fueling sustainable economic growth that raises living standards and improves the quality of life over the long term</a:t>
            </a:r>
            <a:r>
              <a:rPr lang="en-US" dirty="0" smtClean="0">
                <a:solidFill>
                  <a:srgbClr val="003150"/>
                </a:solidFill>
                <a:latin typeface="+mn-lt"/>
                <a:ea typeface="ＭＳ Ｐゴシック" pitchFamily="-105" charset="-128"/>
                <a:cs typeface="ＭＳ Ｐゴシック" pitchFamily="-105" charset="-128"/>
              </a:rPr>
              <a:t>.</a:t>
            </a:r>
          </a:p>
          <a:p>
            <a:pPr eaLnBrk="1" hangingPunct="1">
              <a:spcAft>
                <a:spcPts val="600"/>
              </a:spcAft>
              <a:buFont typeface="Wingdings" pitchFamily="2" charset="2"/>
              <a:buChar char="Ø"/>
            </a:pPr>
            <a:endParaRPr lang="en-US" sz="1000" dirty="0">
              <a:solidFill>
                <a:srgbClr val="003150"/>
              </a:solidFill>
              <a:latin typeface="+mn-lt"/>
              <a:ea typeface="ＭＳ Ｐゴシック" pitchFamily="-105" charset="-128"/>
              <a:cs typeface="ＭＳ Ｐゴシック" pitchFamily="-105" charset="-128"/>
            </a:endParaRPr>
          </a:p>
          <a:p>
            <a:pPr eaLnBrk="1" hangingPunct="1">
              <a:spcAft>
                <a:spcPts val="600"/>
              </a:spcAft>
              <a:buFont typeface="Wingdings" pitchFamily="2" charset="2"/>
              <a:buChar char="Ø"/>
            </a:pPr>
            <a:r>
              <a:rPr lang="en-US" altLang="en-US" u="sng" dirty="0" smtClean="0">
                <a:solidFill>
                  <a:srgbClr val="003150"/>
                </a:solidFill>
                <a:latin typeface="Calibri" pitchFamily="34" charset="0"/>
              </a:rPr>
              <a:t>Strong </a:t>
            </a:r>
            <a:r>
              <a:rPr lang="en-US" altLang="en-US" u="sng" dirty="0">
                <a:solidFill>
                  <a:srgbClr val="003150"/>
                </a:solidFill>
                <a:latin typeface="Calibri" pitchFamily="34" charset="0"/>
              </a:rPr>
              <a:t>multiplier</a:t>
            </a:r>
            <a:r>
              <a:rPr lang="en-US" altLang="en-US" dirty="0">
                <a:solidFill>
                  <a:srgbClr val="003150"/>
                </a:solidFill>
                <a:latin typeface="Calibri" pitchFamily="34" charset="0"/>
              </a:rPr>
              <a:t>: Every </a:t>
            </a:r>
            <a:r>
              <a:rPr lang="en-US" altLang="en-US" b="1" dirty="0">
                <a:solidFill>
                  <a:srgbClr val="003150"/>
                </a:solidFill>
                <a:latin typeface="Calibri" pitchFamily="34" charset="0"/>
              </a:rPr>
              <a:t>dollar</a:t>
            </a:r>
            <a:r>
              <a:rPr lang="en-US" altLang="en-US" dirty="0">
                <a:solidFill>
                  <a:srgbClr val="003150"/>
                </a:solidFill>
                <a:latin typeface="Calibri" pitchFamily="34" charset="0"/>
              </a:rPr>
              <a:t> EDA invests leverages an average of $10</a:t>
            </a:r>
            <a:r>
              <a:rPr lang="en-US" altLang="en-US" b="1" dirty="0">
                <a:solidFill>
                  <a:srgbClr val="003150"/>
                </a:solidFill>
                <a:latin typeface="Calibri" pitchFamily="34" charset="0"/>
              </a:rPr>
              <a:t> </a:t>
            </a:r>
            <a:r>
              <a:rPr lang="en-US" altLang="en-US" dirty="0">
                <a:solidFill>
                  <a:srgbClr val="003150"/>
                </a:solidFill>
                <a:latin typeface="Calibri" pitchFamily="34" charset="0"/>
              </a:rPr>
              <a:t>in additional investment.  (per third-party study by Rutgers, validated by Grant Thorton</a:t>
            </a:r>
            <a:r>
              <a:rPr lang="en-US" altLang="en-US" dirty="0" smtClean="0">
                <a:solidFill>
                  <a:srgbClr val="003150"/>
                </a:solidFill>
                <a:latin typeface="Calibri" pitchFamily="34" charset="0"/>
              </a:rPr>
              <a:t>)</a:t>
            </a:r>
          </a:p>
          <a:p>
            <a:pPr eaLnBrk="1" hangingPunct="1">
              <a:spcAft>
                <a:spcPts val="600"/>
              </a:spcAft>
              <a:buFont typeface="Wingdings" pitchFamily="2" charset="2"/>
              <a:buChar char="Ø"/>
            </a:pPr>
            <a:endParaRPr lang="en-US" altLang="en-US" sz="1000" dirty="0">
              <a:solidFill>
                <a:srgbClr val="003150"/>
              </a:solidFill>
              <a:latin typeface="Calibri" pitchFamily="34" charset="0"/>
            </a:endParaRPr>
          </a:p>
          <a:p>
            <a:pPr eaLnBrk="1" hangingPunct="1">
              <a:spcAft>
                <a:spcPts val="600"/>
              </a:spcAft>
              <a:buFont typeface="Wingdings" pitchFamily="2" charset="2"/>
              <a:buChar char="Ø"/>
            </a:pPr>
            <a:r>
              <a:rPr lang="en-US" altLang="en-US" dirty="0">
                <a:solidFill>
                  <a:srgbClr val="003150"/>
                </a:solidFill>
                <a:latin typeface="Calibri" pitchFamily="34" charset="0"/>
              </a:rPr>
              <a:t>In FY </a:t>
            </a:r>
            <a:r>
              <a:rPr lang="en-US" altLang="en-US" dirty="0" smtClean="0">
                <a:solidFill>
                  <a:srgbClr val="003150"/>
                </a:solidFill>
                <a:latin typeface="Calibri" pitchFamily="34" charset="0"/>
              </a:rPr>
              <a:t>2015, </a:t>
            </a:r>
            <a:r>
              <a:rPr lang="en-US" altLang="en-US" dirty="0">
                <a:solidFill>
                  <a:srgbClr val="003150"/>
                </a:solidFill>
                <a:latin typeface="Calibri" pitchFamily="34" charset="0"/>
              </a:rPr>
              <a:t>EDA awarded approximately $</a:t>
            </a:r>
            <a:r>
              <a:rPr lang="en-US" altLang="en-US" dirty="0" smtClean="0">
                <a:solidFill>
                  <a:srgbClr val="003150"/>
                </a:solidFill>
                <a:latin typeface="Calibri" pitchFamily="34" charset="0"/>
              </a:rPr>
              <a:t>238 </a:t>
            </a:r>
            <a:r>
              <a:rPr lang="en-US" altLang="en-US" dirty="0">
                <a:solidFill>
                  <a:srgbClr val="003150"/>
                </a:solidFill>
                <a:latin typeface="Calibri" pitchFamily="34" charset="0"/>
              </a:rPr>
              <a:t>million to support </a:t>
            </a:r>
            <a:r>
              <a:rPr lang="en-US" altLang="en-US" dirty="0" smtClean="0">
                <a:solidFill>
                  <a:srgbClr val="003150"/>
                </a:solidFill>
                <a:latin typeface="Calibri" pitchFamily="34" charset="0"/>
              </a:rPr>
              <a:t>624 </a:t>
            </a:r>
            <a:r>
              <a:rPr lang="en-US" altLang="en-US" dirty="0">
                <a:solidFill>
                  <a:srgbClr val="003150"/>
                </a:solidFill>
                <a:latin typeface="Calibri" pitchFamily="34" charset="0"/>
              </a:rPr>
              <a:t>investments through its Economic Development Assistance </a:t>
            </a:r>
            <a:r>
              <a:rPr lang="en-US" altLang="en-US" dirty="0" smtClean="0">
                <a:solidFill>
                  <a:srgbClr val="003150"/>
                </a:solidFill>
                <a:latin typeface="Calibri" pitchFamily="34" charset="0"/>
              </a:rPr>
              <a:t>Programs. </a:t>
            </a:r>
            <a:endParaRPr lang="en-US" altLang="en-US" dirty="0">
              <a:solidFill>
                <a:srgbClr val="003150"/>
              </a:solidFill>
              <a:latin typeface="Calibri" pitchFamily="34" charset="0"/>
            </a:endParaRPr>
          </a:p>
        </p:txBody>
      </p:sp>
      <p:sp>
        <p:nvSpPr>
          <p:cNvPr id="5" name="TextBox 4"/>
          <p:cNvSpPr txBox="1"/>
          <p:nvPr/>
        </p:nvSpPr>
        <p:spPr>
          <a:xfrm>
            <a:off x="257175" y="1353695"/>
            <a:ext cx="8474075" cy="830262"/>
          </a:xfrm>
          <a:prstGeom prst="rect">
            <a:avLst/>
          </a:prstGeom>
          <a:noFill/>
        </p:spPr>
        <p:txBody>
          <a:bodyPr>
            <a:spAutoFit/>
          </a:bodyPr>
          <a:lstStyle/>
          <a:p>
            <a:pPr>
              <a:defRPr/>
            </a:pPr>
            <a:r>
              <a:rPr lang="en-US" sz="2400" b="1" dirty="0">
                <a:solidFill>
                  <a:srgbClr val="E8CE79"/>
                </a:solidFill>
                <a:latin typeface="+mj-lt"/>
              </a:rPr>
              <a:t>What Is the Return for Communities across the Country and for the U.S. Taxpayer?</a:t>
            </a:r>
          </a:p>
        </p:txBody>
      </p:sp>
      <p:sp>
        <p:nvSpPr>
          <p:cNvPr id="6" name="TextBox 5"/>
          <p:cNvSpPr txBox="1"/>
          <p:nvPr/>
        </p:nvSpPr>
        <p:spPr>
          <a:xfrm>
            <a:off x="3468411" y="620862"/>
            <a:ext cx="5509666" cy="184666"/>
          </a:xfrm>
          <a:prstGeom prst="rect">
            <a:avLst/>
          </a:prstGeom>
          <a:noFill/>
        </p:spPr>
        <p:txBody>
          <a:bodyPr wrap="square" lIns="0" tIns="0" rIns="0" bIns="0">
            <a:spAutoFit/>
          </a:bodyPr>
          <a:lstStyle/>
          <a:p>
            <a:pPr>
              <a:spcAft>
                <a:spcPts val="600"/>
              </a:spcAft>
            </a:pPr>
            <a:r>
              <a:rPr lang="en-US" sz="1200" b="1" cap="all" spc="250" dirty="0" smtClean="0">
                <a:solidFill>
                  <a:schemeClr val="bg1"/>
                </a:solidFill>
                <a:latin typeface="Arial Narrow"/>
                <a:cs typeface="Arial Narrow"/>
              </a:rPr>
              <a:t>Innovation.  Regional Collaboration.  Job Creation. </a:t>
            </a:r>
          </a:p>
        </p:txBody>
      </p:sp>
    </p:spTree>
    <p:extLst>
      <p:ext uri="{BB962C8B-B14F-4D97-AF65-F5344CB8AC3E}">
        <p14:creationId xmlns:p14="http://schemas.microsoft.com/office/powerpoint/2010/main" val="371898809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837288" y="3070372"/>
            <a:ext cx="2926120" cy="523220"/>
          </a:xfrm>
          <a:prstGeom prst="rect">
            <a:avLst/>
          </a:prstGeom>
          <a:noFill/>
          <a:ln w="9525">
            <a:noFill/>
            <a:miter lim="800000"/>
            <a:headEnd/>
            <a:tailEnd/>
          </a:ln>
        </p:spPr>
        <p:txBody>
          <a:bodyPr wrap="square" lIns="0" tIns="0" rIns="0" bIns="0">
            <a:prstTxWarp prst="textNoShape">
              <a:avLst/>
            </a:prstTxWarp>
            <a:spAutoFit/>
          </a:bodyPr>
          <a:lstStyle/>
          <a:p>
            <a:pPr>
              <a:spcAft>
                <a:spcPts val="3000"/>
              </a:spcAft>
            </a:pPr>
            <a:r>
              <a:rPr lang="en-US" sz="1700" b="1" dirty="0">
                <a:solidFill>
                  <a:schemeClr val="accent1">
                    <a:lumMod val="50000"/>
                  </a:schemeClr>
                </a:solidFill>
                <a:latin typeface="Arial Narrow"/>
                <a:ea typeface="Arial" pitchFamily="-105" charset="0"/>
                <a:cs typeface="Arial Narrow"/>
              </a:rPr>
              <a:t>Research </a:t>
            </a:r>
            <a:r>
              <a:rPr lang="en-US" sz="1700" b="1" dirty="0" smtClean="0">
                <a:solidFill>
                  <a:schemeClr val="accent1">
                    <a:lumMod val="50000"/>
                  </a:schemeClr>
                </a:solidFill>
                <a:latin typeface="Arial Narrow"/>
                <a:ea typeface="Arial" pitchFamily="-105" charset="0"/>
                <a:cs typeface="Arial Narrow"/>
              </a:rPr>
              <a:t>&amp; National Technical Assistance</a:t>
            </a:r>
            <a:endParaRPr lang="en-US" sz="1700" b="1" i="1" dirty="0">
              <a:solidFill>
                <a:schemeClr val="accent1">
                  <a:lumMod val="50000"/>
                </a:schemeClr>
              </a:solidFill>
              <a:latin typeface="Arial Narrow"/>
              <a:cs typeface="Arial Narrow"/>
            </a:endParaRPr>
          </a:p>
        </p:txBody>
      </p:sp>
      <p:sp>
        <p:nvSpPr>
          <p:cNvPr id="20" name="Rectangle 19"/>
          <p:cNvSpPr/>
          <p:nvPr/>
        </p:nvSpPr>
        <p:spPr>
          <a:xfrm rot="16200000">
            <a:off x="-1573706" y="3407674"/>
            <a:ext cx="4853493" cy="769441"/>
          </a:xfrm>
          <a:prstGeom prst="rect">
            <a:avLst/>
          </a:prstGeom>
        </p:spPr>
        <p:txBody>
          <a:bodyPr wrap="square">
            <a:spAutoFit/>
          </a:bodyPr>
          <a:lstStyle/>
          <a:p>
            <a:pPr algn="ctr"/>
            <a:r>
              <a:rPr lang="en-US" sz="4400" b="1" spc="210" dirty="0" smtClean="0">
                <a:solidFill>
                  <a:srgbClr val="E8CE79"/>
                </a:solidFill>
                <a:latin typeface="+mj-lt"/>
                <a:ea typeface="Arial" pitchFamily="27" charset="0"/>
                <a:cs typeface="Arial" pitchFamily="27" charset="0"/>
              </a:rPr>
              <a:t>PROGRAMS</a:t>
            </a:r>
            <a:endParaRPr lang="en-US" sz="4400" spc="210" dirty="0">
              <a:solidFill>
                <a:srgbClr val="E8CE79"/>
              </a:solidFill>
              <a:latin typeface="+mj-lt"/>
            </a:endParaRPr>
          </a:p>
        </p:txBody>
      </p:sp>
      <p:sp>
        <p:nvSpPr>
          <p:cNvPr id="24" name="TextBox 23"/>
          <p:cNvSpPr txBox="1"/>
          <p:nvPr/>
        </p:nvSpPr>
        <p:spPr>
          <a:xfrm>
            <a:off x="3468411" y="620862"/>
            <a:ext cx="5509666" cy="184666"/>
          </a:xfrm>
          <a:prstGeom prst="rect">
            <a:avLst/>
          </a:prstGeom>
          <a:noFill/>
        </p:spPr>
        <p:txBody>
          <a:bodyPr wrap="square" lIns="0" tIns="0" rIns="0" bIns="0">
            <a:spAutoFit/>
          </a:bodyPr>
          <a:lstStyle/>
          <a:p>
            <a:pPr>
              <a:spcAft>
                <a:spcPts val="600"/>
              </a:spcAft>
            </a:pPr>
            <a:r>
              <a:rPr lang="en-US" sz="1200" b="1" cap="all" spc="250" dirty="0" smtClean="0">
                <a:solidFill>
                  <a:schemeClr val="bg1"/>
                </a:solidFill>
                <a:latin typeface="Arial Narrow"/>
                <a:cs typeface="Arial Narrow"/>
              </a:rPr>
              <a:t>Innovation.  Regional Collaboration.  Job Creation. </a:t>
            </a:r>
          </a:p>
        </p:txBody>
      </p:sp>
      <p:grpSp>
        <p:nvGrpSpPr>
          <p:cNvPr id="15" name="Group 14"/>
          <p:cNvGrpSpPr/>
          <p:nvPr/>
        </p:nvGrpSpPr>
        <p:grpSpPr>
          <a:xfrm>
            <a:off x="1512601" y="2177795"/>
            <a:ext cx="7008604" cy="3231576"/>
            <a:chOff x="1539235" y="2089015"/>
            <a:chExt cx="7008604" cy="3231576"/>
          </a:xfrm>
        </p:grpSpPr>
        <p:sp>
          <p:nvSpPr>
            <p:cNvPr id="2" name="TextBox 1"/>
            <p:cNvSpPr txBox="1">
              <a:spLocks noChangeArrowheads="1"/>
            </p:cNvSpPr>
            <p:nvPr/>
          </p:nvSpPr>
          <p:spPr bwMode="auto">
            <a:xfrm>
              <a:off x="2223448" y="3972521"/>
              <a:ext cx="2773362" cy="261610"/>
            </a:xfrm>
            <a:prstGeom prst="rect">
              <a:avLst/>
            </a:prstGeom>
            <a:noFill/>
            <a:ln w="9525">
              <a:noFill/>
              <a:miter lim="800000"/>
              <a:headEnd/>
              <a:tailEnd/>
            </a:ln>
          </p:spPr>
          <p:txBody>
            <a:bodyPr lIns="0" tIns="0" rIns="0" bIns="0">
              <a:prstTxWarp prst="textNoShape">
                <a:avLst/>
              </a:prstTxWarp>
              <a:spAutoFit/>
            </a:bodyPr>
            <a:lstStyle/>
            <a:p>
              <a:pPr>
                <a:spcAft>
                  <a:spcPts val="3000"/>
                </a:spcAft>
              </a:pPr>
              <a:r>
                <a:rPr lang="en-US" sz="1700" b="1" i="1" dirty="0" smtClean="0">
                  <a:solidFill>
                    <a:schemeClr val="accent1">
                      <a:lumMod val="50000"/>
                    </a:schemeClr>
                  </a:solidFill>
                  <a:latin typeface="Arial Narrow"/>
                  <a:cs typeface="Arial Narrow"/>
                </a:rPr>
                <a:t>University Centers </a:t>
              </a:r>
              <a:endParaRPr lang="en-US" sz="1700" b="1" i="1" dirty="0">
                <a:solidFill>
                  <a:schemeClr val="accent1">
                    <a:lumMod val="50000"/>
                  </a:schemeClr>
                </a:solidFill>
                <a:latin typeface="Arial Narrow"/>
                <a:cs typeface="Arial Narrow"/>
              </a:endParaRPr>
            </a:p>
          </p:txBody>
        </p:sp>
        <p:pic>
          <p:nvPicPr>
            <p:cNvPr id="3" name="Picture 2" descr="SustainableEconDev_icon.png"/>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1544148" y="2089015"/>
              <a:ext cx="536575" cy="536575"/>
            </a:xfrm>
            <a:prstGeom prst="rect">
              <a:avLst/>
            </a:prstGeom>
            <a:noFill/>
            <a:ln w="9525">
              <a:noFill/>
              <a:miter lim="800000"/>
              <a:headEnd/>
              <a:tailEnd/>
            </a:ln>
          </p:spPr>
        </p:pic>
        <p:pic>
          <p:nvPicPr>
            <p:cNvPr id="4" name="Picture 3" descr="SustainableEconDev_icon.png"/>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5147940" y="2089015"/>
              <a:ext cx="534987" cy="534987"/>
            </a:xfrm>
            <a:prstGeom prst="rect">
              <a:avLst/>
            </a:prstGeom>
            <a:noFill/>
            <a:ln w="9525">
              <a:noFill/>
              <a:miter lim="800000"/>
              <a:headEnd/>
              <a:tailEnd/>
            </a:ln>
          </p:spPr>
        </p:pic>
        <p:pic>
          <p:nvPicPr>
            <p:cNvPr id="5" name="Picture 4" descr="SustainableEconDev_icon.png"/>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1539235" y="2951426"/>
              <a:ext cx="534987" cy="534987"/>
            </a:xfrm>
            <a:prstGeom prst="rect">
              <a:avLst/>
            </a:prstGeom>
            <a:noFill/>
            <a:ln w="9525">
              <a:noFill/>
              <a:miter lim="800000"/>
              <a:headEnd/>
              <a:tailEnd/>
            </a:ln>
          </p:spPr>
        </p:pic>
        <p:pic>
          <p:nvPicPr>
            <p:cNvPr id="6" name="Picture 5" descr="SustainableEconDev_icon.png"/>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5143027" y="2951426"/>
              <a:ext cx="534987" cy="534987"/>
            </a:xfrm>
            <a:prstGeom prst="rect">
              <a:avLst/>
            </a:prstGeom>
            <a:noFill/>
            <a:ln w="9525">
              <a:noFill/>
              <a:miter lim="800000"/>
              <a:headEnd/>
              <a:tailEnd/>
            </a:ln>
          </p:spPr>
        </p:pic>
        <p:sp>
          <p:nvSpPr>
            <p:cNvPr id="7" name="TextBox 6"/>
            <p:cNvSpPr txBox="1">
              <a:spLocks noChangeArrowheads="1"/>
            </p:cNvSpPr>
            <p:nvPr/>
          </p:nvSpPr>
          <p:spPr bwMode="auto">
            <a:xfrm>
              <a:off x="2214867" y="2238713"/>
              <a:ext cx="2794000" cy="261610"/>
            </a:xfrm>
            <a:prstGeom prst="rect">
              <a:avLst/>
            </a:prstGeom>
            <a:noFill/>
            <a:ln w="9525">
              <a:noFill/>
              <a:miter lim="800000"/>
              <a:headEnd/>
              <a:tailEnd/>
            </a:ln>
          </p:spPr>
          <p:txBody>
            <a:bodyPr lIns="0" tIns="0" rIns="0" bIns="0">
              <a:prstTxWarp prst="textNoShape">
                <a:avLst/>
              </a:prstTxWarp>
              <a:spAutoFit/>
            </a:bodyPr>
            <a:lstStyle/>
            <a:p>
              <a:pPr>
                <a:spcAft>
                  <a:spcPts val="3000"/>
                </a:spcAft>
              </a:pPr>
              <a:r>
                <a:rPr lang="en-US" sz="1700" b="1" dirty="0" smtClean="0">
                  <a:solidFill>
                    <a:schemeClr val="accent1">
                      <a:lumMod val="50000"/>
                    </a:schemeClr>
                  </a:solidFill>
                  <a:latin typeface="Arial Narrow"/>
                  <a:cs typeface="Arial Narrow"/>
                </a:rPr>
                <a:t>Public Works</a:t>
              </a:r>
              <a:endParaRPr lang="en-US" sz="1700" b="1" i="1" dirty="0">
                <a:solidFill>
                  <a:schemeClr val="accent1">
                    <a:lumMod val="50000"/>
                  </a:schemeClr>
                </a:solidFill>
                <a:latin typeface="Arial Narrow"/>
                <a:cs typeface="Arial Narrow"/>
              </a:endParaRPr>
            </a:p>
          </p:txBody>
        </p:sp>
        <p:sp>
          <p:nvSpPr>
            <p:cNvPr id="8" name="TextBox 7"/>
            <p:cNvSpPr txBox="1">
              <a:spLocks noChangeArrowheads="1"/>
            </p:cNvSpPr>
            <p:nvPr/>
          </p:nvSpPr>
          <p:spPr bwMode="auto">
            <a:xfrm>
              <a:off x="5860726" y="2218396"/>
              <a:ext cx="1951039" cy="261610"/>
            </a:xfrm>
            <a:prstGeom prst="rect">
              <a:avLst/>
            </a:prstGeom>
            <a:noFill/>
            <a:ln w="9525">
              <a:noFill/>
              <a:miter lim="800000"/>
              <a:headEnd/>
              <a:tailEnd/>
            </a:ln>
          </p:spPr>
          <p:txBody>
            <a:bodyPr wrap="square" lIns="0" tIns="0" rIns="0" bIns="0">
              <a:prstTxWarp prst="textNoShape">
                <a:avLst/>
              </a:prstTxWarp>
              <a:spAutoFit/>
            </a:bodyPr>
            <a:lstStyle/>
            <a:p>
              <a:pPr>
                <a:spcAft>
                  <a:spcPts val="3000"/>
                </a:spcAft>
              </a:pPr>
              <a:r>
                <a:rPr lang="en-US" sz="1700" b="1" dirty="0" smtClean="0">
                  <a:solidFill>
                    <a:schemeClr val="accent1">
                      <a:lumMod val="50000"/>
                    </a:schemeClr>
                  </a:solidFill>
                  <a:latin typeface="Arial Narrow"/>
                  <a:ea typeface="Arial" pitchFamily="-105" charset="0"/>
                  <a:cs typeface="Arial Narrow"/>
                </a:rPr>
                <a:t>Planning</a:t>
              </a:r>
              <a:endParaRPr lang="en-US" sz="1700" b="1" i="1" dirty="0">
                <a:solidFill>
                  <a:schemeClr val="accent1">
                    <a:lumMod val="50000"/>
                  </a:schemeClr>
                </a:solidFill>
                <a:latin typeface="Arial Narrow"/>
                <a:cs typeface="Arial Narrow"/>
              </a:endParaRPr>
            </a:p>
          </p:txBody>
        </p:sp>
        <p:sp>
          <p:nvSpPr>
            <p:cNvPr id="9" name="TextBox 8"/>
            <p:cNvSpPr txBox="1">
              <a:spLocks noChangeArrowheads="1"/>
            </p:cNvSpPr>
            <p:nvPr/>
          </p:nvSpPr>
          <p:spPr bwMode="auto">
            <a:xfrm>
              <a:off x="2252020" y="3049640"/>
              <a:ext cx="2668588" cy="261610"/>
            </a:xfrm>
            <a:prstGeom prst="rect">
              <a:avLst/>
            </a:prstGeom>
            <a:noFill/>
            <a:ln w="9525">
              <a:noFill/>
              <a:miter lim="800000"/>
              <a:headEnd/>
              <a:tailEnd/>
            </a:ln>
          </p:spPr>
          <p:txBody>
            <a:bodyPr wrap="square" lIns="0" tIns="0" rIns="0" bIns="0">
              <a:prstTxWarp prst="textNoShape">
                <a:avLst/>
              </a:prstTxWarp>
              <a:spAutoFit/>
            </a:bodyPr>
            <a:lstStyle/>
            <a:p>
              <a:pPr>
                <a:spcAft>
                  <a:spcPts val="3000"/>
                </a:spcAft>
              </a:pPr>
              <a:r>
                <a:rPr lang="en-US" sz="1700" b="1" dirty="0" smtClean="0">
                  <a:solidFill>
                    <a:schemeClr val="accent1">
                      <a:lumMod val="50000"/>
                    </a:schemeClr>
                  </a:solidFill>
                  <a:latin typeface="Arial Narrow"/>
                  <a:ea typeface="Arial" pitchFamily="-105" charset="0"/>
                  <a:cs typeface="Arial Narrow"/>
                </a:rPr>
                <a:t>Local Technical </a:t>
              </a:r>
              <a:r>
                <a:rPr lang="en-US" sz="1700" b="1" dirty="0">
                  <a:solidFill>
                    <a:schemeClr val="accent1">
                      <a:lumMod val="50000"/>
                    </a:schemeClr>
                  </a:solidFill>
                  <a:latin typeface="Arial Narrow"/>
                  <a:ea typeface="Arial" pitchFamily="-105" charset="0"/>
                  <a:cs typeface="Arial Narrow"/>
                </a:rPr>
                <a:t>Assistance</a:t>
              </a:r>
              <a:endParaRPr lang="en-US" sz="1700" b="1" i="1" dirty="0">
                <a:solidFill>
                  <a:schemeClr val="accent1">
                    <a:lumMod val="50000"/>
                  </a:schemeClr>
                </a:solidFill>
                <a:latin typeface="Arial Narrow"/>
                <a:cs typeface="Arial Narrow"/>
              </a:endParaRPr>
            </a:p>
          </p:txBody>
        </p:sp>
        <p:sp>
          <p:nvSpPr>
            <p:cNvPr id="11" name="TextBox 10"/>
            <p:cNvSpPr txBox="1">
              <a:spLocks noChangeArrowheads="1"/>
            </p:cNvSpPr>
            <p:nvPr/>
          </p:nvSpPr>
          <p:spPr bwMode="auto">
            <a:xfrm>
              <a:off x="2241973" y="4839086"/>
              <a:ext cx="2773362" cy="261610"/>
            </a:xfrm>
            <a:prstGeom prst="rect">
              <a:avLst/>
            </a:prstGeom>
            <a:noFill/>
            <a:ln w="9525">
              <a:noFill/>
              <a:miter lim="800000"/>
              <a:headEnd/>
              <a:tailEnd/>
            </a:ln>
          </p:spPr>
          <p:txBody>
            <a:bodyPr wrap="square" lIns="0" tIns="0" rIns="0" bIns="0">
              <a:prstTxWarp prst="textNoShape">
                <a:avLst/>
              </a:prstTxWarp>
              <a:spAutoFit/>
            </a:bodyPr>
            <a:lstStyle/>
            <a:p>
              <a:pPr>
                <a:spcAft>
                  <a:spcPts val="3000"/>
                </a:spcAft>
              </a:pPr>
              <a:r>
                <a:rPr lang="en-US" sz="1700" b="1" dirty="0">
                  <a:solidFill>
                    <a:schemeClr val="accent1">
                      <a:lumMod val="50000"/>
                    </a:schemeClr>
                  </a:solidFill>
                  <a:latin typeface="Arial Narrow"/>
                  <a:ea typeface="Arial" pitchFamily="-105" charset="0"/>
                  <a:cs typeface="Arial Narrow"/>
                </a:rPr>
                <a:t>Economic Adjustment </a:t>
              </a:r>
            </a:p>
          </p:txBody>
        </p:sp>
        <p:pic>
          <p:nvPicPr>
            <p:cNvPr id="13" name="Picture 12" descr="SustainableEconDev_icon.png"/>
            <p:cNvPicPr>
              <a:picLocks noChangeAspect="1"/>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1539235" y="3834408"/>
              <a:ext cx="525462" cy="525462"/>
            </a:xfrm>
            <a:prstGeom prst="rect">
              <a:avLst/>
            </a:prstGeom>
            <a:noFill/>
            <a:ln w="9525">
              <a:noFill/>
              <a:miter lim="800000"/>
              <a:headEnd/>
              <a:tailEnd/>
            </a:ln>
          </p:spPr>
        </p:pic>
        <p:pic>
          <p:nvPicPr>
            <p:cNvPr id="14" name="Picture 13" descr="SustainableEconDev_icon.png"/>
            <p:cNvPicPr>
              <a:picLocks noChangeAspect="1"/>
            </p:cNvPicPr>
            <p:nvPr/>
          </p:nvPicPr>
          <p:blipFill>
            <a:blip r:embed="rId8"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1557760" y="4716349"/>
              <a:ext cx="534987" cy="522472"/>
            </a:xfrm>
            <a:prstGeom prst="rect">
              <a:avLst/>
            </a:prstGeom>
            <a:noFill/>
            <a:ln w="9525">
              <a:noFill/>
              <a:miter lim="800000"/>
              <a:headEnd/>
              <a:tailEnd/>
            </a:ln>
          </p:spPr>
        </p:pic>
        <p:pic>
          <p:nvPicPr>
            <p:cNvPr id="18" name="Picture 5" descr="SustainableEconDev_icon.png"/>
            <p:cNvPicPr>
              <a:picLocks noChangeAspect="1"/>
            </p:cNvPicPr>
            <p:nvPr/>
          </p:nvPicPr>
          <p:blipFill>
            <a:blip r:embed="rId9"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5187477" y="3808539"/>
              <a:ext cx="536575" cy="536575"/>
            </a:xfrm>
            <a:prstGeom prst="rect">
              <a:avLst/>
            </a:prstGeom>
            <a:noFill/>
            <a:ln w="9525">
              <a:noFill/>
              <a:miter lim="800000"/>
              <a:headEnd/>
              <a:tailEnd/>
            </a:ln>
          </p:spPr>
        </p:pic>
        <p:sp>
          <p:nvSpPr>
            <p:cNvPr id="19" name="TextBox 18"/>
            <p:cNvSpPr txBox="1">
              <a:spLocks noChangeArrowheads="1"/>
            </p:cNvSpPr>
            <p:nvPr/>
          </p:nvSpPr>
          <p:spPr bwMode="auto">
            <a:xfrm>
              <a:off x="5855813" y="3885603"/>
              <a:ext cx="2668588" cy="523220"/>
            </a:xfrm>
            <a:prstGeom prst="rect">
              <a:avLst/>
            </a:prstGeom>
            <a:noFill/>
            <a:ln w="9525">
              <a:noFill/>
              <a:miter lim="800000"/>
              <a:headEnd/>
              <a:tailEnd/>
            </a:ln>
          </p:spPr>
          <p:txBody>
            <a:bodyPr wrap="square" lIns="0" tIns="0" rIns="0" bIns="0">
              <a:prstTxWarp prst="textNoShape">
                <a:avLst/>
              </a:prstTxWarp>
              <a:spAutoFit/>
            </a:bodyPr>
            <a:lstStyle/>
            <a:p>
              <a:pPr>
                <a:spcAft>
                  <a:spcPts val="3000"/>
                </a:spcAft>
              </a:pPr>
              <a:r>
                <a:rPr lang="en-US" sz="1700" b="1" dirty="0">
                  <a:solidFill>
                    <a:schemeClr val="accent1">
                      <a:lumMod val="50000"/>
                    </a:schemeClr>
                  </a:solidFill>
                  <a:latin typeface="Arial Narrow"/>
                  <a:ea typeface="Arial" pitchFamily="-105" charset="0"/>
                  <a:cs typeface="Arial Narrow"/>
                </a:rPr>
                <a:t>Trade Adjustment </a:t>
              </a:r>
              <a:r>
                <a:rPr lang="en-US" sz="1700" b="1" dirty="0" smtClean="0">
                  <a:solidFill>
                    <a:schemeClr val="accent1">
                      <a:lumMod val="50000"/>
                    </a:schemeClr>
                  </a:solidFill>
                  <a:latin typeface="Arial Narrow"/>
                  <a:ea typeface="Arial" pitchFamily="-105" charset="0"/>
                  <a:cs typeface="Arial Narrow"/>
                </a:rPr>
                <a:t>Assistance for Firms</a:t>
              </a:r>
              <a:endParaRPr lang="en-US" sz="1700" b="1" i="1" dirty="0">
                <a:solidFill>
                  <a:schemeClr val="accent1">
                    <a:lumMod val="50000"/>
                  </a:schemeClr>
                </a:solidFill>
                <a:latin typeface="Arial Narrow"/>
                <a:cs typeface="Arial Narrow"/>
              </a:endParaRPr>
            </a:p>
          </p:txBody>
        </p:sp>
        <p:sp>
          <p:nvSpPr>
            <p:cNvPr id="25" name="TextBox 24"/>
            <p:cNvSpPr txBox="1">
              <a:spLocks noChangeArrowheads="1"/>
            </p:cNvSpPr>
            <p:nvPr/>
          </p:nvSpPr>
          <p:spPr bwMode="auto">
            <a:xfrm>
              <a:off x="5879251" y="4797371"/>
              <a:ext cx="2668588" cy="523220"/>
            </a:xfrm>
            <a:prstGeom prst="rect">
              <a:avLst/>
            </a:prstGeom>
            <a:noFill/>
            <a:ln w="9525">
              <a:noFill/>
              <a:miter lim="800000"/>
              <a:headEnd/>
              <a:tailEnd/>
            </a:ln>
          </p:spPr>
          <p:txBody>
            <a:bodyPr wrap="square" lIns="0" tIns="0" rIns="0" bIns="0">
              <a:prstTxWarp prst="textNoShape">
                <a:avLst/>
              </a:prstTxWarp>
              <a:spAutoFit/>
            </a:bodyPr>
            <a:lstStyle/>
            <a:p>
              <a:pPr>
                <a:spcAft>
                  <a:spcPts val="3000"/>
                </a:spcAft>
              </a:pPr>
              <a:r>
                <a:rPr lang="en-US" sz="1700" b="1" dirty="0" smtClean="0">
                  <a:solidFill>
                    <a:schemeClr val="accent1">
                      <a:lumMod val="50000"/>
                    </a:schemeClr>
                  </a:solidFill>
                  <a:latin typeface="Arial Narrow"/>
                  <a:ea typeface="Arial" pitchFamily="-105" charset="0"/>
                  <a:cs typeface="Arial Narrow"/>
                </a:rPr>
                <a:t>Regional Innovation Strategies (America COMPETES RAMI)</a:t>
              </a:r>
              <a:endParaRPr lang="en-US" sz="1700" b="1" i="1" dirty="0">
                <a:solidFill>
                  <a:schemeClr val="accent1">
                    <a:lumMod val="50000"/>
                  </a:schemeClr>
                </a:solidFill>
                <a:latin typeface="Arial Narrow"/>
                <a:cs typeface="Arial Narrow"/>
              </a:endParaRPr>
            </a:p>
          </p:txBody>
        </p:sp>
        <p:pic>
          <p:nvPicPr>
            <p:cNvPr id="5122" name="Picture 2" descr="C:\Users\RWhite4\AppData\Local\Microsoft\Windows\Temporary Internet Files\Content.IE5\IVT4ZSL7\MC900441834[1].wmf"/>
            <p:cNvPicPr>
              <a:picLocks noChangeAspect="1" noChangeArrowheads="1"/>
            </p:cNvPicPr>
            <p:nvPr/>
          </p:nvPicPr>
          <p:blipFill>
            <a:blip r:embed="rId10" cstate="email">
              <a:clrChange>
                <a:clrFrom>
                  <a:srgbClr val="859BCF"/>
                </a:clrFrom>
                <a:clrTo>
                  <a:srgbClr val="859BCF">
                    <a:alpha val="0"/>
                  </a:srgbClr>
                </a:clrTo>
              </a:clrChange>
              <a:duotone>
                <a:prstClr val="black"/>
                <a:schemeClr val="accent1">
                  <a:tint val="45000"/>
                  <a:satMod val="400000"/>
                </a:schemeClr>
              </a:duotone>
              <a:lum bright="-20000" contrast="-20000"/>
              <a:extLst>
                <a:ext uri="{28A0092B-C50C-407E-A947-70E740481C1C}">
                  <a14:useLocalDpi xmlns:a14="http://schemas.microsoft.com/office/drawing/2010/main"/>
                </a:ext>
              </a:extLst>
            </a:blip>
            <a:srcRect/>
            <a:stretch>
              <a:fillRect/>
            </a:stretch>
          </p:blipFill>
          <p:spPr bwMode="auto">
            <a:xfrm>
              <a:off x="5215527" y="4716349"/>
              <a:ext cx="546650" cy="5457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2" name="Slide Number Placeholder 11"/>
          <p:cNvSpPr>
            <a:spLocks noGrp="1"/>
          </p:cNvSpPr>
          <p:nvPr>
            <p:ph type="sldNum" sz="quarter" idx="12"/>
          </p:nvPr>
        </p:nvSpPr>
        <p:spPr>
          <a:xfrm>
            <a:off x="6553200" y="6345464"/>
            <a:ext cx="2133600" cy="365125"/>
          </a:xfrm>
        </p:spPr>
        <p:txBody>
          <a:bodyPr vert="horz" wrap="square" lIns="91440" tIns="45720" rIns="91440" bIns="45720" numCol="1" anchor="ctr" anchorCtr="0" compatLnSpc="1">
            <a:prstTxWarp prst="textNoShape">
              <a:avLst/>
            </a:prstTxWarp>
          </a:bodyPr>
          <a:lstStyle/>
          <a:p>
            <a:fld id="{D7177172-5DE9-432B-B711-87A22BD1FD50}" type="slidenum">
              <a:rPr lang="en-US">
                <a:solidFill>
                  <a:prstClr val="white"/>
                </a:solidFill>
                <a:latin typeface="Arial" panose="020B0604020202020204" pitchFamily="34" charset="0"/>
                <a:cs typeface="Arial" panose="020B0604020202020204" pitchFamily="34" charset="0"/>
              </a:rPr>
              <a:pPr/>
              <a:t>7</a:t>
            </a:fld>
            <a:endParaRPr lang="en-US" dirty="0">
              <a:solidFill>
                <a:prstClr val="white"/>
              </a:solidFill>
              <a:latin typeface="Arial" panose="020B0604020202020204" pitchFamily="34" charset="0"/>
              <a:cs typeface="Arial" panose="020B0604020202020204" pitchFamily="34" charset="0"/>
            </a:endParaRPr>
          </a:p>
        </p:txBody>
      </p:sp>
      <p:sp>
        <p:nvSpPr>
          <p:cNvPr id="26" name="TextBox 25"/>
          <p:cNvSpPr txBox="1"/>
          <p:nvPr/>
        </p:nvSpPr>
        <p:spPr>
          <a:xfrm>
            <a:off x="1332950" y="1489322"/>
            <a:ext cx="5854700" cy="430887"/>
          </a:xfrm>
          <a:prstGeom prst="rect">
            <a:avLst/>
          </a:prstGeom>
          <a:noFill/>
        </p:spPr>
        <p:txBody>
          <a:bodyPr wrap="square" lIns="0" tIns="0" rIns="0" bIns="0">
            <a:spAutoFit/>
          </a:bodyPr>
          <a:lstStyle/>
          <a:p>
            <a:pPr fontAlgn="auto">
              <a:spcBef>
                <a:spcPts val="0"/>
              </a:spcBef>
              <a:spcAft>
                <a:spcPts val="300"/>
              </a:spcAft>
              <a:defRPr/>
            </a:pPr>
            <a:r>
              <a:rPr lang="en-US" sz="2800" b="1" spc="250" dirty="0" smtClean="0">
                <a:solidFill>
                  <a:srgbClr val="E8CE79"/>
                </a:solidFill>
                <a:latin typeface="+mj-lt"/>
                <a:ea typeface="+mn-ea"/>
                <a:cs typeface="Arial Narrow"/>
              </a:rPr>
              <a:t>EDA Program Portfolio</a:t>
            </a:r>
            <a:endParaRPr lang="en-US" sz="1200" b="1" dirty="0">
              <a:solidFill>
                <a:srgbClr val="E8CE79"/>
              </a:solidFill>
              <a:latin typeface="+mj-lt"/>
            </a:endParaRPr>
          </a:p>
        </p:txBody>
      </p:sp>
    </p:spTree>
    <p:extLst>
      <p:ext uri="{BB962C8B-B14F-4D97-AF65-F5344CB8AC3E}">
        <p14:creationId xmlns:p14="http://schemas.microsoft.com/office/powerpoint/2010/main" val="3508375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yberSecurity.png"/>
          <p:cNvPicPr>
            <a:picLocks noChangeAspect="1"/>
          </p:cNvPicPr>
          <p:nvPr/>
        </p:nvPicPr>
        <p:blipFill>
          <a:blip r:embed="rId3"/>
          <a:stretch>
            <a:fillRect/>
          </a:stretch>
        </p:blipFill>
        <p:spPr bwMode="auto">
          <a:xfrm>
            <a:off x="254000" y="1222375"/>
            <a:ext cx="2663825" cy="2663825"/>
          </a:xfrm>
          <a:prstGeom prst="rect">
            <a:avLst/>
          </a:prstGeom>
          <a:noFill/>
          <a:ln w="9525">
            <a:noFill/>
            <a:miter lim="800000"/>
            <a:headEnd/>
            <a:tailEnd/>
          </a:ln>
        </p:spPr>
      </p:pic>
      <p:pic>
        <p:nvPicPr>
          <p:cNvPr id="13" name="Picture 12" descr="Port.png"/>
          <p:cNvPicPr>
            <a:picLocks noChangeAspect="1"/>
          </p:cNvPicPr>
          <p:nvPr/>
        </p:nvPicPr>
        <p:blipFill>
          <a:blip r:embed="rId4"/>
          <a:stretch>
            <a:fillRect/>
          </a:stretch>
        </p:blipFill>
        <p:spPr bwMode="auto">
          <a:xfrm>
            <a:off x="254000" y="3913189"/>
            <a:ext cx="1745456" cy="1745456"/>
          </a:xfrm>
          <a:prstGeom prst="rect">
            <a:avLst/>
          </a:prstGeom>
          <a:noFill/>
          <a:ln w="9525">
            <a:noFill/>
            <a:miter lim="800000"/>
            <a:headEnd/>
            <a:tailEnd/>
          </a:ln>
        </p:spPr>
      </p:pic>
      <p:pic>
        <p:nvPicPr>
          <p:cNvPr id="14" name="Picture 13" descr="collaboration.png"/>
          <p:cNvPicPr>
            <a:picLocks noChangeAspect="1"/>
          </p:cNvPicPr>
          <p:nvPr/>
        </p:nvPicPr>
        <p:blipFill>
          <a:blip r:embed="rId5"/>
          <a:stretch>
            <a:fillRect/>
          </a:stretch>
        </p:blipFill>
        <p:spPr bwMode="auto">
          <a:xfrm>
            <a:off x="966787" y="4929188"/>
            <a:ext cx="1041400" cy="1041400"/>
          </a:xfrm>
          <a:prstGeom prst="rect">
            <a:avLst/>
          </a:prstGeom>
          <a:noFill/>
          <a:ln w="9525">
            <a:noFill/>
            <a:miter lim="800000"/>
            <a:headEnd/>
            <a:tailEnd/>
          </a:ln>
        </p:spPr>
      </p:pic>
      <p:pic>
        <p:nvPicPr>
          <p:cNvPr id="12" name="Picture 11" descr="cleanEnergy.png"/>
          <p:cNvPicPr>
            <a:picLocks noChangeAspect="1"/>
          </p:cNvPicPr>
          <p:nvPr/>
        </p:nvPicPr>
        <p:blipFill>
          <a:blip r:embed="rId6"/>
          <a:stretch>
            <a:fillRect/>
          </a:stretch>
        </p:blipFill>
        <p:spPr bwMode="auto">
          <a:xfrm>
            <a:off x="1231901" y="2891631"/>
            <a:ext cx="1829594" cy="1829594"/>
          </a:xfrm>
          <a:prstGeom prst="rect">
            <a:avLst/>
          </a:prstGeom>
          <a:noFill/>
          <a:ln w="9525">
            <a:noFill/>
            <a:miter lim="800000"/>
            <a:headEnd/>
            <a:tailEnd/>
          </a:ln>
        </p:spPr>
      </p:pic>
      <p:sp>
        <p:nvSpPr>
          <p:cNvPr id="19" name="TextBox 18"/>
          <p:cNvSpPr txBox="1">
            <a:spLocks noChangeArrowheads="1"/>
          </p:cNvSpPr>
          <p:nvPr/>
        </p:nvSpPr>
        <p:spPr bwMode="auto">
          <a:xfrm>
            <a:off x="3099205" y="1941191"/>
            <a:ext cx="6082505" cy="2987997"/>
          </a:xfrm>
          <a:prstGeom prst="rect">
            <a:avLst/>
          </a:prstGeom>
          <a:noFill/>
          <a:ln w="9525">
            <a:noFill/>
            <a:miter lim="800000"/>
            <a:headEnd/>
            <a:tailEnd/>
          </a:ln>
        </p:spPr>
        <p:txBody>
          <a:bodyPr wrap="square" lIns="0" tIns="0" rIns="0" bIns="0">
            <a:prstTxWarp prst="textNoShape">
              <a:avLst/>
            </a:prstTxWarp>
            <a:spAutoFit/>
          </a:bodyPr>
          <a:lstStyle/>
          <a:p>
            <a:pPr>
              <a:lnSpc>
                <a:spcPct val="150000"/>
              </a:lnSpc>
            </a:pPr>
            <a:r>
              <a:rPr lang="en-US" sz="1600" b="1" dirty="0">
                <a:solidFill>
                  <a:srgbClr val="005A8B"/>
                </a:solidFill>
                <a:latin typeface="Arial Narrow" pitchFamily="34" charset="0"/>
                <a:cs typeface="Arial Narrow"/>
              </a:rPr>
              <a:t>★	</a:t>
            </a:r>
            <a:r>
              <a:rPr lang="en-US" sz="2000" b="1" i="1" dirty="0">
                <a:solidFill>
                  <a:srgbClr val="005A8B"/>
                </a:solidFill>
                <a:latin typeface="Arial Narrow" pitchFamily="34" charset="0"/>
                <a:cs typeface="Arial Narrow"/>
              </a:rPr>
              <a:t>Collaborative Regional Innovation</a:t>
            </a:r>
          </a:p>
          <a:p>
            <a:pPr>
              <a:lnSpc>
                <a:spcPct val="150000"/>
              </a:lnSpc>
            </a:pPr>
            <a:r>
              <a:rPr lang="en-US" sz="2000" b="1" i="1" dirty="0">
                <a:solidFill>
                  <a:srgbClr val="005A8B"/>
                </a:solidFill>
                <a:latin typeface="Arial Narrow" pitchFamily="34" charset="0"/>
                <a:cs typeface="Arial Narrow"/>
              </a:rPr>
              <a:t>★	Public/Private Partnerships</a:t>
            </a:r>
          </a:p>
          <a:p>
            <a:pPr>
              <a:lnSpc>
                <a:spcPct val="150000"/>
              </a:lnSpc>
            </a:pPr>
            <a:r>
              <a:rPr lang="en-US" sz="2000" b="1" i="1" dirty="0">
                <a:solidFill>
                  <a:srgbClr val="005A8B"/>
                </a:solidFill>
                <a:latin typeface="Arial Narrow" pitchFamily="34" charset="0"/>
                <a:cs typeface="Arial Narrow"/>
              </a:rPr>
              <a:t>★	National Strategic Priorities</a:t>
            </a:r>
          </a:p>
          <a:p>
            <a:pPr>
              <a:lnSpc>
                <a:spcPct val="150000"/>
              </a:lnSpc>
            </a:pPr>
            <a:r>
              <a:rPr lang="en-US" sz="2000" b="1" i="1" dirty="0">
                <a:solidFill>
                  <a:srgbClr val="005A8B"/>
                </a:solidFill>
                <a:latin typeface="Arial Narrow" pitchFamily="34" charset="0"/>
                <a:cs typeface="Arial Narrow"/>
              </a:rPr>
              <a:t>★	Global Competitiveness</a:t>
            </a:r>
          </a:p>
          <a:p>
            <a:pPr>
              <a:lnSpc>
                <a:spcPct val="150000"/>
              </a:lnSpc>
              <a:spcAft>
                <a:spcPts val="500"/>
              </a:spcAft>
            </a:pPr>
            <a:r>
              <a:rPr lang="en-US" sz="2000" b="1" i="1" dirty="0">
                <a:solidFill>
                  <a:srgbClr val="005A8B"/>
                </a:solidFill>
                <a:latin typeface="Arial Narrow" pitchFamily="34" charset="0"/>
                <a:cs typeface="Arial Narrow"/>
              </a:rPr>
              <a:t>★	Environmentally-Sustainable Development</a:t>
            </a:r>
          </a:p>
          <a:p>
            <a:r>
              <a:rPr lang="en-US" sz="2000" b="1" i="1" dirty="0">
                <a:solidFill>
                  <a:srgbClr val="005A8B"/>
                </a:solidFill>
                <a:latin typeface="Arial Narrow" pitchFamily="34" charset="0"/>
                <a:cs typeface="Arial Narrow"/>
              </a:rPr>
              <a:t>★	Economically Distressed and </a:t>
            </a:r>
            <a:r>
              <a:rPr lang="en-US" sz="2000" b="1" i="1" dirty="0" smtClean="0">
                <a:solidFill>
                  <a:srgbClr val="005A8B"/>
                </a:solidFill>
                <a:latin typeface="Arial Narrow" pitchFamily="34" charset="0"/>
                <a:cs typeface="Arial Narrow"/>
              </a:rPr>
              <a:t>Underserved</a:t>
            </a:r>
          </a:p>
          <a:p>
            <a:r>
              <a:rPr lang="en-US" sz="2000" b="1" i="1" dirty="0">
                <a:solidFill>
                  <a:srgbClr val="005A8B"/>
                </a:solidFill>
                <a:latin typeface="Arial Narrow" pitchFamily="34" charset="0"/>
                <a:cs typeface="Arial Narrow"/>
              </a:rPr>
              <a:t> </a:t>
            </a:r>
            <a:r>
              <a:rPr lang="en-US" sz="2000" b="1" i="1" dirty="0" smtClean="0">
                <a:solidFill>
                  <a:srgbClr val="005A8B"/>
                </a:solidFill>
                <a:latin typeface="Arial Narrow" pitchFamily="34" charset="0"/>
                <a:cs typeface="Arial Narrow"/>
              </a:rPr>
              <a:t>       Communities</a:t>
            </a:r>
            <a:endParaRPr lang="en-US" sz="2000" b="1" i="1" dirty="0">
              <a:solidFill>
                <a:srgbClr val="005A8B"/>
              </a:solidFill>
              <a:latin typeface="Arial Narrow" pitchFamily="34" charset="0"/>
              <a:cs typeface="Arial Narrow"/>
            </a:endParaRPr>
          </a:p>
        </p:txBody>
      </p:sp>
      <p:sp>
        <p:nvSpPr>
          <p:cNvPr id="15" name="TextBox 14"/>
          <p:cNvSpPr txBox="1"/>
          <p:nvPr/>
        </p:nvSpPr>
        <p:spPr>
          <a:xfrm>
            <a:off x="3294743" y="271733"/>
            <a:ext cx="4579257" cy="492443"/>
          </a:xfrm>
          <a:prstGeom prst="rect">
            <a:avLst/>
          </a:prstGeom>
          <a:noFill/>
        </p:spPr>
        <p:txBody>
          <a:bodyPr wrap="square" lIns="0" tIns="0" rIns="0" bIns="0">
            <a:spAutoFit/>
          </a:bodyPr>
          <a:lstStyle/>
          <a:p>
            <a:pPr algn="r" fontAlgn="auto">
              <a:spcBef>
                <a:spcPts val="0"/>
              </a:spcBef>
              <a:spcAft>
                <a:spcPts val="300"/>
              </a:spcAft>
              <a:defRPr/>
            </a:pPr>
            <a:r>
              <a:rPr lang="en-US" sz="3200" b="1" spc="250" dirty="0" smtClean="0">
                <a:solidFill>
                  <a:srgbClr val="E8CE79"/>
                </a:solidFill>
                <a:latin typeface="Arial Narrow"/>
                <a:ea typeface="+mn-ea"/>
                <a:cs typeface="Arial Narrow"/>
              </a:rPr>
              <a:t>Investment Priorities</a:t>
            </a:r>
            <a:endParaRPr lang="en-US" sz="3200" b="1" spc="250" dirty="0">
              <a:solidFill>
                <a:srgbClr val="E8CE79"/>
              </a:solidFill>
              <a:latin typeface="Arial Narrow"/>
              <a:ea typeface="+mn-ea"/>
              <a:cs typeface="Arial Narrow"/>
            </a:endParaRPr>
          </a:p>
        </p:txBody>
      </p:sp>
    </p:spTree>
    <p:extLst>
      <p:ext uri="{BB962C8B-B14F-4D97-AF65-F5344CB8AC3E}">
        <p14:creationId xmlns:p14="http://schemas.microsoft.com/office/powerpoint/2010/main" val="116604856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3451225" y="1455738"/>
            <a:ext cx="5568950" cy="4185761"/>
          </a:xfrm>
          <a:prstGeom prst="rect">
            <a:avLst/>
          </a:prstGeom>
          <a:noFill/>
          <a:ln w="9525">
            <a:noFill/>
            <a:miter lim="800000"/>
            <a:headEnd/>
            <a:tailEnd/>
          </a:ln>
        </p:spPr>
        <p:txBody>
          <a:bodyPr lIns="0" tIns="0" rIns="0" bIns="0">
            <a:prstTxWarp prst="textNoShape">
              <a:avLst/>
            </a:prstTxWarp>
            <a:spAutoFit/>
          </a:bodyPr>
          <a:lstStyle/>
          <a:p>
            <a:pPr>
              <a:spcAft>
                <a:spcPts val="0"/>
              </a:spcAft>
              <a:defRPr/>
            </a:pPr>
            <a:r>
              <a:rPr lang="en-US" b="1" spc="100" dirty="0" smtClean="0">
                <a:solidFill>
                  <a:srgbClr val="E8CE79"/>
                </a:solidFill>
                <a:latin typeface="Georgia" pitchFamily="18" charset="0"/>
                <a:cs typeface="Arial" pitchFamily="34" charset="0"/>
              </a:rPr>
              <a:t>EDA Assistance Criteria</a:t>
            </a:r>
            <a:endParaRPr lang="en-US" b="1" spc="100" dirty="0">
              <a:solidFill>
                <a:srgbClr val="E8CE79"/>
              </a:solidFill>
              <a:latin typeface="Georgia" pitchFamily="18" charset="0"/>
              <a:cs typeface="Arial" pitchFamily="34" charset="0"/>
            </a:endParaRPr>
          </a:p>
          <a:p>
            <a:pPr>
              <a:spcAft>
                <a:spcPts val="0"/>
              </a:spcAft>
              <a:buClr>
                <a:srgbClr val="003150"/>
              </a:buClr>
              <a:buSzPct val="122000"/>
              <a:defRPr/>
            </a:pPr>
            <a:r>
              <a:rPr lang="en-US" dirty="0" smtClean="0">
                <a:solidFill>
                  <a:srgbClr val="E8CE79"/>
                </a:solidFill>
                <a:latin typeface="Georgia" pitchFamily="18" charset="0"/>
                <a:ea typeface="Arial Narrow" pitchFamily="-108" charset="0"/>
                <a:cs typeface="Arial Narrow" pitchFamily="-108" charset="0"/>
              </a:rPr>
              <a:t>Regions that meet one or more of the following criteria may be eligible for EDA grants</a:t>
            </a:r>
          </a:p>
          <a:p>
            <a:pPr>
              <a:spcAft>
                <a:spcPts val="0"/>
              </a:spcAft>
              <a:buClr>
                <a:srgbClr val="003150"/>
              </a:buClr>
              <a:buSzPct val="122000"/>
              <a:defRPr/>
            </a:pPr>
            <a:endParaRPr lang="en-US" dirty="0" smtClean="0">
              <a:solidFill>
                <a:srgbClr val="723D14"/>
              </a:solidFill>
              <a:latin typeface="Arial Narrow" pitchFamily="-108" charset="0"/>
              <a:ea typeface="Arial Narrow" pitchFamily="-108" charset="0"/>
              <a:cs typeface="Arial Narrow" pitchFamily="-108" charset="0"/>
            </a:endParaRPr>
          </a:p>
          <a:p>
            <a:pPr>
              <a:buClr>
                <a:srgbClr val="003150"/>
              </a:buClr>
              <a:buSzPct val="122000"/>
              <a:buFont typeface="Wingdings" charset="2"/>
              <a:buChar char=""/>
              <a:defRPr/>
            </a:pPr>
            <a:r>
              <a:rPr lang="en-US" sz="2000" i="1" spc="100" dirty="0" smtClean="0">
                <a:solidFill>
                  <a:srgbClr val="005A8B"/>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Unemployment rate for the most recent 24-</a:t>
            </a:r>
          </a:p>
          <a:p>
            <a:pPr>
              <a:buClr>
                <a:srgbClr val="003150"/>
              </a:buClr>
              <a:buSzPct val="122000"/>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    month period that is at least 1% point higher</a:t>
            </a:r>
          </a:p>
          <a:p>
            <a:pPr>
              <a:buClr>
                <a:srgbClr val="003150"/>
              </a:buClr>
              <a:buSzPct val="122000"/>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    than the national average</a:t>
            </a:r>
          </a:p>
          <a:p>
            <a:pPr>
              <a:buClr>
                <a:srgbClr val="003150"/>
              </a:buClr>
              <a:buSzPct val="122000"/>
              <a:defRPr/>
            </a:pPr>
            <a:endParaRPr lang="en-US" sz="2000" b="1" i="1" spc="100" dirty="0">
              <a:solidFill>
                <a:schemeClr val="accent1">
                  <a:lumMod val="50000"/>
                </a:schemeClr>
              </a:solidFill>
              <a:latin typeface="Arial Narrow" pitchFamily="34" charset="0"/>
              <a:ea typeface="Arial Narrow" pitchFamily="-108" charset="0"/>
              <a:cs typeface="Arial Narrow" pitchFamily="-108" charset="0"/>
            </a:endParaRPr>
          </a:p>
          <a:p>
            <a:pPr>
              <a:buClr>
                <a:srgbClr val="003150"/>
              </a:buClr>
              <a:buSzPct val="122000"/>
              <a:buFont typeface="Wingdings" charset="2"/>
              <a:buChar char=""/>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Per capita income that is 80% or less than the </a:t>
            </a:r>
          </a:p>
          <a:p>
            <a:pPr>
              <a:buClr>
                <a:srgbClr val="003150"/>
              </a:buClr>
              <a:buSzPct val="122000"/>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    national average</a:t>
            </a:r>
          </a:p>
          <a:p>
            <a:pPr>
              <a:buClr>
                <a:srgbClr val="003150"/>
              </a:buClr>
              <a:buSzPct val="122000"/>
              <a:defRPr/>
            </a:pPr>
            <a:endParaRPr lang="en-US" sz="2000" b="1" i="1" spc="100" dirty="0">
              <a:solidFill>
                <a:schemeClr val="accent1">
                  <a:lumMod val="50000"/>
                </a:schemeClr>
              </a:solidFill>
              <a:latin typeface="Arial Narrow" pitchFamily="34" charset="0"/>
              <a:ea typeface="Arial Narrow" pitchFamily="-108" charset="0"/>
              <a:cs typeface="Arial Narrow" pitchFamily="-108" charset="0"/>
            </a:endParaRPr>
          </a:p>
          <a:p>
            <a:pPr>
              <a:buClr>
                <a:srgbClr val="003150"/>
              </a:buClr>
              <a:buSzPct val="122000"/>
              <a:buFont typeface="Wingdings" charset="2"/>
              <a:buChar char=""/>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A special need, such as (but not limited to)</a:t>
            </a:r>
          </a:p>
          <a:p>
            <a:pPr>
              <a:buClr>
                <a:srgbClr val="003150"/>
              </a:buClr>
              <a:buSzPct val="122000"/>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    plant closings, natural disasters, or military </a:t>
            </a:r>
          </a:p>
          <a:p>
            <a:pPr>
              <a:buClr>
                <a:srgbClr val="003150"/>
              </a:buClr>
              <a:buSzPct val="122000"/>
              <a:defRPr/>
            </a:pPr>
            <a:r>
              <a:rPr lang="en-US" sz="2000" b="1" i="1" spc="100" dirty="0">
                <a:solidFill>
                  <a:schemeClr val="accent1">
                    <a:lumMod val="50000"/>
                  </a:schemeClr>
                </a:solidFill>
                <a:latin typeface="Arial Narrow" pitchFamily="34" charset="0"/>
                <a:ea typeface="Arial Narrow" pitchFamily="-108" charset="0"/>
                <a:cs typeface="Arial Narrow" pitchFamily="-108" charset="0"/>
              </a:rPr>
              <a:t> </a:t>
            </a:r>
            <a:r>
              <a:rPr lang="en-US" sz="2000" b="1" i="1" spc="100" dirty="0" smtClean="0">
                <a:solidFill>
                  <a:schemeClr val="accent1">
                    <a:lumMod val="50000"/>
                  </a:schemeClr>
                </a:solidFill>
                <a:latin typeface="Arial Narrow" pitchFamily="34" charset="0"/>
                <a:ea typeface="Arial Narrow" pitchFamily="-108" charset="0"/>
                <a:cs typeface="Arial Narrow" pitchFamily="-108" charset="0"/>
              </a:rPr>
              <a:t>    base closures</a:t>
            </a:r>
            <a:endParaRPr lang="en-US" sz="2000" b="1" i="1" dirty="0">
              <a:solidFill>
                <a:schemeClr val="accent1">
                  <a:lumMod val="50000"/>
                </a:schemeClr>
              </a:solidFill>
              <a:latin typeface="Arial Narrow" pitchFamily="34" charset="0"/>
            </a:endParaRPr>
          </a:p>
        </p:txBody>
      </p:sp>
      <p:pic>
        <p:nvPicPr>
          <p:cNvPr id="10" name="Picture 9" descr="handshake.png"/>
          <p:cNvPicPr>
            <a:picLocks noChangeAspect="1"/>
          </p:cNvPicPr>
          <p:nvPr/>
        </p:nvPicPr>
        <p:blipFill>
          <a:blip r:embed="rId3"/>
          <a:stretch>
            <a:fillRect/>
          </a:stretch>
        </p:blipFill>
        <p:spPr bwMode="auto">
          <a:xfrm>
            <a:off x="266700" y="1455738"/>
            <a:ext cx="2892425" cy="2892425"/>
          </a:xfrm>
          <a:prstGeom prst="rect">
            <a:avLst/>
          </a:prstGeom>
          <a:noFill/>
          <a:ln w="9525">
            <a:noFill/>
            <a:miter lim="800000"/>
            <a:headEnd/>
            <a:tailEnd/>
          </a:ln>
        </p:spPr>
      </p:pic>
      <p:pic>
        <p:nvPicPr>
          <p:cNvPr id="9" name="Picture 8" descr="GlobalEconomy.png"/>
          <p:cNvPicPr>
            <a:picLocks noChangeAspect="1"/>
          </p:cNvPicPr>
          <p:nvPr/>
        </p:nvPicPr>
        <p:blipFill>
          <a:blip r:embed="rId4"/>
          <a:stretch>
            <a:fillRect/>
          </a:stretch>
        </p:blipFill>
        <p:spPr bwMode="auto">
          <a:xfrm>
            <a:off x="520700" y="3647281"/>
            <a:ext cx="2202656" cy="2202656"/>
          </a:xfrm>
          <a:prstGeom prst="rect">
            <a:avLst/>
          </a:prstGeom>
          <a:noFill/>
          <a:ln w="9525">
            <a:noFill/>
            <a:miter lim="800000"/>
            <a:headEnd/>
            <a:tailEnd/>
          </a:ln>
        </p:spPr>
      </p:pic>
      <p:pic>
        <p:nvPicPr>
          <p:cNvPr id="8" name="Picture 7" descr="EcologicalDevelopment.png"/>
          <p:cNvPicPr>
            <a:picLocks noChangeAspect="1"/>
          </p:cNvPicPr>
          <p:nvPr/>
        </p:nvPicPr>
        <p:blipFill>
          <a:blip r:embed="rId5"/>
          <a:stretch>
            <a:fillRect/>
          </a:stretch>
        </p:blipFill>
        <p:spPr bwMode="auto">
          <a:xfrm>
            <a:off x="1949450" y="4652963"/>
            <a:ext cx="1625600" cy="1625600"/>
          </a:xfrm>
          <a:prstGeom prst="rect">
            <a:avLst/>
          </a:prstGeom>
          <a:noFill/>
          <a:ln w="9525">
            <a:noFill/>
            <a:miter lim="800000"/>
            <a:headEnd/>
            <a:tailEnd/>
          </a:ln>
        </p:spPr>
      </p:pic>
      <p:sp>
        <p:nvSpPr>
          <p:cNvPr id="7" name="TextBox 6"/>
          <p:cNvSpPr txBox="1"/>
          <p:nvPr/>
        </p:nvSpPr>
        <p:spPr>
          <a:xfrm>
            <a:off x="3159125" y="271733"/>
            <a:ext cx="4714875" cy="492443"/>
          </a:xfrm>
          <a:prstGeom prst="rect">
            <a:avLst/>
          </a:prstGeom>
          <a:noFill/>
        </p:spPr>
        <p:txBody>
          <a:bodyPr wrap="square" lIns="0" tIns="0" rIns="0" bIns="0">
            <a:spAutoFit/>
          </a:bodyPr>
          <a:lstStyle/>
          <a:p>
            <a:pPr algn="r" fontAlgn="auto">
              <a:spcBef>
                <a:spcPts val="0"/>
              </a:spcBef>
              <a:spcAft>
                <a:spcPts val="300"/>
              </a:spcAft>
              <a:defRPr/>
            </a:pPr>
            <a:r>
              <a:rPr lang="en-US" sz="3200" b="1" dirty="0">
                <a:solidFill>
                  <a:srgbClr val="E8CE79"/>
                </a:solidFill>
                <a:latin typeface="Arial Narrow" pitchFamily="34" charset="0"/>
              </a:rPr>
              <a:t>Assistance Criteria</a:t>
            </a:r>
          </a:p>
        </p:txBody>
      </p:sp>
    </p:spTree>
    <p:extLst>
      <p:ext uri="{BB962C8B-B14F-4D97-AF65-F5344CB8AC3E}">
        <p14:creationId xmlns:p14="http://schemas.microsoft.com/office/powerpoint/2010/main" val="8419057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2534</TotalTime>
  <Words>4782</Words>
  <Application>Microsoft Office PowerPoint</Application>
  <PresentationFormat>On-screen Show (4:3)</PresentationFormat>
  <Paragraphs>690</Paragraphs>
  <Slides>22</Slides>
  <Notes>21</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22</vt:i4>
      </vt:variant>
    </vt:vector>
  </HeadingPairs>
  <TitlesOfParts>
    <vt:vector size="38" baseType="lpstr">
      <vt:lpstr>ＭＳ Ｐゴシック</vt:lpstr>
      <vt:lpstr>Arial</vt:lpstr>
      <vt:lpstr>Arial Narrow</vt:lpstr>
      <vt:lpstr>Calibri</vt:lpstr>
      <vt:lpstr>Garamond</vt:lpstr>
      <vt:lpstr>Georgia</vt:lpstr>
      <vt:lpstr>Lucida Grande</vt:lpstr>
      <vt:lpstr>Times New Roman</vt:lpstr>
      <vt:lpstr>Wingdings</vt:lpstr>
      <vt:lpstr>1_Custom Design</vt:lpstr>
      <vt:lpstr>2_Custom Design</vt:lpstr>
      <vt:lpstr>3_Custom Design</vt:lpstr>
      <vt:lpstr>Custom Design</vt:lpstr>
      <vt:lpstr>1_Office Theme</vt:lpstr>
      <vt:lpstr>4_Custom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 Bright Idea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Condon</dc:creator>
  <cp:lastModifiedBy>Long, Tiffani</cp:lastModifiedBy>
  <cp:revision>142</cp:revision>
  <cp:lastPrinted>2016-06-24T13:37:37Z</cp:lastPrinted>
  <dcterms:created xsi:type="dcterms:W3CDTF">2011-02-24T20:55:53Z</dcterms:created>
  <dcterms:modified xsi:type="dcterms:W3CDTF">2016-06-28T14:07:59Z</dcterms:modified>
</cp:coreProperties>
</file>