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86" r:id="rId2"/>
    <p:sldId id="257" r:id="rId3"/>
    <p:sldId id="258" r:id="rId4"/>
    <p:sldId id="287" r:id="rId5"/>
    <p:sldId id="261" r:id="rId6"/>
    <p:sldId id="262" r:id="rId7"/>
    <p:sldId id="263" r:id="rId8"/>
    <p:sldId id="28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8D2A47-604E-495E-8642-D94376588543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9FA593-729B-4C6E-8D08-7E24F855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A593-729B-4C6E-8D08-7E24F8558D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5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FA593-729B-4C6E-8D08-7E24F8558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CC5A-C22E-4EF4-AEE9-3D37C3A03924}" type="datetime4">
              <a:rPr lang="en-US" smtClean="0"/>
              <a:t>July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64CF-A30A-4046-9AD7-E9D56A822098}" type="datetime4">
              <a:rPr lang="en-US" smtClean="0"/>
              <a:t>July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3BA6-FCE2-4B0C-B9F8-E79C6CE67364}" type="datetime4">
              <a:rPr lang="en-US" smtClean="0"/>
              <a:t>July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57D3-C92C-4170-B913-000FC3B285CB}" type="datetime4">
              <a:rPr lang="en-US" smtClean="0"/>
              <a:t>July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4B4C-E822-410A-9F7B-3EBC269035F8}" type="datetime4">
              <a:rPr lang="en-US" smtClean="0"/>
              <a:t>July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23D-7A99-439C-9C54-E09A65008B58}" type="datetime4">
              <a:rPr lang="en-US" smtClean="0"/>
              <a:t>July 31,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23B0-EC65-4610-A3DE-8C44D37A9A8F}" type="datetime4">
              <a:rPr lang="en-US" smtClean="0"/>
              <a:t>July 31,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0474-F847-44FB-BCF3-C09AEEE4E323}" type="datetime4">
              <a:rPr lang="en-US" smtClean="0"/>
              <a:t>July 31,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31E-8338-4716-9950-707C1C442D1C}" type="datetime4">
              <a:rPr lang="en-US" smtClean="0"/>
              <a:t>July 31,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73ED-F8A3-459F-AE07-64485F12F7BE}" type="datetime4">
              <a:rPr lang="en-US" smtClean="0"/>
              <a:t>July 31,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FA14-81D1-48A5-A38B-6E59734A6BDA}" type="datetime4">
              <a:rPr lang="en-US" smtClean="0"/>
              <a:t>July 31,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2C1C-8E7E-4AE1-ABBE-F5DDDF3DDC06}" type="datetime4">
              <a:rPr lang="en-US" smtClean="0"/>
              <a:t>July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081F-EFA9-4C03-ABA5-2307D223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09800" cy="4805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805688"/>
            <a:ext cx="2209800" cy="2052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2" y="5548380"/>
            <a:ext cx="1855736" cy="5669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09800" y="6477000"/>
            <a:ext cx="69342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76900" y="64770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87500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Manufacturing Community Partnerships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and Best Practices Webinar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88900" y="279400"/>
            <a:ext cx="5930900" cy="4308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Northwest Georgia-KTS Strategies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7" y="762000"/>
            <a:ext cx="7369206" cy="5553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9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Northwest Georgia KTS strategies (1/4)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88900" y="317500"/>
            <a:ext cx="4481163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69900" algn="l"/>
                <a:tab pos="7620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 Northwest Georgia-KTS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0" y="914400"/>
            <a:ext cx="8620041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10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Northwest Georgia-KTS (2/4)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88900" y="292100"/>
            <a:ext cx="3623813" cy="9566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57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Continued….NW Georgia-KTS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2893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11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Northwest Georgia-KTS (3/4)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88900" y="279400"/>
            <a:ext cx="3641446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Continued…NW Georgia- KTS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08388"/>
            <a:ext cx="8458200" cy="5440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Northwest Georgia-KTS (4/4)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12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0" y="292100"/>
            <a:ext cx="4285084" cy="982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57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Michigan- Commitments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807817"/>
            <a:ext cx="6019799" cy="55929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Michigan commitments (1/3)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13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88900" y="469900"/>
            <a:ext cx="7027565" cy="13157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57200" algn="l"/>
                <a:tab pos="749300" algn="l"/>
                <a:tab pos="69596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Continued…Example: Michigan-Commitments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457200" algn="l"/>
                <a:tab pos="749300" algn="l"/>
                <a:tab pos="69596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457200" algn="l"/>
                <a:tab pos="749300" algn="l"/>
                <a:tab pos="6959600" algn="l"/>
              </a:tabLst>
            </a:pPr>
            <a:r>
              <a:rPr lang="en-US" altLang="zh-CN" dirty="0" smtClean="0"/>
              <a:t>		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6" y="838200"/>
            <a:ext cx="7571409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Michigan commitments (2/3)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14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88900" y="469900"/>
            <a:ext cx="6694140" cy="1379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57200" algn="l"/>
                <a:tab pos="685800" algn="l"/>
                <a:tab pos="66294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Continued…Example: Michigan-Commitments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457200" algn="l"/>
                <a:tab pos="685800" algn="l"/>
                <a:tab pos="66294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457200" algn="l"/>
                <a:tab pos="685800" algn="l"/>
                <a:tab pos="6629400" algn="l"/>
              </a:tabLst>
            </a:pPr>
            <a:r>
              <a:rPr lang="en-US" altLang="zh-CN" dirty="0" smtClean="0"/>
              <a:t>		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9" y="990600"/>
            <a:ext cx="8402223" cy="5268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Michigan commitments (3/3)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15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425218" y="2045204"/>
            <a:ext cx="1123188" cy="12192"/>
          </a:xfrm>
          <a:custGeom>
            <a:avLst/>
            <a:gdLst>
              <a:gd name="connsiteX0" fmla="*/ 842391 w 1123188"/>
              <a:gd name="connsiteY0" fmla="*/ 0 h 12192"/>
              <a:gd name="connsiteX1" fmla="*/ 561606 w 1123188"/>
              <a:gd name="connsiteY1" fmla="*/ 0 h 12192"/>
              <a:gd name="connsiteX2" fmla="*/ 280797 w 1123188"/>
              <a:gd name="connsiteY2" fmla="*/ 0 h 12192"/>
              <a:gd name="connsiteX3" fmla="*/ 0 w 1123188"/>
              <a:gd name="connsiteY3" fmla="*/ 0 h 12192"/>
              <a:gd name="connsiteX4" fmla="*/ 0 w 1123188"/>
              <a:gd name="connsiteY4" fmla="*/ 12191 h 12192"/>
              <a:gd name="connsiteX5" fmla="*/ 280797 w 1123188"/>
              <a:gd name="connsiteY5" fmla="*/ 12191 h 12192"/>
              <a:gd name="connsiteX6" fmla="*/ 561606 w 1123188"/>
              <a:gd name="connsiteY6" fmla="*/ 12191 h 12192"/>
              <a:gd name="connsiteX7" fmla="*/ 842391 w 1123188"/>
              <a:gd name="connsiteY7" fmla="*/ 12191 h 12192"/>
              <a:gd name="connsiteX8" fmla="*/ 1123188 w 1123188"/>
              <a:gd name="connsiteY8" fmla="*/ 12191 h 12192"/>
              <a:gd name="connsiteX9" fmla="*/ 1123188 w 1123188"/>
              <a:gd name="connsiteY9" fmla="*/ 0 h 12192"/>
              <a:gd name="connsiteX10" fmla="*/ 842391 w 1123188"/>
              <a:gd name="connsiteY10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23188" h="12192">
                <a:moveTo>
                  <a:pt x="842391" y="0"/>
                </a:moveTo>
                <a:lnTo>
                  <a:pt x="561606" y="0"/>
                </a:lnTo>
                <a:lnTo>
                  <a:pt x="280797" y="0"/>
                </a:lnTo>
                <a:lnTo>
                  <a:pt x="0" y="0"/>
                </a:lnTo>
                <a:lnTo>
                  <a:pt x="0" y="12191"/>
                </a:lnTo>
                <a:lnTo>
                  <a:pt x="280797" y="12191"/>
                </a:lnTo>
                <a:lnTo>
                  <a:pt x="561606" y="12191"/>
                </a:lnTo>
                <a:lnTo>
                  <a:pt x="842391" y="12191"/>
                </a:lnTo>
                <a:lnTo>
                  <a:pt x="1123188" y="12191"/>
                </a:lnTo>
                <a:lnTo>
                  <a:pt x="1123188" y="0"/>
                </a:lnTo>
                <a:lnTo>
                  <a:pt x="84239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7978" y="3904488"/>
            <a:ext cx="597420" cy="12191"/>
          </a:xfrm>
          <a:custGeom>
            <a:avLst/>
            <a:gdLst>
              <a:gd name="connsiteX0" fmla="*/ 298716 w 597420"/>
              <a:gd name="connsiteY0" fmla="*/ 0 h 12191"/>
              <a:gd name="connsiteX1" fmla="*/ 0 w 597420"/>
              <a:gd name="connsiteY1" fmla="*/ 0 h 12191"/>
              <a:gd name="connsiteX2" fmla="*/ 0 w 597420"/>
              <a:gd name="connsiteY2" fmla="*/ 12191 h 12191"/>
              <a:gd name="connsiteX3" fmla="*/ 298716 w 597420"/>
              <a:gd name="connsiteY3" fmla="*/ 12191 h 12191"/>
              <a:gd name="connsiteX4" fmla="*/ 597420 w 597420"/>
              <a:gd name="connsiteY4" fmla="*/ 12191 h 12191"/>
              <a:gd name="connsiteX5" fmla="*/ 597420 w 597420"/>
              <a:gd name="connsiteY5" fmla="*/ 0 h 12191"/>
              <a:gd name="connsiteX6" fmla="*/ 298716 w 597420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7420" h="12191">
                <a:moveTo>
                  <a:pt x="298716" y="0"/>
                </a:moveTo>
                <a:lnTo>
                  <a:pt x="0" y="0"/>
                </a:lnTo>
                <a:lnTo>
                  <a:pt x="0" y="12191"/>
                </a:lnTo>
                <a:lnTo>
                  <a:pt x="298716" y="12191"/>
                </a:lnTo>
                <a:lnTo>
                  <a:pt x="597420" y="12191"/>
                </a:lnTo>
                <a:lnTo>
                  <a:pt x="597420" y="0"/>
                </a:lnTo>
                <a:lnTo>
                  <a:pt x="29871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/>
          <p:cNvSpPr txBox="1"/>
          <p:nvPr/>
        </p:nvSpPr>
        <p:spPr>
          <a:xfrm>
            <a:off x="88900" y="304800"/>
            <a:ext cx="5164684" cy="12644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082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Milwaukee-Leadership Capacity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82800" algn="l"/>
              </a:tabLst>
            </a:pPr>
            <a:r>
              <a:rPr lang="en-US" altLang="zh-CN" dirty="0" smtClean="0"/>
              <a:t>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5" y="780305"/>
            <a:ext cx="6417430" cy="5620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Milwaukee leadership (1/3)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16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425218" y="2045204"/>
            <a:ext cx="1123188" cy="12192"/>
          </a:xfrm>
          <a:custGeom>
            <a:avLst/>
            <a:gdLst>
              <a:gd name="connsiteX0" fmla="*/ 842391 w 1123188"/>
              <a:gd name="connsiteY0" fmla="*/ 0 h 12192"/>
              <a:gd name="connsiteX1" fmla="*/ 561606 w 1123188"/>
              <a:gd name="connsiteY1" fmla="*/ 0 h 12192"/>
              <a:gd name="connsiteX2" fmla="*/ 280797 w 1123188"/>
              <a:gd name="connsiteY2" fmla="*/ 0 h 12192"/>
              <a:gd name="connsiteX3" fmla="*/ 0 w 1123188"/>
              <a:gd name="connsiteY3" fmla="*/ 0 h 12192"/>
              <a:gd name="connsiteX4" fmla="*/ 0 w 1123188"/>
              <a:gd name="connsiteY4" fmla="*/ 12191 h 12192"/>
              <a:gd name="connsiteX5" fmla="*/ 280797 w 1123188"/>
              <a:gd name="connsiteY5" fmla="*/ 12191 h 12192"/>
              <a:gd name="connsiteX6" fmla="*/ 561606 w 1123188"/>
              <a:gd name="connsiteY6" fmla="*/ 12191 h 12192"/>
              <a:gd name="connsiteX7" fmla="*/ 842391 w 1123188"/>
              <a:gd name="connsiteY7" fmla="*/ 12191 h 12192"/>
              <a:gd name="connsiteX8" fmla="*/ 1123188 w 1123188"/>
              <a:gd name="connsiteY8" fmla="*/ 12191 h 12192"/>
              <a:gd name="connsiteX9" fmla="*/ 1123188 w 1123188"/>
              <a:gd name="connsiteY9" fmla="*/ 0 h 12192"/>
              <a:gd name="connsiteX10" fmla="*/ 842391 w 1123188"/>
              <a:gd name="connsiteY10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23188" h="12192">
                <a:moveTo>
                  <a:pt x="842391" y="0"/>
                </a:moveTo>
                <a:lnTo>
                  <a:pt x="561606" y="0"/>
                </a:lnTo>
                <a:lnTo>
                  <a:pt x="280797" y="0"/>
                </a:lnTo>
                <a:lnTo>
                  <a:pt x="0" y="0"/>
                </a:lnTo>
                <a:lnTo>
                  <a:pt x="0" y="12191"/>
                </a:lnTo>
                <a:lnTo>
                  <a:pt x="280797" y="12191"/>
                </a:lnTo>
                <a:lnTo>
                  <a:pt x="561606" y="12191"/>
                </a:lnTo>
                <a:lnTo>
                  <a:pt x="842391" y="12191"/>
                </a:lnTo>
                <a:lnTo>
                  <a:pt x="1123188" y="12191"/>
                </a:lnTo>
                <a:lnTo>
                  <a:pt x="1123188" y="0"/>
                </a:lnTo>
                <a:lnTo>
                  <a:pt x="84239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7978" y="3904488"/>
            <a:ext cx="597420" cy="12191"/>
          </a:xfrm>
          <a:custGeom>
            <a:avLst/>
            <a:gdLst>
              <a:gd name="connsiteX0" fmla="*/ 298716 w 597420"/>
              <a:gd name="connsiteY0" fmla="*/ 0 h 12191"/>
              <a:gd name="connsiteX1" fmla="*/ 0 w 597420"/>
              <a:gd name="connsiteY1" fmla="*/ 0 h 12191"/>
              <a:gd name="connsiteX2" fmla="*/ 0 w 597420"/>
              <a:gd name="connsiteY2" fmla="*/ 12191 h 12191"/>
              <a:gd name="connsiteX3" fmla="*/ 298716 w 597420"/>
              <a:gd name="connsiteY3" fmla="*/ 12191 h 12191"/>
              <a:gd name="connsiteX4" fmla="*/ 597420 w 597420"/>
              <a:gd name="connsiteY4" fmla="*/ 12191 h 12191"/>
              <a:gd name="connsiteX5" fmla="*/ 597420 w 597420"/>
              <a:gd name="connsiteY5" fmla="*/ 0 h 12191"/>
              <a:gd name="connsiteX6" fmla="*/ 298716 w 597420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7420" h="12191">
                <a:moveTo>
                  <a:pt x="298716" y="0"/>
                </a:moveTo>
                <a:lnTo>
                  <a:pt x="0" y="0"/>
                </a:lnTo>
                <a:lnTo>
                  <a:pt x="0" y="12191"/>
                </a:lnTo>
                <a:lnTo>
                  <a:pt x="298716" y="12191"/>
                </a:lnTo>
                <a:lnTo>
                  <a:pt x="597420" y="12191"/>
                </a:lnTo>
                <a:lnTo>
                  <a:pt x="597420" y="0"/>
                </a:lnTo>
                <a:lnTo>
                  <a:pt x="29871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432800" y="6438900"/>
            <a:ext cx="157094" cy="231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78" y="820837"/>
            <a:ext cx="6622045" cy="5427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Milwaukee leadership (2/3)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17</a:t>
            </a:r>
          </a:p>
        </p:txBody>
      </p:sp>
    </p:spTree>
    <p:extLst>
      <p:ext uri="{BB962C8B-B14F-4D97-AF65-F5344CB8AC3E}">
        <p14:creationId xmlns:p14="http://schemas.microsoft.com/office/powerpoint/2010/main" val="1205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425218" y="2045204"/>
            <a:ext cx="1123188" cy="12192"/>
          </a:xfrm>
          <a:custGeom>
            <a:avLst/>
            <a:gdLst>
              <a:gd name="connsiteX0" fmla="*/ 842391 w 1123188"/>
              <a:gd name="connsiteY0" fmla="*/ 0 h 12192"/>
              <a:gd name="connsiteX1" fmla="*/ 561606 w 1123188"/>
              <a:gd name="connsiteY1" fmla="*/ 0 h 12192"/>
              <a:gd name="connsiteX2" fmla="*/ 280797 w 1123188"/>
              <a:gd name="connsiteY2" fmla="*/ 0 h 12192"/>
              <a:gd name="connsiteX3" fmla="*/ 0 w 1123188"/>
              <a:gd name="connsiteY3" fmla="*/ 0 h 12192"/>
              <a:gd name="connsiteX4" fmla="*/ 0 w 1123188"/>
              <a:gd name="connsiteY4" fmla="*/ 12191 h 12192"/>
              <a:gd name="connsiteX5" fmla="*/ 280797 w 1123188"/>
              <a:gd name="connsiteY5" fmla="*/ 12191 h 12192"/>
              <a:gd name="connsiteX6" fmla="*/ 561606 w 1123188"/>
              <a:gd name="connsiteY6" fmla="*/ 12191 h 12192"/>
              <a:gd name="connsiteX7" fmla="*/ 842391 w 1123188"/>
              <a:gd name="connsiteY7" fmla="*/ 12191 h 12192"/>
              <a:gd name="connsiteX8" fmla="*/ 1123188 w 1123188"/>
              <a:gd name="connsiteY8" fmla="*/ 12191 h 12192"/>
              <a:gd name="connsiteX9" fmla="*/ 1123188 w 1123188"/>
              <a:gd name="connsiteY9" fmla="*/ 0 h 12192"/>
              <a:gd name="connsiteX10" fmla="*/ 842391 w 1123188"/>
              <a:gd name="connsiteY10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23188" h="12192">
                <a:moveTo>
                  <a:pt x="842391" y="0"/>
                </a:moveTo>
                <a:lnTo>
                  <a:pt x="561606" y="0"/>
                </a:lnTo>
                <a:lnTo>
                  <a:pt x="280797" y="0"/>
                </a:lnTo>
                <a:lnTo>
                  <a:pt x="0" y="0"/>
                </a:lnTo>
                <a:lnTo>
                  <a:pt x="0" y="12191"/>
                </a:lnTo>
                <a:lnTo>
                  <a:pt x="280797" y="12191"/>
                </a:lnTo>
                <a:lnTo>
                  <a:pt x="561606" y="12191"/>
                </a:lnTo>
                <a:lnTo>
                  <a:pt x="842391" y="12191"/>
                </a:lnTo>
                <a:lnTo>
                  <a:pt x="1123188" y="12191"/>
                </a:lnTo>
                <a:lnTo>
                  <a:pt x="1123188" y="0"/>
                </a:lnTo>
                <a:lnTo>
                  <a:pt x="84239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7978" y="3904488"/>
            <a:ext cx="597420" cy="12191"/>
          </a:xfrm>
          <a:custGeom>
            <a:avLst/>
            <a:gdLst>
              <a:gd name="connsiteX0" fmla="*/ 298716 w 597420"/>
              <a:gd name="connsiteY0" fmla="*/ 0 h 12191"/>
              <a:gd name="connsiteX1" fmla="*/ 0 w 597420"/>
              <a:gd name="connsiteY1" fmla="*/ 0 h 12191"/>
              <a:gd name="connsiteX2" fmla="*/ 0 w 597420"/>
              <a:gd name="connsiteY2" fmla="*/ 12191 h 12191"/>
              <a:gd name="connsiteX3" fmla="*/ 298716 w 597420"/>
              <a:gd name="connsiteY3" fmla="*/ 12191 h 12191"/>
              <a:gd name="connsiteX4" fmla="*/ 597420 w 597420"/>
              <a:gd name="connsiteY4" fmla="*/ 12191 h 12191"/>
              <a:gd name="connsiteX5" fmla="*/ 597420 w 597420"/>
              <a:gd name="connsiteY5" fmla="*/ 0 h 12191"/>
              <a:gd name="connsiteX6" fmla="*/ 298716 w 597420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7420" h="12191">
                <a:moveTo>
                  <a:pt x="298716" y="0"/>
                </a:moveTo>
                <a:lnTo>
                  <a:pt x="0" y="0"/>
                </a:lnTo>
                <a:lnTo>
                  <a:pt x="0" y="12191"/>
                </a:lnTo>
                <a:lnTo>
                  <a:pt x="298716" y="12191"/>
                </a:lnTo>
                <a:lnTo>
                  <a:pt x="597420" y="12191"/>
                </a:lnTo>
                <a:lnTo>
                  <a:pt x="597420" y="0"/>
                </a:lnTo>
                <a:lnTo>
                  <a:pt x="29871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432800" y="6438900"/>
            <a:ext cx="157094" cy="231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" y="304800"/>
            <a:ext cx="5163786" cy="12644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0828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Milwaukee-Leadership Capacity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82800" algn="l"/>
              </a:tabLst>
            </a:pPr>
            <a:r>
              <a:rPr lang="en-US" altLang="zh-CN" dirty="0" smtClean="0"/>
              <a:t>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990600"/>
            <a:ext cx="8674100" cy="50806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Milwaukee leadership (3/3)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18</a:t>
            </a:r>
          </a:p>
        </p:txBody>
      </p:sp>
    </p:spTree>
    <p:extLst>
      <p:ext uri="{BB962C8B-B14F-4D97-AF65-F5344CB8AC3E}">
        <p14:creationId xmlns:p14="http://schemas.microsoft.com/office/powerpoint/2010/main" val="3180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457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agenda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1673" y="1676400"/>
            <a:ext cx="8700655" cy="3505200"/>
            <a:chOff x="381000" y="1295400"/>
            <a:chExt cx="8700655" cy="3505200"/>
          </a:xfrm>
        </p:grpSpPr>
        <p:sp>
          <p:nvSpPr>
            <p:cNvPr id="10" name="Rectangle 9"/>
            <p:cNvSpPr/>
            <p:nvPr/>
          </p:nvSpPr>
          <p:spPr>
            <a:xfrm>
              <a:off x="609599" y="1524000"/>
              <a:ext cx="7848601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599" y="2819400"/>
              <a:ext cx="7848601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599" y="4114800"/>
              <a:ext cx="7848601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1" y="1676400"/>
              <a:ext cx="769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Overview of the IMCP program</a:t>
              </a:r>
              <a:endPara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1" y="2971800"/>
              <a:ext cx="769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panel structure and guidance for scoring applications</a:t>
              </a:r>
              <a:endPara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" y="4267200"/>
              <a:ext cx="8395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Highlight best practices from past applications</a:t>
              </a:r>
              <a:endPara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1000" y="129540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59080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" y="388620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425218" y="2045204"/>
            <a:ext cx="1123188" cy="12192"/>
          </a:xfrm>
          <a:custGeom>
            <a:avLst/>
            <a:gdLst>
              <a:gd name="connsiteX0" fmla="*/ 842391 w 1123188"/>
              <a:gd name="connsiteY0" fmla="*/ 0 h 12192"/>
              <a:gd name="connsiteX1" fmla="*/ 561606 w 1123188"/>
              <a:gd name="connsiteY1" fmla="*/ 0 h 12192"/>
              <a:gd name="connsiteX2" fmla="*/ 280797 w 1123188"/>
              <a:gd name="connsiteY2" fmla="*/ 0 h 12192"/>
              <a:gd name="connsiteX3" fmla="*/ 0 w 1123188"/>
              <a:gd name="connsiteY3" fmla="*/ 0 h 12192"/>
              <a:gd name="connsiteX4" fmla="*/ 0 w 1123188"/>
              <a:gd name="connsiteY4" fmla="*/ 12191 h 12192"/>
              <a:gd name="connsiteX5" fmla="*/ 280797 w 1123188"/>
              <a:gd name="connsiteY5" fmla="*/ 12191 h 12192"/>
              <a:gd name="connsiteX6" fmla="*/ 561606 w 1123188"/>
              <a:gd name="connsiteY6" fmla="*/ 12191 h 12192"/>
              <a:gd name="connsiteX7" fmla="*/ 842391 w 1123188"/>
              <a:gd name="connsiteY7" fmla="*/ 12191 h 12192"/>
              <a:gd name="connsiteX8" fmla="*/ 1123188 w 1123188"/>
              <a:gd name="connsiteY8" fmla="*/ 12191 h 12192"/>
              <a:gd name="connsiteX9" fmla="*/ 1123188 w 1123188"/>
              <a:gd name="connsiteY9" fmla="*/ 0 h 12192"/>
              <a:gd name="connsiteX10" fmla="*/ 842391 w 1123188"/>
              <a:gd name="connsiteY10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23188" h="12192">
                <a:moveTo>
                  <a:pt x="842391" y="0"/>
                </a:moveTo>
                <a:lnTo>
                  <a:pt x="561606" y="0"/>
                </a:lnTo>
                <a:lnTo>
                  <a:pt x="280797" y="0"/>
                </a:lnTo>
                <a:lnTo>
                  <a:pt x="0" y="0"/>
                </a:lnTo>
                <a:lnTo>
                  <a:pt x="0" y="12191"/>
                </a:lnTo>
                <a:lnTo>
                  <a:pt x="280797" y="12191"/>
                </a:lnTo>
                <a:lnTo>
                  <a:pt x="561606" y="12191"/>
                </a:lnTo>
                <a:lnTo>
                  <a:pt x="842391" y="12191"/>
                </a:lnTo>
                <a:lnTo>
                  <a:pt x="1123188" y="12191"/>
                </a:lnTo>
                <a:lnTo>
                  <a:pt x="1123188" y="0"/>
                </a:lnTo>
                <a:lnTo>
                  <a:pt x="84239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7978" y="3904488"/>
            <a:ext cx="597420" cy="12191"/>
          </a:xfrm>
          <a:custGeom>
            <a:avLst/>
            <a:gdLst>
              <a:gd name="connsiteX0" fmla="*/ 298716 w 597420"/>
              <a:gd name="connsiteY0" fmla="*/ 0 h 12191"/>
              <a:gd name="connsiteX1" fmla="*/ 0 w 597420"/>
              <a:gd name="connsiteY1" fmla="*/ 0 h 12191"/>
              <a:gd name="connsiteX2" fmla="*/ 0 w 597420"/>
              <a:gd name="connsiteY2" fmla="*/ 12191 h 12191"/>
              <a:gd name="connsiteX3" fmla="*/ 298716 w 597420"/>
              <a:gd name="connsiteY3" fmla="*/ 12191 h 12191"/>
              <a:gd name="connsiteX4" fmla="*/ 597420 w 597420"/>
              <a:gd name="connsiteY4" fmla="*/ 12191 h 12191"/>
              <a:gd name="connsiteX5" fmla="*/ 597420 w 597420"/>
              <a:gd name="connsiteY5" fmla="*/ 0 h 12191"/>
              <a:gd name="connsiteX6" fmla="*/ 298716 w 597420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7420" h="12191">
                <a:moveTo>
                  <a:pt x="298716" y="0"/>
                </a:moveTo>
                <a:lnTo>
                  <a:pt x="0" y="0"/>
                </a:lnTo>
                <a:lnTo>
                  <a:pt x="0" y="12191"/>
                </a:lnTo>
                <a:lnTo>
                  <a:pt x="298716" y="12191"/>
                </a:lnTo>
                <a:lnTo>
                  <a:pt x="597420" y="12191"/>
                </a:lnTo>
                <a:lnTo>
                  <a:pt x="597420" y="0"/>
                </a:lnTo>
                <a:lnTo>
                  <a:pt x="29871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432800" y="6438900"/>
            <a:ext cx="157094" cy="231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" y="304800"/>
            <a:ext cx="6007414" cy="11362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0828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Tennessee-Investment &amp; Commitment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82800" algn="l"/>
              </a:tabLst>
            </a:pPr>
            <a:r>
              <a:rPr lang="en-US" altLang="zh-CN" dirty="0" smtClean="0"/>
              <a:t>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38" y="838200"/>
            <a:ext cx="4715324" cy="563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Tennessee investment and commitment (1/2)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6529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19</a:t>
            </a:r>
          </a:p>
        </p:txBody>
      </p:sp>
    </p:spTree>
    <p:extLst>
      <p:ext uri="{BB962C8B-B14F-4D97-AF65-F5344CB8AC3E}">
        <p14:creationId xmlns:p14="http://schemas.microsoft.com/office/powerpoint/2010/main" val="37328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425218" y="2045204"/>
            <a:ext cx="1123188" cy="12192"/>
          </a:xfrm>
          <a:custGeom>
            <a:avLst/>
            <a:gdLst>
              <a:gd name="connsiteX0" fmla="*/ 842391 w 1123188"/>
              <a:gd name="connsiteY0" fmla="*/ 0 h 12192"/>
              <a:gd name="connsiteX1" fmla="*/ 561606 w 1123188"/>
              <a:gd name="connsiteY1" fmla="*/ 0 h 12192"/>
              <a:gd name="connsiteX2" fmla="*/ 280797 w 1123188"/>
              <a:gd name="connsiteY2" fmla="*/ 0 h 12192"/>
              <a:gd name="connsiteX3" fmla="*/ 0 w 1123188"/>
              <a:gd name="connsiteY3" fmla="*/ 0 h 12192"/>
              <a:gd name="connsiteX4" fmla="*/ 0 w 1123188"/>
              <a:gd name="connsiteY4" fmla="*/ 12191 h 12192"/>
              <a:gd name="connsiteX5" fmla="*/ 280797 w 1123188"/>
              <a:gd name="connsiteY5" fmla="*/ 12191 h 12192"/>
              <a:gd name="connsiteX6" fmla="*/ 561606 w 1123188"/>
              <a:gd name="connsiteY6" fmla="*/ 12191 h 12192"/>
              <a:gd name="connsiteX7" fmla="*/ 842391 w 1123188"/>
              <a:gd name="connsiteY7" fmla="*/ 12191 h 12192"/>
              <a:gd name="connsiteX8" fmla="*/ 1123188 w 1123188"/>
              <a:gd name="connsiteY8" fmla="*/ 12191 h 12192"/>
              <a:gd name="connsiteX9" fmla="*/ 1123188 w 1123188"/>
              <a:gd name="connsiteY9" fmla="*/ 0 h 12192"/>
              <a:gd name="connsiteX10" fmla="*/ 842391 w 1123188"/>
              <a:gd name="connsiteY10" fmla="*/ 0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123188" h="12192">
                <a:moveTo>
                  <a:pt x="842391" y="0"/>
                </a:moveTo>
                <a:lnTo>
                  <a:pt x="561606" y="0"/>
                </a:lnTo>
                <a:lnTo>
                  <a:pt x="280797" y="0"/>
                </a:lnTo>
                <a:lnTo>
                  <a:pt x="0" y="0"/>
                </a:lnTo>
                <a:lnTo>
                  <a:pt x="0" y="12191"/>
                </a:lnTo>
                <a:lnTo>
                  <a:pt x="280797" y="12191"/>
                </a:lnTo>
                <a:lnTo>
                  <a:pt x="561606" y="12191"/>
                </a:lnTo>
                <a:lnTo>
                  <a:pt x="842391" y="12191"/>
                </a:lnTo>
                <a:lnTo>
                  <a:pt x="1123188" y="12191"/>
                </a:lnTo>
                <a:lnTo>
                  <a:pt x="1123188" y="0"/>
                </a:lnTo>
                <a:lnTo>
                  <a:pt x="84239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7978" y="3904488"/>
            <a:ext cx="597420" cy="12191"/>
          </a:xfrm>
          <a:custGeom>
            <a:avLst/>
            <a:gdLst>
              <a:gd name="connsiteX0" fmla="*/ 298716 w 597420"/>
              <a:gd name="connsiteY0" fmla="*/ 0 h 12191"/>
              <a:gd name="connsiteX1" fmla="*/ 0 w 597420"/>
              <a:gd name="connsiteY1" fmla="*/ 0 h 12191"/>
              <a:gd name="connsiteX2" fmla="*/ 0 w 597420"/>
              <a:gd name="connsiteY2" fmla="*/ 12191 h 12191"/>
              <a:gd name="connsiteX3" fmla="*/ 298716 w 597420"/>
              <a:gd name="connsiteY3" fmla="*/ 12191 h 12191"/>
              <a:gd name="connsiteX4" fmla="*/ 597420 w 597420"/>
              <a:gd name="connsiteY4" fmla="*/ 12191 h 12191"/>
              <a:gd name="connsiteX5" fmla="*/ 597420 w 597420"/>
              <a:gd name="connsiteY5" fmla="*/ 0 h 12191"/>
              <a:gd name="connsiteX6" fmla="*/ 298716 w 597420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7420" h="12191">
                <a:moveTo>
                  <a:pt x="298716" y="0"/>
                </a:moveTo>
                <a:lnTo>
                  <a:pt x="0" y="0"/>
                </a:lnTo>
                <a:lnTo>
                  <a:pt x="0" y="12191"/>
                </a:lnTo>
                <a:lnTo>
                  <a:pt x="298716" y="12191"/>
                </a:lnTo>
                <a:lnTo>
                  <a:pt x="597420" y="12191"/>
                </a:lnTo>
                <a:lnTo>
                  <a:pt x="597420" y="0"/>
                </a:lnTo>
                <a:lnTo>
                  <a:pt x="29871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432800" y="6438900"/>
            <a:ext cx="157094" cy="231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" y="304800"/>
            <a:ext cx="6007414" cy="12644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082800" algn="l"/>
              </a:tabLst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Tennessee-Investment &amp; Commitment</a:t>
            </a:r>
            <a:endParaRPr lang="en-US" altLang="zh-CN" sz="2400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82800" algn="l"/>
              </a:tabLst>
            </a:pPr>
            <a:r>
              <a:rPr lang="en-US" altLang="zh-CN" dirty="0" smtClean="0"/>
              <a:t>	</a:t>
            </a:r>
            <a:endParaRPr lang="en-US" altLang="zh-CN" sz="14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62" y="1076186"/>
            <a:ext cx="6547876" cy="47056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Tennessee investment and commitment (2/2)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6529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20</a:t>
            </a:r>
          </a:p>
        </p:txBody>
      </p:sp>
    </p:spTree>
    <p:extLst>
      <p:ext uri="{BB962C8B-B14F-4D97-AF65-F5344CB8AC3E}">
        <p14:creationId xmlns:p14="http://schemas.microsoft.com/office/powerpoint/2010/main" val="31663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88900" y="317500"/>
            <a:ext cx="744620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57200" algn="l"/>
                <a:tab pos="685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Best Practices: Example-  Puget Sound Cost/Benefit Analysis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0" y="802934"/>
            <a:ext cx="5847240" cy="5445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Puget Sound cost-benefit analysis (1/1)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529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21</a:t>
            </a:r>
          </a:p>
        </p:txBody>
      </p:sp>
    </p:spTree>
    <p:extLst>
      <p:ext uri="{BB962C8B-B14F-4D97-AF65-F5344CB8AC3E}">
        <p14:creationId xmlns:p14="http://schemas.microsoft.com/office/powerpoint/2010/main" val="20228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88900" y="406400"/>
            <a:ext cx="5906873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71628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 South Alabama- Cost/Benefit Analysis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1" y="1001724"/>
            <a:ext cx="7844339" cy="4854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South Alabama cost-benefit analysis (1/3)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529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22</a:t>
            </a:r>
          </a:p>
        </p:txBody>
      </p:sp>
    </p:spTree>
    <p:extLst>
      <p:ext uri="{BB962C8B-B14F-4D97-AF65-F5344CB8AC3E}">
        <p14:creationId xmlns:p14="http://schemas.microsoft.com/office/powerpoint/2010/main" val="9969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279400"/>
            <a:ext cx="6209329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Continued…South Alabama- Cost/Benefit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5" y="912325"/>
            <a:ext cx="7413550" cy="5336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South Alabama cost-benefit analysis (2/3)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529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23</a:t>
            </a:r>
          </a:p>
        </p:txBody>
      </p:sp>
    </p:spTree>
    <p:extLst>
      <p:ext uri="{BB962C8B-B14F-4D97-AF65-F5344CB8AC3E}">
        <p14:creationId xmlns:p14="http://schemas.microsoft.com/office/powerpoint/2010/main" val="32197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88900" y="279400"/>
            <a:ext cx="6337569" cy="4159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Continued…South Alabama – Cost/Benefit Analysis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81100" y="914400"/>
            <a:ext cx="6781800" cy="5309049"/>
            <a:chOff x="60016" y="914399"/>
            <a:chExt cx="7636184" cy="56900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6" y="914399"/>
              <a:ext cx="7636184" cy="34606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6" y="4144472"/>
              <a:ext cx="7636184" cy="245997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799" y="3048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South Alabama cost-benefit analysis (3/3)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529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24</a:t>
            </a:r>
          </a:p>
        </p:txBody>
      </p:sp>
    </p:spTree>
    <p:extLst>
      <p:ext uri="{BB962C8B-B14F-4D97-AF65-F5344CB8AC3E}">
        <p14:creationId xmlns:p14="http://schemas.microsoft.com/office/powerpoint/2010/main" val="16914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88900" y="279400"/>
            <a:ext cx="3480568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Upcoming IMCP Activities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799" y="6096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IMCP activities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529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037" y="1981200"/>
            <a:ext cx="8418526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7037" y="3886200"/>
            <a:ext cx="8418526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9439" y="2133600"/>
            <a:ext cx="825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appointments and debriefing (August 25 – September 5)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439" y="4038600"/>
            <a:ext cx="825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Conference (October 2014)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438" y="1752600"/>
            <a:ext cx="4904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8438" y="3657600"/>
            <a:ext cx="4904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09703" y="931750"/>
            <a:ext cx="8778240" cy="21441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342900" algn="l"/>
                <a:tab pos="3175000" algn="l"/>
              </a:tabLst>
            </a:pPr>
            <a:r>
              <a:rPr lang="en-US" sz="1600" dirty="0" smtClean="0"/>
              <a:t>The </a:t>
            </a:r>
            <a:r>
              <a:rPr lang="en-US" sz="1600" dirty="0"/>
              <a:t>‘Investing in Manufacturing Communities Partnership’ (IMCP) seeks to </a:t>
            </a:r>
            <a:r>
              <a:rPr lang="en-US" sz="1600" b="1" dirty="0"/>
              <a:t>enhance</a:t>
            </a:r>
            <a:r>
              <a:rPr lang="en-US" sz="1600" dirty="0"/>
              <a:t> </a:t>
            </a:r>
            <a:r>
              <a:rPr lang="en-US" sz="1600" b="1" dirty="0"/>
              <a:t>the</a:t>
            </a:r>
            <a:r>
              <a:rPr lang="en-US" sz="1600" dirty="0"/>
              <a:t> </a:t>
            </a:r>
            <a:r>
              <a:rPr lang="en-US" sz="1600" b="1" dirty="0"/>
              <a:t>way</a:t>
            </a:r>
            <a:r>
              <a:rPr lang="en-US" sz="1600" dirty="0"/>
              <a:t> </a:t>
            </a:r>
            <a:r>
              <a:rPr lang="en-US" sz="1600" b="1" dirty="0"/>
              <a:t>we</a:t>
            </a:r>
            <a:r>
              <a:rPr lang="en-US" sz="1600" dirty="0"/>
              <a:t> </a:t>
            </a:r>
            <a:r>
              <a:rPr lang="en-US" sz="1600" b="1" dirty="0"/>
              <a:t>leverage</a:t>
            </a:r>
            <a:r>
              <a:rPr lang="en-US" sz="1600" dirty="0"/>
              <a:t> </a:t>
            </a:r>
            <a:r>
              <a:rPr lang="en-US" sz="1600" b="1" dirty="0"/>
              <a:t>federal</a:t>
            </a:r>
            <a:r>
              <a:rPr lang="en-US" sz="1600" dirty="0"/>
              <a:t> </a:t>
            </a:r>
            <a:r>
              <a:rPr lang="en-US" sz="1600" b="1" dirty="0"/>
              <a:t>economic</a:t>
            </a:r>
            <a:r>
              <a:rPr lang="en-US" sz="1600" dirty="0"/>
              <a:t> </a:t>
            </a:r>
            <a:r>
              <a:rPr lang="en-US" sz="1600" b="1" dirty="0"/>
              <a:t>development</a:t>
            </a:r>
            <a:r>
              <a:rPr lang="en-US" sz="1600" dirty="0"/>
              <a:t> </a:t>
            </a:r>
            <a:r>
              <a:rPr lang="en-US" sz="1600" b="1" dirty="0" smtClean="0"/>
              <a:t>funds and assistance</a:t>
            </a:r>
            <a:r>
              <a:rPr lang="en-US" sz="1600" dirty="0" smtClean="0"/>
              <a:t> </a:t>
            </a:r>
            <a:r>
              <a:rPr lang="en-US" sz="1600" dirty="0"/>
              <a:t>to encourage American communities to focus not only on attracting individual investments one at a time, but transforming themselves into globally-competitive manufacturing </a:t>
            </a:r>
            <a:r>
              <a:rPr lang="en-US" sz="1600" dirty="0" smtClean="0"/>
              <a:t>hubs that can attract private investment. 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An administration-wide initiative led by the White House and the U.S. Department of Commerce, IMCP will </a:t>
            </a:r>
            <a:r>
              <a:rPr lang="en-US" sz="1600" b="1" dirty="0"/>
              <a:t>encourage</a:t>
            </a:r>
            <a:r>
              <a:rPr lang="en-US" sz="1600" dirty="0"/>
              <a:t> </a:t>
            </a:r>
            <a:r>
              <a:rPr lang="en-US" sz="1600" b="1" dirty="0"/>
              <a:t>communities</a:t>
            </a:r>
            <a:r>
              <a:rPr lang="en-US" sz="1600" dirty="0"/>
              <a:t> </a:t>
            </a:r>
            <a:r>
              <a:rPr lang="en-US" sz="1600" b="1" dirty="0"/>
              <a:t>to</a:t>
            </a:r>
            <a:r>
              <a:rPr lang="en-US" sz="1600" dirty="0"/>
              <a:t> </a:t>
            </a:r>
            <a:r>
              <a:rPr lang="en-US" sz="1600" b="1" dirty="0"/>
              <a:t>devise</a:t>
            </a:r>
            <a:r>
              <a:rPr lang="en-US" sz="1600" dirty="0"/>
              <a:t> </a:t>
            </a:r>
            <a:r>
              <a:rPr lang="en-US" sz="1600" b="1" dirty="0"/>
              <a:t>comprehensive</a:t>
            </a:r>
            <a:r>
              <a:rPr lang="en-US" sz="1600" dirty="0"/>
              <a:t> </a:t>
            </a:r>
            <a:r>
              <a:rPr lang="en-US" sz="1600" b="1" dirty="0" smtClean="0"/>
              <a:t>sustainable economic</a:t>
            </a:r>
            <a:r>
              <a:rPr lang="en-US" sz="1600" dirty="0" smtClean="0"/>
              <a:t> </a:t>
            </a:r>
            <a:r>
              <a:rPr lang="en-US" sz="1600" b="1" dirty="0"/>
              <a:t>development</a:t>
            </a:r>
            <a:r>
              <a:rPr lang="en-US" sz="1600" dirty="0"/>
              <a:t> </a:t>
            </a:r>
            <a:r>
              <a:rPr lang="en-US" sz="1600" b="1" dirty="0"/>
              <a:t>strategies</a:t>
            </a:r>
            <a:r>
              <a:rPr lang="en-US" sz="1600" dirty="0"/>
              <a:t> that strengthen their competitive edge in attracting </a:t>
            </a:r>
            <a:r>
              <a:rPr lang="en-US" sz="1600" dirty="0" smtClean="0"/>
              <a:t>private sector investment, global </a:t>
            </a:r>
            <a:r>
              <a:rPr lang="en-US" sz="1600" dirty="0"/>
              <a:t>manufacturers and their supply </a:t>
            </a:r>
            <a:r>
              <a:rPr lang="en-US" sz="1600" dirty="0" smtClean="0"/>
              <a:t>chains.</a:t>
            </a:r>
            <a:endParaRPr lang="en-US" sz="1600" dirty="0"/>
          </a:p>
          <a:p>
            <a:pPr marL="285750" indent="-285750">
              <a:lnSpc>
                <a:spcPts val="1000"/>
              </a:lnSpc>
              <a:buFont typeface="Wingdings" panose="05000000000000000000" pitchFamily="2" charset="2"/>
              <a:buChar char="§"/>
            </a:pPr>
            <a:endParaRPr lang="en-US" altLang="zh-CN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2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572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IMCP overview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7900" y="2911067"/>
            <a:ext cx="4648200" cy="31849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47900" y="2911067"/>
            <a:ext cx="4648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55584" y="298577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six industrial ecosystem elements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0300" y="3554086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00300" y="3980251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400300" y="4406416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2400300" y="4832581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400300" y="5258746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400300" y="5684912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5100" y="353060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and training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5100" y="431886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05100" y="4766777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and site development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5100" y="391444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network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5100" y="5192942"/>
            <a:ext cx="320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and international investment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5100" y="5619108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improvement and capital access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Commerce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81F-EFA9-4C03-ABA5-2307D2237A0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3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572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narrative requirements and selection criteria overview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" y="990600"/>
            <a:ext cx="6629400" cy="4419600"/>
            <a:chOff x="152400" y="990600"/>
            <a:chExt cx="6629400" cy="4419600"/>
          </a:xfrm>
        </p:grpSpPr>
        <p:sp>
          <p:nvSpPr>
            <p:cNvPr id="9" name="Rectangle 8"/>
            <p:cNvSpPr/>
            <p:nvPr/>
          </p:nvSpPr>
          <p:spPr>
            <a:xfrm>
              <a:off x="152400" y="990600"/>
              <a:ext cx="6400800" cy="441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4800" y="1143000"/>
              <a:ext cx="6477000" cy="1384995"/>
              <a:chOff x="457200" y="1143000"/>
              <a:chExt cx="6477000" cy="13849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7200" y="1143000"/>
                <a:ext cx="237744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Quality of implementation strategy </a:t>
                </a:r>
                <a:r>
                  <a:rPr lang="en-US" sz="1400" b="1" i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(50 points)</a:t>
                </a:r>
                <a:endParaRPr lang="en-US" sz="14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71800" y="1143000"/>
                <a:ext cx="3962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Provide a data-driven assessment of local industrial ecosystem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Lay out an evidence-based path to development based on regional strengths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Invoke strong coordination across all elements of the industrial ecosystem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4800" y="2787998"/>
              <a:ext cx="6477000" cy="609600"/>
              <a:chOff x="457200" y="2579727"/>
              <a:chExt cx="6477000" cy="609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57200" y="2579727"/>
                <a:ext cx="237744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Capacity </a:t>
                </a:r>
                <a:r>
                  <a:rPr lang="en-US" sz="1400" b="1" i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(25 points)</a:t>
                </a:r>
                <a:endParaRPr lang="en-U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71800" y="2579727"/>
                <a:ext cx="396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Clearly demonstrate the capacity to carry out the implementation strategy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4800" y="3657600"/>
              <a:ext cx="6477000" cy="1600438"/>
              <a:chOff x="457200" y="3581400"/>
              <a:chExt cx="6477000" cy="16004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3581400"/>
                <a:ext cx="237744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Commitment </a:t>
                </a:r>
                <a:r>
                  <a:rPr lang="en-US" sz="1400" b="1" i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(25 points)</a:t>
                </a:r>
                <a:endParaRPr lang="en-U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1800" y="3581400"/>
                <a:ext cx="39624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Demonstrate credible commitment from existing and prospective stakeholders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Assess strength of existing public and private partnerships not contingent on federal funding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Indicate breadth of commitment from diverse institutions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304800" y="2667000"/>
              <a:ext cx="6035040" cy="0"/>
            </a:xfrm>
            <a:prstGeom prst="line">
              <a:avLst/>
            </a:prstGeom>
            <a:ln w="63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4800" y="3535113"/>
              <a:ext cx="6035040" cy="0"/>
            </a:xfrm>
            <a:prstGeom prst="line">
              <a:avLst/>
            </a:prstGeom>
            <a:ln w="63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76263" y="1256741"/>
            <a:ext cx="2115337" cy="3887319"/>
            <a:chOff x="6876263" y="1295399"/>
            <a:chExt cx="2115337" cy="3887319"/>
          </a:xfrm>
        </p:grpSpPr>
        <p:sp>
          <p:nvSpPr>
            <p:cNvPr id="25" name="Rectangle 24"/>
            <p:cNvSpPr/>
            <p:nvPr/>
          </p:nvSpPr>
          <p:spPr>
            <a:xfrm>
              <a:off x="6876263" y="1295399"/>
              <a:ext cx="2115337" cy="3887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25384" y="1371600"/>
              <a:ext cx="19050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Deliver cross-cutting assessment of: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Overall leadership capacity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Partnership structure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Capacity to carry out planned investments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State of ecosystem’s institutions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Overview of community’s development and employment goals</a:t>
              </a:r>
            </a:p>
          </p:txBody>
        </p:sp>
      </p:grpSp>
      <p:sp>
        <p:nvSpPr>
          <p:cNvPr id="30" name="Pentagon 29"/>
          <p:cNvSpPr/>
          <p:nvPr/>
        </p:nvSpPr>
        <p:spPr>
          <a:xfrm>
            <a:off x="6551941" y="1380392"/>
            <a:ext cx="248122" cy="3640016"/>
          </a:xfrm>
          <a:prstGeom prst="homePlat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57200" y="914400"/>
            <a:ext cx="5029200" cy="4191000"/>
            <a:chOff x="457200" y="914400"/>
            <a:chExt cx="5029200" cy="4191000"/>
          </a:xfrm>
        </p:grpSpPr>
        <p:sp>
          <p:nvSpPr>
            <p:cNvPr id="16" name="Rectangle 15"/>
            <p:cNvSpPr/>
            <p:nvPr/>
          </p:nvSpPr>
          <p:spPr>
            <a:xfrm>
              <a:off x="457200" y="914401"/>
              <a:ext cx="5029200" cy="419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286" y="914400"/>
              <a:ext cx="5015113" cy="4572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8864600" y="6438900"/>
            <a:ext cx="65" cy="231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endParaRPr lang="en-US" altLang="zh-CN" sz="1200" dirty="0" smtClean="0">
              <a:solidFill>
                <a:srgbClr val="898989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4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572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strategy: guidelines for assessing quality of analysis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359400" y="1384734"/>
            <a:ext cx="3632200" cy="3250332"/>
            <a:chOff x="5359400" y="1375395"/>
            <a:chExt cx="3632200" cy="3250332"/>
          </a:xfrm>
        </p:grpSpPr>
        <p:sp>
          <p:nvSpPr>
            <p:cNvPr id="36" name="Rectangle 35"/>
            <p:cNvSpPr/>
            <p:nvPr/>
          </p:nvSpPr>
          <p:spPr>
            <a:xfrm>
              <a:off x="5359400" y="1375395"/>
              <a:ext cx="3632200" cy="3250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59400" y="1492456"/>
              <a:ext cx="3433175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caliber analysis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strengths of workforce, supplier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network,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innovation,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infrastructure,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trade, and provides a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gaps in capacity</a:t>
              </a:r>
              <a:endPara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should suggest a clear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feasible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timeline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implementation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steps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“Feasible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indication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stakeholders possess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gaps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8971" y="98911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criteria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" y="1496842"/>
            <a:ext cx="4511040" cy="528350"/>
            <a:chOff x="609600" y="1496842"/>
            <a:chExt cx="4511040" cy="528350"/>
          </a:xfrm>
        </p:grpSpPr>
        <p:sp>
          <p:nvSpPr>
            <p:cNvPr id="19" name="Oval 18"/>
            <p:cNvSpPr/>
            <p:nvPr/>
          </p:nvSpPr>
          <p:spPr>
            <a:xfrm>
              <a:off x="609600" y="1533150"/>
              <a:ext cx="228600" cy="2377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400" y="1496842"/>
              <a:ext cx="420624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  <a:tabLst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Applicant provided a thorough assessment local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ecosystem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exists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2844426"/>
            <a:ext cx="4511040" cy="707886"/>
            <a:chOff x="609600" y="3290478"/>
            <a:chExt cx="4511040" cy="707886"/>
          </a:xfrm>
        </p:grpSpPr>
        <p:sp>
          <p:nvSpPr>
            <p:cNvPr id="21" name="Oval 20"/>
            <p:cNvSpPr/>
            <p:nvPr/>
          </p:nvSpPr>
          <p:spPr>
            <a:xfrm>
              <a:off x="609600" y="3320374"/>
              <a:ext cx="228600" cy="2377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4400" y="3290478"/>
              <a:ext cx="4206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tabLst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plan includes an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evidence-based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 uniquely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" y="2183458"/>
            <a:ext cx="4511040" cy="502702"/>
            <a:chOff x="609600" y="2338149"/>
            <a:chExt cx="4511040" cy="502702"/>
          </a:xfrm>
        </p:grpSpPr>
        <p:sp>
          <p:nvSpPr>
            <p:cNvPr id="20" name="Oval 19"/>
            <p:cNvSpPr/>
            <p:nvPr/>
          </p:nvSpPr>
          <p:spPr>
            <a:xfrm>
              <a:off x="609600" y="2368045"/>
              <a:ext cx="228600" cy="2377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400" y="2338149"/>
              <a:ext cx="420624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tabLst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Applicant pointed out what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missing in the local industrial ecosystem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9600" y="3710578"/>
            <a:ext cx="4511039" cy="528350"/>
            <a:chOff x="609600" y="4545040"/>
            <a:chExt cx="4511039" cy="528350"/>
          </a:xfrm>
        </p:grpSpPr>
        <p:sp>
          <p:nvSpPr>
            <p:cNvPr id="22" name="Oval 21"/>
            <p:cNvSpPr/>
            <p:nvPr/>
          </p:nvSpPr>
          <p:spPr>
            <a:xfrm>
              <a:off x="609600" y="4581348"/>
              <a:ext cx="228600" cy="2377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4399" y="4545040"/>
              <a:ext cx="420624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  <a:tabLst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Applicant presented thoughtful analysis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weakness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3687" y="4397194"/>
            <a:ext cx="4511039" cy="528350"/>
            <a:chOff x="623687" y="5410542"/>
            <a:chExt cx="4511039" cy="528350"/>
          </a:xfrm>
        </p:grpSpPr>
        <p:sp>
          <p:nvSpPr>
            <p:cNvPr id="23" name="Oval 22"/>
            <p:cNvSpPr/>
            <p:nvPr/>
          </p:nvSpPr>
          <p:spPr>
            <a:xfrm>
              <a:off x="623687" y="5446850"/>
              <a:ext cx="228600" cy="2377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8486" y="5410542"/>
              <a:ext cx="420624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  <a:tabLst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plan presented for addressing gaps is clear and feasible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1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8788399" y="4519138"/>
            <a:ext cx="65" cy="231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endParaRPr lang="en-US" altLang="zh-CN" sz="1200" dirty="0" smtClean="0">
              <a:solidFill>
                <a:srgbClr val="898989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799" y="457200"/>
            <a:ext cx="8559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strategy: quality of integration across industrial ecosystem elements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1858279"/>
            <a:ext cx="4648200" cy="31849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ectangle 15"/>
          <p:cNvSpPr/>
          <p:nvPr/>
        </p:nvSpPr>
        <p:spPr>
          <a:xfrm>
            <a:off x="152400" y="1858279"/>
            <a:ext cx="4648200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160084" y="193299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six industrial ecosystem elements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" y="2501298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" y="2927463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304800" y="3353628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04800" y="3779793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304800" y="4205958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304800" y="4632124"/>
            <a:ext cx="228600" cy="237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247781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and training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26607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713989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and site development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286165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network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4140154"/>
            <a:ext cx="320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and international investment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456632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improvement and capital access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22232" y="1825579"/>
            <a:ext cx="3632200" cy="3250332"/>
            <a:chOff x="5359400" y="1375395"/>
            <a:chExt cx="3632200" cy="3250332"/>
          </a:xfrm>
        </p:grpSpPr>
        <p:sp>
          <p:nvSpPr>
            <p:cNvPr id="31" name="Rectangle 30"/>
            <p:cNvSpPr/>
            <p:nvPr/>
          </p:nvSpPr>
          <p:spPr>
            <a:xfrm>
              <a:off x="5359400" y="1375395"/>
              <a:ext cx="3632200" cy="3250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59400" y="1492456"/>
              <a:ext cx="343317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path should involve strong coordination across six subcategory elements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Applicant must explain how this coordination will take place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Applicant must conduct thorough cost-benefit analysis of all proposed public interest investments</a:t>
              </a:r>
              <a:endPara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 element is a significant contributor to the overall proposal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tabLst/>
              </a:pPr>
              <a:r>
                <a:rPr lang="en-US" alt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Plans to improve individual elements are clearly mutually supporting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entagon 33"/>
          <p:cNvSpPr/>
          <p:nvPr/>
        </p:nvSpPr>
        <p:spPr>
          <a:xfrm>
            <a:off x="4975455" y="2192953"/>
            <a:ext cx="171922" cy="2515585"/>
          </a:xfrm>
          <a:prstGeom prst="homePlat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5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6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9" y="457200"/>
            <a:ext cx="8686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Capacity: assessing capacity to carry out proposal activities and quality of goal setting/evaluation </a:t>
            </a:r>
            <a:endParaRPr lang="en-US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838200"/>
            <a:ext cx="86106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304800" y="1372559"/>
            <a:ext cx="2362200" cy="511645"/>
            <a:chOff x="457200" y="1493917"/>
            <a:chExt cx="2362200" cy="562818"/>
          </a:xfrm>
        </p:grpSpPr>
        <p:sp>
          <p:nvSpPr>
            <p:cNvPr id="7" name="Rectangle 6"/>
            <p:cNvSpPr/>
            <p:nvPr/>
          </p:nvSpPr>
          <p:spPr>
            <a:xfrm>
              <a:off x="644361" y="1493917"/>
              <a:ext cx="2175039" cy="5628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Leadership capacity</a:t>
              </a:r>
              <a:endPara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7200" y="1622926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67000" y="1372559"/>
            <a:ext cx="6172200" cy="75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lead organization provides convincing evidence of the consortium’s ability to carry out the proposal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 members have had previous success leading similar efforts, attracting investment, or identifying and managing regional partners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4800" y="2198124"/>
            <a:ext cx="2362200" cy="511645"/>
            <a:chOff x="457200" y="2133600"/>
            <a:chExt cx="2362200" cy="562818"/>
          </a:xfrm>
        </p:grpSpPr>
        <p:sp>
          <p:nvSpPr>
            <p:cNvPr id="28" name="Rectangle 27"/>
            <p:cNvSpPr/>
            <p:nvPr/>
          </p:nvSpPr>
          <p:spPr>
            <a:xfrm>
              <a:off x="644361" y="2133600"/>
              <a:ext cx="2175039" cy="5628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Partnership structure</a:t>
              </a:r>
              <a:endPara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57200" y="2262609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67000" y="2198124"/>
            <a:ext cx="6172200" cy="92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clear identification of the project lead, clarity of partner responsibilities, and appropriateness of partners designated for executing each component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clarity across partnership governance structure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of accountability mechanisms, including contractual arrangements and remedies for non-performance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4800" y="3194894"/>
            <a:ext cx="2362200" cy="511645"/>
            <a:chOff x="457200" y="2895600"/>
            <a:chExt cx="2362200" cy="562818"/>
          </a:xfrm>
        </p:grpSpPr>
        <p:sp>
          <p:nvSpPr>
            <p:cNvPr id="15" name="Rectangle 14"/>
            <p:cNvSpPr/>
            <p:nvPr/>
          </p:nvSpPr>
          <p:spPr>
            <a:xfrm>
              <a:off x="644361" y="2895600"/>
              <a:ext cx="2175039" cy="5628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Partnership capacity</a:t>
              </a:r>
              <a:endPara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57200" y="3024609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67000" y="3194894"/>
            <a:ext cx="6172200" cy="75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organizations have demonstrated prior stewardship of Federal, state, and/or private dollars received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 members have had past success in achieving investment goals for major development projects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4800" y="4006293"/>
            <a:ext cx="2362200" cy="511645"/>
            <a:chOff x="457200" y="3657600"/>
            <a:chExt cx="2362200" cy="562818"/>
          </a:xfrm>
        </p:grpSpPr>
        <p:sp>
          <p:nvSpPr>
            <p:cNvPr id="16" name="Rectangle 15"/>
            <p:cNvSpPr/>
            <p:nvPr/>
          </p:nvSpPr>
          <p:spPr>
            <a:xfrm>
              <a:off x="644361" y="3657600"/>
              <a:ext cx="2175039" cy="5628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Institutional readiness</a:t>
              </a:r>
              <a:endPara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57200" y="3786609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67000" y="4006293"/>
            <a:ext cx="6172200" cy="5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Industry, nonprofit, and public sector facilities in the community are prepared to improve the way they facilitate innovation, development, production, and sale of products, as well as train and educate a corresponding workforce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000" y="979192"/>
            <a:ext cx="613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 indicated through past successes and planning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781300" y="1308777"/>
            <a:ext cx="58521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81300" y="2188999"/>
            <a:ext cx="5852160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81300" y="3194894"/>
            <a:ext cx="5852160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81300" y="4006293"/>
            <a:ext cx="5852160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8600" y="4904537"/>
            <a:ext cx="4206240" cy="14962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Rectangle 51"/>
          <p:cNvSpPr/>
          <p:nvPr/>
        </p:nvSpPr>
        <p:spPr>
          <a:xfrm>
            <a:off x="4632960" y="4904537"/>
            <a:ext cx="4206240" cy="14962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Rectangle 52"/>
          <p:cNvSpPr/>
          <p:nvPr/>
        </p:nvSpPr>
        <p:spPr>
          <a:xfrm>
            <a:off x="228600" y="4904537"/>
            <a:ext cx="4206240" cy="353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30756" y="4904537"/>
            <a:ext cx="4206240" cy="353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623199" y="4942669"/>
            <a:ext cx="417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analytical support for monitoring progress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4942669"/>
            <a:ext cx="236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5257800"/>
            <a:ext cx="4038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goal is extremely ambitious with no identifiable shortcomings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depth and breadth of short-, middle-, and long-term employment and development goals consistent with the overall mission of IMCP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48199" y="5257800"/>
            <a:ext cx="419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metrics and evaluation methodology are both reasonable and implementable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shows full commitment to utilize high-quality data and methods to monitor progress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nip Same Side Corner Rectangle 60"/>
          <p:cNvSpPr/>
          <p:nvPr/>
        </p:nvSpPr>
        <p:spPr>
          <a:xfrm rot="16200000" flipH="1">
            <a:off x="5708220" y="-154700"/>
            <a:ext cx="2514600" cy="4043201"/>
          </a:xfrm>
          <a:prstGeom prst="snip2SameRect">
            <a:avLst>
              <a:gd name="adj1" fmla="val 14262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Isosceles Triangle 63"/>
          <p:cNvSpPr/>
          <p:nvPr/>
        </p:nvSpPr>
        <p:spPr>
          <a:xfrm flipH="1">
            <a:off x="4908565" y="612805"/>
            <a:ext cx="412805" cy="413011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Rectangle 62"/>
          <p:cNvSpPr/>
          <p:nvPr/>
        </p:nvSpPr>
        <p:spPr>
          <a:xfrm flipH="1">
            <a:off x="5294611" y="627091"/>
            <a:ext cx="3707391" cy="529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" name="Rectangle 66"/>
          <p:cNvSpPr/>
          <p:nvPr/>
        </p:nvSpPr>
        <p:spPr>
          <a:xfrm>
            <a:off x="4943919" y="990599"/>
            <a:ext cx="412805" cy="16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TextBox 65"/>
          <p:cNvSpPr txBox="1"/>
          <p:nvPr/>
        </p:nvSpPr>
        <p:spPr>
          <a:xfrm>
            <a:off x="4960190" y="1156745"/>
            <a:ext cx="3875570" cy="157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Proposal identifies expected outside investments, with at least a 2:1 match for Federal dollars over 5 – 10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Identified investments will make a significant contribution to the success of the proposal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373" y="627091"/>
            <a:ext cx="3875571" cy="59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 and size of match tied to IMCP funding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" y="457200"/>
            <a:ext cx="487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overall strength of commitment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52400" y="1240051"/>
            <a:ext cx="3962400" cy="3179854"/>
            <a:chOff x="381000" y="1049076"/>
            <a:chExt cx="3962400" cy="2638856"/>
          </a:xfrm>
        </p:grpSpPr>
        <p:grpSp>
          <p:nvGrpSpPr>
            <p:cNvPr id="40" name="Group 39"/>
            <p:cNvGrpSpPr/>
            <p:nvPr/>
          </p:nvGrpSpPr>
          <p:grpSpPr>
            <a:xfrm>
              <a:off x="381000" y="1049076"/>
              <a:ext cx="3810000" cy="2638856"/>
              <a:chOff x="4419598" y="-178041"/>
              <a:chExt cx="3739598" cy="1967570"/>
            </a:xfrm>
          </p:grpSpPr>
          <p:sp>
            <p:nvSpPr>
              <p:cNvPr id="27" name="Snip Same Side Corner Rectangle 26"/>
              <p:cNvSpPr/>
              <p:nvPr/>
            </p:nvSpPr>
            <p:spPr>
              <a:xfrm rot="5400000">
                <a:off x="5305613" y="-1064054"/>
                <a:ext cx="1967570" cy="3739596"/>
              </a:xfrm>
              <a:prstGeom prst="snip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4419598" y="-178041"/>
                <a:ext cx="3739598" cy="323165"/>
                <a:chOff x="4419598" y="-178041"/>
                <a:chExt cx="3739598" cy="32316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419598" y="-178041"/>
                  <a:ext cx="3429002" cy="3231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7848600" y="-178040"/>
                  <a:ext cx="310596" cy="323164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381000" y="1452674"/>
              <a:ext cx="3429000" cy="222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Proposal demonstrates a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verifiable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commitment from existing and prospective partners and stakeholders – both public and private – to execute the plan and invest in the community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proposal is well thought out, and the underlying pieces indicate a high probability of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success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More than half of any pre-existing partnership described have some history of success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00" y="1049077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Cohesion, strength, and breadth of partnership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7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1" name="Snip Same Side Corner Rectangle 70"/>
          <p:cNvSpPr/>
          <p:nvPr/>
        </p:nvSpPr>
        <p:spPr>
          <a:xfrm rot="16200000" flipH="1">
            <a:off x="5715661" y="2513939"/>
            <a:ext cx="2514600" cy="4039922"/>
          </a:xfrm>
          <a:prstGeom prst="snip2Same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2" name="Group 71"/>
          <p:cNvGrpSpPr/>
          <p:nvPr/>
        </p:nvGrpSpPr>
        <p:grpSpPr>
          <a:xfrm flipH="1">
            <a:off x="4947198" y="3276600"/>
            <a:ext cx="4039923" cy="522622"/>
            <a:chOff x="4419601" y="-178041"/>
            <a:chExt cx="3739595" cy="408930"/>
          </a:xfrm>
        </p:grpSpPr>
        <p:sp>
          <p:nvSpPr>
            <p:cNvPr id="75" name="Isosceles Triangle 74"/>
            <p:cNvSpPr/>
            <p:nvPr/>
          </p:nvSpPr>
          <p:spPr>
            <a:xfrm>
              <a:off x="7848600" y="-178040"/>
              <a:ext cx="310596" cy="323164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19601" y="-178041"/>
              <a:ext cx="3429002" cy="4089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960190" y="3689612"/>
            <a:ext cx="396534" cy="109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TextBox 73"/>
          <p:cNvSpPr txBox="1"/>
          <p:nvPr/>
        </p:nvSpPr>
        <p:spPr>
          <a:xfrm>
            <a:off x="5201373" y="3294091"/>
            <a:ext cx="387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 of investments not tied to future federal economic development funding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47198" y="3799221"/>
            <a:ext cx="3872429" cy="182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Outlines extent of non-federal and private commitments that will be applied toward executing the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Identified investment commitments are credible and are sufficient to improve the strength of the KTS and community welfare without IMCP funds</a:t>
            </a:r>
          </a:p>
        </p:txBody>
      </p:sp>
      <p:sp>
        <p:nvSpPr>
          <p:cNvPr id="81" name="Right Arrow 80"/>
          <p:cNvSpPr/>
          <p:nvPr/>
        </p:nvSpPr>
        <p:spPr>
          <a:xfrm>
            <a:off x="4049658" y="2775645"/>
            <a:ext cx="1225520" cy="855811"/>
          </a:xfrm>
          <a:prstGeom prst="rightArrow">
            <a:avLst>
              <a:gd name="adj1" fmla="val 50000"/>
              <a:gd name="adj2" fmla="val 47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47663" y="6529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U.S. Department of Commerce |  8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9" y="4572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 where applications can be improved in the future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674" y="1281818"/>
            <a:ext cx="784860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674" y="2577218"/>
            <a:ext cx="784860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0674" y="3872618"/>
            <a:ext cx="784860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3076" y="1434218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Key Technology and Supply Chains (KTS)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76" y="2729618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Articulate commitment vs. support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875" y="4025018"/>
            <a:ext cx="839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leadership/partnership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2075" y="1053218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075" y="2348618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2075" y="3644018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0674" y="5181600"/>
            <a:ext cx="784860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6875" y="5334000"/>
            <a:ext cx="839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more rigorous cost/benefit analysis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2075" y="49530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1367</Words>
  <Application>Microsoft Office PowerPoint</Application>
  <PresentationFormat>On-screen Show (4:3)</PresentationFormat>
  <Paragraphs>227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Tester</dc:creator>
  <cp:lastModifiedBy>Angela Martinez</cp:lastModifiedBy>
  <cp:revision>33</cp:revision>
  <cp:lastPrinted>2014-07-30T18:47:32Z</cp:lastPrinted>
  <dcterms:created xsi:type="dcterms:W3CDTF">2014-07-29T20:50:16Z</dcterms:created>
  <dcterms:modified xsi:type="dcterms:W3CDTF">2014-07-31T18:43:03Z</dcterms:modified>
</cp:coreProperties>
</file>