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notesMasterIdLst>
    <p:notesMasterId r:id="rId25"/>
  </p:notesMasterIdLst>
  <p:sldIdLst>
    <p:sldId id="267" r:id="rId4"/>
    <p:sldId id="281" r:id="rId5"/>
    <p:sldId id="280" r:id="rId6"/>
    <p:sldId id="282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83" r:id="rId18"/>
    <p:sldId id="262" r:id="rId19"/>
    <p:sldId id="258" r:id="rId20"/>
    <p:sldId id="284" r:id="rId21"/>
    <p:sldId id="261" r:id="rId22"/>
    <p:sldId id="269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40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98650-8799-427D-A981-3E93073C8EC6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5668D-7B26-4D64-9ED5-E445CEAEA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4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10771B-120E-4F67-8552-068AACA442B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964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3057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10771B-120E-4F67-8552-068AACA442B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2571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10771B-120E-4F67-8552-068AACA442B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9070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10771B-120E-4F67-8552-068AACA442B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7923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967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306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100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853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992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A4C032-EE8E-4228-B775-17B7F874B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859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838" y="642144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US Department of Commerce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7A24B-03DF-4BFB-BD69-604B8552B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5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66F2-4237-4371-8D03-EEF19DA8D201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7FFBC-6C72-42F1-B6D5-11FE558A0E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38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14429-FCF9-4C9E-ADA7-369FF22E9AC5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CB41-558A-46D5-8949-C4E769914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45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6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BD0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4E2A6-921F-48AD-951D-5D1454B66633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418D9-74EA-439C-8EF9-C014C8E2E8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80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94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99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9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64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87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40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3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472240"/>
            <a:ext cx="2133600" cy="365125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 dirty="0"/>
              <a:t>US Department of Commerce</a:t>
            </a:r>
          </a:p>
        </p:txBody>
      </p:sp>
    </p:spTree>
    <p:extLst>
      <p:ext uri="{BB962C8B-B14F-4D97-AF65-F5344CB8AC3E}">
        <p14:creationId xmlns:p14="http://schemas.microsoft.com/office/powerpoint/2010/main" val="2403667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989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08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86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94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15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050"/>
            </a:lvl1pPr>
          </a:lstStyle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09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4963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24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DDE9EC"/>
                </a:solidFill>
              </a:rPr>
              <a:pPr/>
              <a:t>4/7/2016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CFC3173-445C-4ACC-B1E2-D22474D9536C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163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2747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1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20763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1" y="6467476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7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A062-D935-4CAE-98F1-0E465933808D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B7DC-DB9B-44A7-9046-B52ED51447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848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1" y="6467476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196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15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1650"/>
              </a:lnSpc>
              <a:spcAft>
                <a:spcPts val="750"/>
              </a:spcAft>
              <a:buNone/>
              <a:defRPr sz="1200">
                <a:solidFill>
                  <a:schemeClr val="tx2"/>
                </a:solidFill>
              </a:defRPr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1" y="6467476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43639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450"/>
              </a:spcBef>
              <a:buNone/>
              <a:defRPr sz="24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DDE9EC"/>
                </a:solidFill>
              </a:rPr>
              <a:pPr/>
              <a:t>4/7/2016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1" y="6467476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507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380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1" y="6467476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31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559359"/>
      </p:ext>
    </p:extLst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17C0D-0128-4FDB-AD98-AAFFBE306400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34952-4698-490F-9C9C-9F9DB6CC24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44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27FE9-7A8E-462C-AB71-9928F1008060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D25DF-93F2-4705-B780-3C7FE189CB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66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E4925-01E6-4003-9417-AD51F340BDB9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ADAEB-E297-4B3C-8EEB-EBAC0FC857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01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559A4-01A7-40D7-BEE0-6291C3BC3666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6B639-A67F-47CE-8BD7-676C88363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33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B70CB-9F57-42BF-921F-0376A8987DC8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5394-14CE-4279-BCD0-884914B0BE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8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94832-D89A-4086-A2BA-B50BF0CC67EF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3539B-902A-460A-B816-237C07C765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Calibri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0145A5DB-C88B-4375-9C11-4E5A5AEBFA35}" type="datetime1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8FB2D463-1A75-4E6A-8705-CA72DBB5A3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3" name="Picture 6" descr="EDA Blue Interior Page3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3"/>
          <p:cNvSpPr txBox="1">
            <a:spLocks/>
          </p:cNvSpPr>
          <p:nvPr/>
        </p:nvSpPr>
        <p:spPr>
          <a:xfrm>
            <a:off x="42863" y="6423027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800" b="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ea typeface="+mn-ea"/>
            </a:endParaRPr>
          </a:p>
        </p:txBody>
      </p:sp>
      <p:sp>
        <p:nvSpPr>
          <p:cNvPr id="2055" name="Slide Number Placeholder 5"/>
          <p:cNvSpPr txBox="1">
            <a:spLocks/>
          </p:cNvSpPr>
          <p:nvPr/>
        </p:nvSpPr>
        <p:spPr bwMode="auto">
          <a:xfrm>
            <a:off x="6964363" y="643096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r" eaLnBrk="1" hangingPunct="1">
              <a:defRPr/>
            </a:pPr>
            <a:fld id="{228EE795-E7D1-44D4-B541-4D4BE4A00BD0}" type="slidenum">
              <a:rPr lang="en-US" sz="825" smtClean="0">
                <a:solidFill>
                  <a:srgbClr val="005A8B"/>
                </a:solidFill>
                <a:latin typeface="Georgia" pitchFamily="18" charset="0"/>
              </a:rPr>
              <a:pPr algn="r" eaLnBrk="1" hangingPunct="1">
                <a:defRPr/>
              </a:pPr>
              <a:t>‹#›</a:t>
            </a:fld>
            <a:endParaRPr lang="en-US" sz="825" dirty="0" smtClean="0">
              <a:solidFill>
                <a:srgbClr val="005A8B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86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3429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09" charset="-128"/>
          <a:cs typeface="ＭＳ Ｐゴシック" pitchFamily="-109" charset="-128"/>
        </a:defRPr>
      </a:lvl2pPr>
      <a:lvl3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09" charset="-128"/>
          <a:cs typeface="ＭＳ Ｐゴシック" pitchFamily="-109" charset="-128"/>
        </a:defRPr>
      </a:lvl3pPr>
      <a:lvl4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09" charset="-128"/>
          <a:cs typeface="ＭＳ Ｐゴシック" pitchFamily="-109" charset="-128"/>
        </a:defRPr>
      </a:lvl4pPr>
      <a:lvl5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09" charset="-128"/>
          <a:cs typeface="ＭＳ Ｐゴシック" pitchFamily="-109" charset="-128"/>
        </a:defRPr>
      </a:lvl5pPr>
      <a:lvl6pPr marL="3429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557213" indent="-214313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2pPr>
      <a:lvl3pPr marL="8572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3pPr>
      <a:lvl4pPr marL="12001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4pPr>
      <a:lvl5pPr marL="15430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AB9FC-BBD3-43B9-9115-1CBEEA7AA57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4B433-14E3-483E-8CF1-5261C41E8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6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03174A26-F23D-48FA-AE27-036D4DE43F2E}" type="datetimeFigureOut">
              <a:rPr lang="en-US" smtClean="0">
                <a:solidFill>
                  <a:srgbClr val="464653"/>
                </a:solidFill>
              </a:rPr>
              <a:pPr/>
              <a:t>4/7/2016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CFC3173-445C-4ACC-B1E2-D22474D9536C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1" y="6467476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02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1" latinLnBrk="0" hangingPunct="1">
        <a:spcBef>
          <a:spcPct val="0"/>
        </a:spcBef>
        <a:buNone/>
        <a:defRPr kumimoji="0"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205740" algn="l" rtl="0" eaLnBrk="1" latinLnBrk="0" hangingPunct="1">
        <a:spcBef>
          <a:spcPts val="450"/>
        </a:spcBef>
        <a:buClr>
          <a:schemeClr val="accent1"/>
        </a:buClr>
        <a:buSzPct val="76000"/>
        <a:buFont typeface="Wingdings 3"/>
        <a:buChar char="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205740" algn="l" rtl="0" eaLnBrk="1" latinLnBrk="0" hangingPunct="1">
        <a:spcBef>
          <a:spcPts val="375"/>
        </a:spcBef>
        <a:buClr>
          <a:schemeClr val="accent2"/>
        </a:buClr>
        <a:buSzPct val="76000"/>
        <a:buFont typeface="Wingdings 3"/>
        <a:buChar char=""/>
        <a:defRPr kumimoji="0" sz="1725" kern="1200">
          <a:solidFill>
            <a:schemeClr val="tx2"/>
          </a:solidFill>
          <a:latin typeface="+mn-lt"/>
          <a:ea typeface="+mn-ea"/>
          <a:cs typeface="+mn-cs"/>
        </a:defRPr>
      </a:lvl2pPr>
      <a:lvl3pPr marL="617220" indent="-171450" algn="l" rtl="0" eaLnBrk="1" latinLnBrk="0" hangingPunct="1">
        <a:spcBef>
          <a:spcPts val="375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indent="-17145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71450" algn="l" rtl="0" eaLnBrk="1" latinLnBrk="0" hangingPunct="1">
        <a:spcBef>
          <a:spcPts val="225"/>
        </a:spcBef>
        <a:buClr>
          <a:schemeClr val="accent2"/>
        </a:buClr>
        <a:buSzPct val="70000"/>
        <a:buFont typeface="Wingdings"/>
        <a:buChar char="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rtl="0" eaLnBrk="1" latinLnBrk="0" hangingPunct="1">
        <a:spcBef>
          <a:spcPts val="225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05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37160" algn="l" rtl="0" eaLnBrk="1" latinLnBrk="0" hangingPunct="1">
        <a:spcBef>
          <a:spcPts val="225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05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1645920" indent="-137160" algn="l" rtl="0" eaLnBrk="1" latinLnBrk="0" hangingPunct="1">
        <a:spcBef>
          <a:spcPts val="225"/>
        </a:spcBef>
        <a:buClr>
          <a:srgbClr val="9FB8CD"/>
        </a:buClr>
        <a:buSzPct val="75000"/>
        <a:buFont typeface="Wingdings 3"/>
        <a:buChar char=""/>
        <a:defRPr kumimoji="0" lang="en-US" sz="9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fedcommunities.org/" TargetMode="Externa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633099"/>
            <a:ext cx="9144000" cy="32162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Leveraging Financial Institutions to Partner</a:t>
            </a: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In Revitalizing Communities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latin typeface="Century Schoolbook" panose="02040604050505020304" pitchFamily="18" charset="0"/>
              </a:rPr>
              <a:t>Moderator: Jeannette Tamayo, Economic Development Administration, 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	U.S. Department of Commerce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Susan Longworth, Senior Economist, Federal Reserve Bank of Chicago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Mayor Karen Freeman‐Wilson, City of Gary, Indiana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Nicole Johnson‐Scales, Senior Vice‐President, Fifth Third Bank (invited</a:t>
            </a:r>
            <a:r>
              <a:rPr lang="en-US" dirty="0" smtClean="0">
                <a:latin typeface="Century Schoolbook" panose="02040604050505020304" pitchFamily="18" charset="0"/>
              </a:rPr>
              <a:t>)</a:t>
            </a:r>
          </a:p>
          <a:p>
            <a:pPr marL="685800" lvl="1" indent="-342900">
              <a:buFont typeface="+mj-lt"/>
              <a:buAutoNum type="arabicPeriod" startAt="2"/>
            </a:pPr>
            <a:endParaRPr lang="en-US" dirty="0" smtClean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 startAt="2"/>
            </a:pPr>
            <a:endParaRPr lang="en-US" dirty="0">
              <a:latin typeface="Century Schoolbook" panose="020406040505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" y="0"/>
            <a:ext cx="9144001" cy="3614057"/>
            <a:chOff x="0" y="857246"/>
            <a:chExt cx="9144001" cy="31099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7250"/>
              <a:ext cx="7330883" cy="310989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682491" y="1505638"/>
              <a:ext cx="3109901" cy="1813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8243163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Supervision &amp;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We are part of a regulatory family in the United States.  There are a number of banking regulators such as: FDIC, SEC, OCC, and CFPB.  </a:t>
            </a:r>
          </a:p>
          <a:p>
            <a:pPr lvl="1"/>
            <a:r>
              <a:rPr lang="en-US" dirty="0" smtClean="0"/>
              <a:t>And as of the passage of Dodd-Frank, we now have an oversight council made up of all the regulators, referred to as FSOC.  The council is responsible for “macro-prudential” issues.</a:t>
            </a:r>
          </a:p>
          <a:p>
            <a:pPr lvl="1"/>
            <a:r>
              <a:rPr lang="en-US" dirty="0" smtClean="0"/>
              <a:t>We supervise:</a:t>
            </a:r>
          </a:p>
          <a:p>
            <a:pPr lvl="2"/>
            <a:r>
              <a:rPr lang="en-US" dirty="0" smtClean="0"/>
              <a:t>Bank Holding Companies</a:t>
            </a:r>
          </a:p>
          <a:p>
            <a:pPr lvl="2"/>
            <a:r>
              <a:rPr lang="en-US" dirty="0" smtClean="0"/>
              <a:t>State-chartered banks (that choose us)</a:t>
            </a:r>
          </a:p>
          <a:p>
            <a:pPr lvl="2"/>
            <a:r>
              <a:rPr lang="en-US" dirty="0" smtClean="0"/>
              <a:t>Domestic branches of foreign banks</a:t>
            </a:r>
          </a:p>
          <a:p>
            <a:pPr lvl="2"/>
            <a:r>
              <a:rPr lang="en-US" dirty="0" smtClean="0"/>
              <a:t>Thrift Institutions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45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and Community Affairs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Increased concern about the welfare of consumers and conditions of communities</a:t>
            </a:r>
          </a:p>
          <a:p>
            <a:pPr lvl="1"/>
            <a:r>
              <a:rPr lang="en-US" dirty="0" smtClean="0"/>
              <a:t>As a result of several pieces of legislation passed during the 1970s and 1980s, banks are mandated to disclose </a:t>
            </a:r>
          </a:p>
          <a:p>
            <a:pPr lvl="2"/>
            <a:r>
              <a:rPr lang="en-US" dirty="0" smtClean="0"/>
              <a:t>their home mortgage lending (HMDA)</a:t>
            </a:r>
          </a:p>
          <a:p>
            <a:pPr lvl="2"/>
            <a:r>
              <a:rPr lang="en-US" dirty="0" smtClean="0"/>
              <a:t>And the ways in which they are meeting the credit needs of the communities from which they draw their deposits (CRA).    </a:t>
            </a:r>
          </a:p>
          <a:p>
            <a:pPr lvl="2"/>
            <a:r>
              <a:rPr lang="en-US" dirty="0" smtClean="0"/>
              <a:t>Banks are examined regularly along these two metrics and the outcomes of the examinations are made public.  </a:t>
            </a:r>
          </a:p>
          <a:p>
            <a:pPr lvl="1"/>
            <a:r>
              <a:rPr lang="en-US" dirty="0" smtClean="0"/>
              <a:t>Every Reserve Bank has a community development function</a:t>
            </a:r>
          </a:p>
          <a:p>
            <a:pPr lvl="2"/>
            <a:r>
              <a:rPr lang="en-US" dirty="0" smtClean="0"/>
              <a:t>Two facets – outreach and policy research</a:t>
            </a:r>
          </a:p>
          <a:p>
            <a:pPr lvl="2"/>
            <a:r>
              <a:rPr lang="en-US" dirty="0" smtClean="0"/>
              <a:t>Responsive to specific regions:  Community Development and Policy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9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Gary, Indiana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Engagement informed by research</a:t>
            </a:r>
          </a:p>
          <a:p>
            <a:pPr lvl="1"/>
            <a:r>
              <a:rPr lang="en-US" dirty="0" smtClean="0"/>
              <a:t>Industrial Cities Initiative</a:t>
            </a:r>
          </a:p>
          <a:p>
            <a:pPr lvl="2"/>
            <a:r>
              <a:rPr lang="en-US" dirty="0" smtClean="0"/>
              <a:t>Key emerging themes</a:t>
            </a:r>
          </a:p>
          <a:p>
            <a:pPr lvl="1"/>
            <a:endParaRPr lang="en-US" dirty="0"/>
          </a:p>
          <a:p>
            <a:r>
              <a:rPr lang="en-US" dirty="0" smtClean="0"/>
              <a:t>Engagement aligned with partners</a:t>
            </a:r>
          </a:p>
          <a:p>
            <a:pPr lvl="1"/>
            <a:r>
              <a:rPr lang="en-US" dirty="0" smtClean="0"/>
              <a:t>For example, SC2</a:t>
            </a:r>
          </a:p>
          <a:p>
            <a:pPr lvl="1"/>
            <a:endParaRPr lang="en-US" dirty="0"/>
          </a:p>
          <a:p>
            <a:r>
              <a:rPr lang="en-US" dirty="0" smtClean="0"/>
              <a:t>Engagement extended with public-private collaborations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9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Study: Your Community and the Fed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Federal Reserve Community Portal</a:t>
            </a:r>
          </a:p>
          <a:p>
            <a:pPr lvl="1"/>
            <a:r>
              <a:rPr lang="en-US" dirty="0" smtClean="0">
                <a:hlinkClick r:id="rId2"/>
              </a:rPr>
              <a:t>www.fedcommunities.org</a:t>
            </a:r>
            <a:endParaRPr lang="en-US" dirty="0" smtClean="0"/>
          </a:p>
          <a:p>
            <a:r>
              <a:rPr lang="en-US" dirty="0" smtClean="0"/>
              <a:t>Host a CRA training in your community</a:t>
            </a:r>
          </a:p>
          <a:p>
            <a:r>
              <a:rPr lang="en-US" dirty="0" smtClean="0"/>
              <a:t>Engage in discussions around economic development initiatives and priorities</a:t>
            </a:r>
          </a:p>
          <a:p>
            <a:r>
              <a:rPr lang="en-US" dirty="0" smtClean="0"/>
              <a:t>Outreach to local financial institutions and other regulators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5" r="10436"/>
          <a:stretch/>
        </p:blipFill>
        <p:spPr bwMode="auto">
          <a:xfrm>
            <a:off x="4800600" y="3886201"/>
            <a:ext cx="2798544" cy="165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6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altLang="en-US" sz="1800" dirty="0"/>
          </a:p>
          <a:p>
            <a:pPr eaLnBrk="1" hangingPunct="1">
              <a:buFont typeface="Arial" charset="0"/>
              <a:buNone/>
            </a:pPr>
            <a:r>
              <a:rPr lang="en-US" altLang="en-US" sz="1800" dirty="0"/>
              <a:t>Feel free to contact me at:</a:t>
            </a:r>
          </a:p>
          <a:p>
            <a:pPr eaLnBrk="1" hangingPunct="1">
              <a:buFont typeface="Arial" charset="0"/>
              <a:buNone/>
            </a:pPr>
            <a:endParaRPr lang="en-US" altLang="en-US" sz="1800" dirty="0"/>
          </a:p>
          <a:p>
            <a:pPr eaLnBrk="1" hangingPunct="1">
              <a:buFont typeface="Arial" charset="0"/>
              <a:buNone/>
            </a:pPr>
            <a:r>
              <a:rPr lang="en-US" altLang="en-US" sz="1800" dirty="0"/>
              <a:t>Susan Longworth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1800" dirty="0"/>
              <a:t>Federal Reserve Bank of Chicago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1800" dirty="0"/>
              <a:t>Susan.Longworth@chi.frb.org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1800" dirty="0"/>
              <a:t>(312) 322 6071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1800" dirty="0"/>
              <a:t>www.ChicagoFed.org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7412" y="398117"/>
            <a:ext cx="6172200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6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633099"/>
            <a:ext cx="9144000" cy="32162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Leveraging Financial Institutions to Partner</a:t>
            </a: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In Revitalizing Communities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latin typeface="Century Schoolbook" panose="02040604050505020304" pitchFamily="18" charset="0"/>
              </a:rPr>
              <a:t>Moderator: Jeannette Tamayo, Economic Development Administration, 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	U.S. Department of Commerce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Susan Longworth, Senior Economist, Federal Reserve Bank of Chicago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Mayor Karen Freeman‐Wilson, City of Gary, Indiana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Nicole Johnson‐Scales, Senior Vice‐President, Fifth Third Bank (invited</a:t>
            </a:r>
            <a:r>
              <a:rPr lang="en-US" dirty="0" smtClean="0">
                <a:latin typeface="Century Schoolbook" panose="02040604050505020304" pitchFamily="18" charset="0"/>
              </a:rPr>
              <a:t>)</a:t>
            </a:r>
          </a:p>
          <a:p>
            <a:pPr marL="685800" lvl="1" indent="-342900">
              <a:buFont typeface="+mj-lt"/>
              <a:buAutoNum type="arabicPeriod" startAt="2"/>
            </a:pPr>
            <a:endParaRPr lang="en-US" dirty="0" smtClean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 startAt="2"/>
            </a:pPr>
            <a:endParaRPr lang="en-US" dirty="0">
              <a:latin typeface="Century Schoolbook" panose="020406040505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" y="0"/>
            <a:ext cx="9144001" cy="3614057"/>
            <a:chOff x="0" y="857246"/>
            <a:chExt cx="9144001" cy="31099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7250"/>
              <a:ext cx="7330883" cy="310989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682491" y="1505638"/>
              <a:ext cx="3109901" cy="1813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580681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30487" y="2272387"/>
            <a:ext cx="45937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Monotype Corsiva" panose="03010101010201010101" pitchFamily="66" charset="0"/>
              </a:rPr>
              <a:t>Honorable Karen Freeman‐Wilson, Mayor, City of Gary, Indiana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78" y="857250"/>
            <a:ext cx="345671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74813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0112" y="2272387"/>
            <a:ext cx="45937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Monotype Corsiva" panose="03010101010201010101" pitchFamily="66" charset="0"/>
              </a:rPr>
              <a:t>Nicole Johnson‐Scales, Senior Vice‐President, Community Development, </a:t>
            </a:r>
          </a:p>
          <a:p>
            <a:r>
              <a:rPr lang="en-US" sz="3600" dirty="0">
                <a:latin typeface="Monotype Corsiva" panose="03010101010201010101" pitchFamily="66" charset="0"/>
              </a:rPr>
              <a:t>Fifth Third Bank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932" y="857250"/>
            <a:ext cx="3429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99990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633099"/>
            <a:ext cx="9144000" cy="32162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Leveraging Financial Institutions to Partner</a:t>
            </a: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In Revitalizing Communities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latin typeface="Century Schoolbook" panose="02040604050505020304" pitchFamily="18" charset="0"/>
              </a:rPr>
              <a:t>Moderator: Jeannette Tamayo, Economic Development Administration, 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	U.S. Department of Commerce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Susan Longworth, Senior Economist, Federal Reserve Bank of Chicago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Mayor Karen Freeman‐Wilson, City of Gary, Indiana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Nicole Johnson‐Scales, Senior Vice‐President, Fifth Third Bank (invited</a:t>
            </a:r>
            <a:r>
              <a:rPr lang="en-US" dirty="0" smtClean="0">
                <a:latin typeface="Century Schoolbook" panose="02040604050505020304" pitchFamily="18" charset="0"/>
              </a:rPr>
              <a:t>)</a:t>
            </a:r>
          </a:p>
          <a:p>
            <a:pPr marL="685800" lvl="1" indent="-342900">
              <a:buFont typeface="+mj-lt"/>
              <a:buAutoNum type="arabicPeriod" startAt="2"/>
            </a:pPr>
            <a:endParaRPr lang="en-US" dirty="0" smtClean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 startAt="2"/>
            </a:pPr>
            <a:endParaRPr lang="en-US" dirty="0">
              <a:latin typeface="Century Schoolbook" panose="020406040505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" y="0"/>
            <a:ext cx="9144001" cy="3614057"/>
            <a:chOff x="0" y="857246"/>
            <a:chExt cx="9144001" cy="31099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7250"/>
              <a:ext cx="7330883" cy="310989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682491" y="1505638"/>
              <a:ext cx="3109901" cy="1813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765198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14904" y="5265964"/>
            <a:ext cx="3815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Monotype Corsiva" panose="03010101010201010101" pitchFamily="66" charset="0"/>
              </a:rPr>
              <a:t>Nicole Johnson‐Scales, Senior Vice‐President, Community Development, Fifth Third Bank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024" y="1031423"/>
            <a:ext cx="2743200" cy="4114800"/>
          </a:xfrm>
          <a:prstGeom prst="rect">
            <a:avLst/>
          </a:prstGeom>
          <a:ln w="66675"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75" y="1053194"/>
            <a:ext cx="2766504" cy="4114800"/>
          </a:xfrm>
          <a:prstGeom prst="rect">
            <a:avLst/>
          </a:prstGeom>
          <a:ln w="66675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57198" y="5265964"/>
            <a:ext cx="3690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Monotype Corsiva" panose="03010101010201010101" pitchFamily="66" charset="0"/>
              </a:rPr>
              <a:t>Honorable Karen Freeman‐Wilson, Mayor, </a:t>
            </a:r>
          </a:p>
          <a:p>
            <a:pPr algn="ctr"/>
            <a:r>
              <a:rPr lang="en-US" dirty="0">
                <a:latin typeface="Monotype Corsiva" panose="03010101010201010101" pitchFamily="66" charset="0"/>
              </a:rPr>
              <a:t>City of Gary, Indiana</a:t>
            </a:r>
          </a:p>
        </p:txBody>
      </p:sp>
    </p:spTree>
    <p:extLst>
      <p:ext uri="{BB962C8B-B14F-4D97-AF65-F5344CB8AC3E}">
        <p14:creationId xmlns:p14="http://schemas.microsoft.com/office/powerpoint/2010/main" val="75212321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72460"/>
            <a:ext cx="9144000" cy="586699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sz="1125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Introduction </a:t>
            </a:r>
            <a:r>
              <a:rPr lang="en-US" sz="3600" b="1" dirty="0">
                <a:latin typeface="Monotype Corsiva" panose="03010101010201010101" pitchFamily="66" charset="0"/>
              </a:rPr>
              <a:t>and Opening Remarks</a:t>
            </a:r>
          </a:p>
          <a:p>
            <a:pPr algn="ctr"/>
            <a:r>
              <a:rPr lang="en-US" sz="3600" b="1" dirty="0">
                <a:latin typeface="Monotype Corsiva" panose="03010101010201010101" pitchFamily="66" charset="0"/>
              </a:rPr>
              <a:t>“Strong Cities, Strong Communities</a:t>
            </a:r>
            <a:r>
              <a:rPr lang="en-US" sz="3600" b="1" dirty="0" smtClean="0">
                <a:latin typeface="Monotype Corsiva" panose="03010101010201010101" pitchFamily="66" charset="0"/>
              </a:rPr>
              <a:t>”</a:t>
            </a:r>
            <a:endParaRPr lang="en-US" sz="100" b="1" dirty="0">
              <a:latin typeface="Monotype Corsiva" panose="03010101010201010101" pitchFamily="66" charset="0"/>
            </a:endParaRPr>
          </a:p>
          <a:p>
            <a:pPr algn="ctr"/>
            <a:endParaRPr lang="en-US" sz="900" b="1" dirty="0">
              <a:latin typeface="Monotype Corsiva" panose="03010101010201010101" pitchFamily="66" charset="0"/>
            </a:endParaRPr>
          </a:p>
          <a:p>
            <a:pPr algn="just"/>
            <a:r>
              <a:rPr lang="en-US" b="1" dirty="0">
                <a:latin typeface="Century Schoolbook" panose="02040604050505020304" pitchFamily="18" charset="0"/>
              </a:rPr>
              <a:t>“Today, the Obama Administration launched Strong Cities, Strong Communities (SC2), a new and customized pilot initiative to strengthen local capacity and spark economic growth in local communities while ensuring taxpayer dollars are used wisely and efficiently.” </a:t>
            </a:r>
          </a:p>
          <a:p>
            <a:pPr algn="just"/>
            <a:r>
              <a:rPr lang="en-US" b="1" dirty="0">
                <a:latin typeface="Century Schoolbook" panose="02040604050505020304" pitchFamily="18" charset="0"/>
              </a:rPr>
              <a:t>(The White House Office of the Press Secretary, July 11, 2011</a:t>
            </a:r>
            <a:r>
              <a:rPr lang="en-US" b="1" dirty="0" smtClean="0">
                <a:latin typeface="Century Schoolbook" panose="02040604050505020304" pitchFamily="18" charset="0"/>
              </a:rPr>
              <a:t>)</a:t>
            </a:r>
          </a:p>
          <a:p>
            <a:pPr algn="just"/>
            <a:endParaRPr lang="en-US" b="1" dirty="0">
              <a:latin typeface="Century Schoolbook" panose="02040604050505020304" pitchFamily="18" charset="0"/>
            </a:endParaRPr>
          </a:p>
          <a:p>
            <a:pPr algn="just"/>
            <a:endParaRPr lang="en-US" b="1" dirty="0" smtClean="0">
              <a:latin typeface="Century Schoolbook" panose="02040604050505020304" pitchFamily="18" charset="0"/>
            </a:endParaRPr>
          </a:p>
          <a:p>
            <a:pPr algn="just"/>
            <a:endParaRPr lang="en-US" b="1" dirty="0">
              <a:latin typeface="Century Schoolbook" panose="02040604050505020304" pitchFamily="18" charset="0"/>
            </a:endParaRPr>
          </a:p>
          <a:p>
            <a:pPr algn="just"/>
            <a:endParaRPr lang="en-US" b="1" dirty="0" smtClean="0">
              <a:latin typeface="Century Schoolbook" panose="02040604050505020304" pitchFamily="18" charset="0"/>
            </a:endParaRPr>
          </a:p>
          <a:p>
            <a:pPr algn="just"/>
            <a:endParaRPr lang="en-US" b="1" dirty="0">
              <a:latin typeface="Century Schoolbook" panose="02040604050505020304" pitchFamily="18" charset="0"/>
            </a:endParaRPr>
          </a:p>
          <a:p>
            <a:pPr algn="just"/>
            <a:endParaRPr lang="en-US" b="1" dirty="0">
              <a:latin typeface="Century Schoolbook" panose="02040604050505020304" pitchFamily="18" charset="0"/>
            </a:endParaRPr>
          </a:p>
          <a:p>
            <a:pPr algn="just"/>
            <a:endParaRPr lang="en-US" b="1" dirty="0">
              <a:latin typeface="Century Schoolbook" panose="02040604050505020304" pitchFamily="18" charset="0"/>
            </a:endParaRPr>
          </a:p>
          <a:p>
            <a:pPr algn="just"/>
            <a:endParaRPr lang="en-US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 smtClean="0">
              <a:latin typeface="Century Schoolbook" panose="02040604050505020304" pitchFamily="18" charset="0"/>
            </a:endParaRPr>
          </a:p>
          <a:p>
            <a:pPr algn="just"/>
            <a:endParaRPr lang="en-US" sz="300" b="1" dirty="0" smtClean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 smtClean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</p:txBody>
      </p:sp>
      <p:pic>
        <p:nvPicPr>
          <p:cNvPr id="3074" name="Picture 2" descr="https://www.huduser.gov/portal/sc2/images/sc2/SC2_banner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725" y="4629023"/>
            <a:ext cx="5877578" cy="155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269700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64429"/>
            <a:ext cx="9144000" cy="228524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sz="1125" b="1" dirty="0">
              <a:latin typeface="Monotype Corsiva" panose="03010101010201010101" pitchFamily="66" charset="0"/>
            </a:endParaRPr>
          </a:p>
          <a:p>
            <a:pPr algn="ctr"/>
            <a:endParaRPr lang="en-US" sz="1200" b="1" dirty="0">
              <a:latin typeface="Monotype Corsiva" panose="03010101010201010101" pitchFamily="66" charset="0"/>
            </a:endParaRPr>
          </a:p>
          <a:p>
            <a:pPr algn="ctr"/>
            <a:r>
              <a:rPr lang="en-US" sz="5400" b="1" dirty="0" smtClean="0">
                <a:latin typeface="Monotype Corsiva" panose="03010101010201010101" pitchFamily="66" charset="0"/>
              </a:rPr>
              <a:t>Q </a:t>
            </a:r>
            <a:r>
              <a:rPr lang="en-US" sz="5400" b="1" dirty="0">
                <a:latin typeface="Monotype Corsiva" panose="03010101010201010101" pitchFamily="66" charset="0"/>
              </a:rPr>
              <a:t>&amp; </a:t>
            </a:r>
            <a:r>
              <a:rPr lang="en-US" sz="5400" b="1" dirty="0" smtClean="0">
                <a:latin typeface="Monotype Corsiva" panose="03010101010201010101" pitchFamily="66" charset="0"/>
              </a:rPr>
              <a:t>A</a:t>
            </a:r>
          </a:p>
          <a:p>
            <a:pPr algn="ctr"/>
            <a:endParaRPr lang="en-US" sz="1125" b="1" dirty="0">
              <a:latin typeface="Monotype Corsiva" panose="03010101010201010101" pitchFamily="66" charset="0"/>
            </a:endParaRPr>
          </a:p>
          <a:p>
            <a:pPr algn="ctr"/>
            <a:endParaRPr lang="en-US" sz="5400" b="1" dirty="0">
              <a:latin typeface="Monotype Corsiva" panose="03010101010201010101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4650"/>
            <a:ext cx="91440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2590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633099"/>
            <a:ext cx="9144000" cy="32162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endParaRPr lang="en-US" sz="100" b="1" dirty="0">
              <a:latin typeface="Century Schoolbook" panose="02040604050505020304" pitchFamily="18" charset="0"/>
            </a:endParaRPr>
          </a:p>
          <a:p>
            <a:pPr algn="ctr"/>
            <a:endParaRPr lang="en-US" sz="100" b="1" dirty="0" smtClean="0">
              <a:latin typeface="Century Schoolbook" panose="02040604050505020304" pitchFamily="18" charset="0"/>
            </a:endParaRP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Leveraging Financial Institutions to Partner</a:t>
            </a:r>
          </a:p>
          <a:p>
            <a:pPr algn="ctr"/>
            <a:r>
              <a:rPr lang="en-US" b="1" dirty="0" smtClean="0">
                <a:latin typeface="Century Schoolbook" panose="02040604050505020304" pitchFamily="18" charset="0"/>
              </a:rPr>
              <a:t>In Revitalizing Communities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latin typeface="Century Schoolbook" panose="02040604050505020304" pitchFamily="18" charset="0"/>
              </a:rPr>
              <a:t>Moderator: Jeannette Tamayo, Economic Development Administration, 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	U.S. Department of Commerce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Susan Longworth, Senior Economist, Federal Reserve Bank of Chicago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Mayor Karen Freeman‐Wilson, City of Gary, Indiana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US" dirty="0">
                <a:latin typeface="Century Schoolbook" panose="02040604050505020304" pitchFamily="18" charset="0"/>
              </a:rPr>
              <a:t>Nicole Johnson‐Scales, Senior Vice‐President, Fifth Third Bank (invited</a:t>
            </a:r>
            <a:r>
              <a:rPr lang="en-US" dirty="0" smtClean="0">
                <a:latin typeface="Century Schoolbook" panose="02040604050505020304" pitchFamily="18" charset="0"/>
              </a:rPr>
              <a:t>)</a:t>
            </a:r>
          </a:p>
          <a:p>
            <a:pPr marL="685800" lvl="1" indent="-342900">
              <a:buFont typeface="+mj-lt"/>
              <a:buAutoNum type="arabicPeriod" startAt="2"/>
            </a:pPr>
            <a:endParaRPr lang="en-US" dirty="0" smtClean="0">
              <a:latin typeface="Century Schoolbook" panose="02040604050505020304" pitchFamily="18" charset="0"/>
            </a:endParaRPr>
          </a:p>
          <a:p>
            <a:pPr marL="685800" lvl="1" indent="-342900">
              <a:buFont typeface="+mj-lt"/>
              <a:buAutoNum type="arabicPeriod" startAt="2"/>
            </a:pPr>
            <a:endParaRPr lang="en-US" dirty="0">
              <a:latin typeface="Century Schoolbook" panose="020406040505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" y="0"/>
            <a:ext cx="9144001" cy="3614057"/>
            <a:chOff x="0" y="857246"/>
            <a:chExt cx="9144001" cy="31099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7250"/>
              <a:ext cx="7330883" cy="310989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682491" y="1505638"/>
              <a:ext cx="3109901" cy="1813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8043027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81976"/>
            <a:ext cx="9144000" cy="58054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sz="1125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 smtClean="0">
              <a:latin typeface="Monotype Corsiva" panose="03010101010201010101" pitchFamily="66" charset="0"/>
            </a:endParaRPr>
          </a:p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Introduction </a:t>
            </a:r>
            <a:r>
              <a:rPr lang="en-US" sz="3600" b="1" dirty="0">
                <a:latin typeface="Monotype Corsiva" panose="03010101010201010101" pitchFamily="66" charset="0"/>
              </a:rPr>
              <a:t>and Opening Remarks</a:t>
            </a:r>
          </a:p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“</a:t>
            </a:r>
            <a:r>
              <a:rPr lang="en-US" sz="3600" b="1" dirty="0">
                <a:latin typeface="Monotype Corsiva" panose="03010101010201010101" pitchFamily="66" charset="0"/>
              </a:rPr>
              <a:t>Strong Cities, Strong Communities</a:t>
            </a:r>
            <a:r>
              <a:rPr lang="en-US" sz="3600" b="1" dirty="0" smtClean="0">
                <a:latin typeface="Monotype Corsiva" panose="03010101010201010101" pitchFamily="66" charset="0"/>
              </a:rPr>
              <a:t>”</a:t>
            </a:r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000" b="1" dirty="0" smtClean="0">
              <a:latin typeface="Monotype Corsiva" panose="03010101010201010101" pitchFamily="66" charset="0"/>
            </a:endParaRPr>
          </a:p>
          <a:p>
            <a:pPr algn="ctr"/>
            <a:endParaRPr lang="en-US" sz="1000" b="1" dirty="0">
              <a:latin typeface="Monotype Corsiva" panose="03010101010201010101" pitchFamily="66" charset="0"/>
            </a:endParaRPr>
          </a:p>
          <a:p>
            <a:pPr algn="ctr"/>
            <a:endParaRPr lang="en-US" sz="1200" b="1" dirty="0"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93467"/>
            <a:ext cx="9144000" cy="31168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75364331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06931"/>
            <a:ext cx="9144000" cy="583621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endParaRPr lang="en-US" sz="1125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 smtClean="0">
              <a:latin typeface="Monotype Corsiva" panose="03010101010201010101" pitchFamily="66" charset="0"/>
            </a:endParaRPr>
          </a:p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“</a:t>
            </a:r>
            <a:r>
              <a:rPr lang="en-US" sz="3600" b="1" dirty="0">
                <a:latin typeface="Monotype Corsiva" panose="03010101010201010101" pitchFamily="66" charset="0"/>
              </a:rPr>
              <a:t>Strong Cities, Strong Communities</a:t>
            </a:r>
            <a:r>
              <a:rPr lang="en-US" sz="3600" b="1" dirty="0" smtClean="0">
                <a:latin typeface="Monotype Corsiva" panose="03010101010201010101" pitchFamily="66" charset="0"/>
              </a:rPr>
              <a:t>”</a:t>
            </a: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sz="3600" b="1" dirty="0">
              <a:latin typeface="Monotype Corsiva" panose="03010101010201010101" pitchFamily="66" charset="0"/>
            </a:endParaRPr>
          </a:p>
          <a:p>
            <a:pPr algn="ctr"/>
            <a:endParaRPr lang="en-US" b="1" dirty="0">
              <a:latin typeface="Monotype Corsiva" panose="03010101010201010101" pitchFamily="66" charset="0"/>
            </a:endParaRPr>
          </a:p>
          <a:p>
            <a:pPr algn="just"/>
            <a:endParaRPr lang="en-US" sz="500" b="1" dirty="0" smtClean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 smtClean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 smtClean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  <a:p>
            <a:pPr algn="just"/>
            <a:endParaRPr lang="en-US" sz="300" b="1" dirty="0">
              <a:latin typeface="Century Schoolbook" panose="020406040505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1310" y="2687280"/>
            <a:ext cx="2743200" cy="251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>
                <a:latin typeface="Century Schoolbook" panose="02040604050505020304" pitchFamily="18" charset="0"/>
              </a:rPr>
              <a:t>Round 1 Designees: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Chester, PA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Cleveland, OH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Detroit, MI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Fresno, CA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Memphis, TN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New Orleans, LA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Youngstown, OH</a:t>
            </a:r>
          </a:p>
          <a:p>
            <a:pPr algn="ctr"/>
            <a:endParaRPr lang="en-US" sz="1350" b="1" dirty="0">
              <a:latin typeface="Monotype Corsiva" panose="03010101010201010101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81600" y="2687280"/>
            <a:ext cx="27189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>
                <a:latin typeface="Century Schoolbook" panose="02040604050505020304" pitchFamily="18" charset="0"/>
              </a:rPr>
              <a:t>Round 2 Designees: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St. Louis, MO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Gary, IN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Flint, MI Brownsville, TX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Rockford, IL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Macon, GA</a:t>
            </a:r>
          </a:p>
          <a:p>
            <a:pPr algn="ctr"/>
            <a:r>
              <a:rPr lang="en-US" b="1" dirty="0">
                <a:latin typeface="Century Schoolbook" panose="02040604050505020304" pitchFamily="18" charset="0"/>
              </a:rPr>
              <a:t>Rocky Mount, NC</a:t>
            </a:r>
            <a:endParaRPr lang="en-US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831030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EDA National Conference</a:t>
            </a:r>
          </a:p>
          <a:p>
            <a:r>
              <a:rPr lang="en-US" dirty="0" smtClean="0"/>
              <a:t>April 8, 2016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3714751"/>
            <a:ext cx="5143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2100" dirty="0">
                <a:solidFill>
                  <a:prstClr val="black"/>
                </a:solidFill>
                <a:latin typeface="Gill Sans MT"/>
              </a:rPr>
              <a:t>Leveraging Financial Institutions as Partners in Revitalizing Communities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2372783"/>
            <a:ext cx="1714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209" y="2372783"/>
            <a:ext cx="157056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ttps://www.chicagofed.org/images/images/admin/header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096962"/>
            <a:ext cx="6507480" cy="87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774700" y="5036311"/>
            <a:ext cx="4357688" cy="72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defTabSz="685800">
              <a:lnSpc>
                <a:spcPct val="107000"/>
              </a:lnSpc>
            </a:pPr>
            <a:r>
              <a:rPr lang="en-US" sz="1300" dirty="0">
                <a:solidFill>
                  <a:prstClr val="black"/>
                </a:solidFill>
                <a:latin typeface="Bookman Old Style"/>
                <a:ea typeface="Calibri" panose="020F0502020204030204" pitchFamily="34" charset="0"/>
                <a:cs typeface="Times New Roman" panose="02020603050405020304" pitchFamily="18" charset="0"/>
              </a:rPr>
              <a:t>Susan Longworth, Senior Business Economist</a:t>
            </a:r>
          </a:p>
          <a:p>
            <a:pPr marL="342900" defTabSz="685800">
              <a:lnSpc>
                <a:spcPct val="107000"/>
              </a:lnSpc>
            </a:pPr>
            <a:r>
              <a:rPr lang="en-US" sz="1300" dirty="0">
                <a:solidFill>
                  <a:prstClr val="black"/>
                </a:solidFill>
                <a:latin typeface="Bookman Old Style"/>
                <a:ea typeface="Calibri" panose="020F0502020204030204" pitchFamily="34" charset="0"/>
                <a:cs typeface="Times New Roman" panose="02020603050405020304" pitchFamily="18" charset="0"/>
              </a:rPr>
              <a:t>Community Development and Policy Studies</a:t>
            </a:r>
          </a:p>
          <a:p>
            <a:pPr marL="342900" defTabSz="685800">
              <a:lnSpc>
                <a:spcPct val="107000"/>
              </a:lnSpc>
            </a:pPr>
            <a:r>
              <a:rPr lang="en-US" sz="1300" dirty="0">
                <a:solidFill>
                  <a:prstClr val="black"/>
                </a:solidFill>
                <a:latin typeface="Bookman Old Style"/>
                <a:ea typeface="Calibri" panose="020F0502020204030204" pitchFamily="34" charset="0"/>
                <a:cs typeface="Times New Roman" panose="02020603050405020304" pitchFamily="18" charset="0"/>
              </a:rPr>
              <a:t>Federal Reserve Bank of Chicago</a:t>
            </a:r>
            <a:endParaRPr lang="en-US" sz="1300" dirty="0">
              <a:solidFill>
                <a:prstClr val="black"/>
              </a:solidFill>
              <a:latin typeface="Bookman Old Style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63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696" y="5050111"/>
            <a:ext cx="226219" cy="22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Federal Reserve System (“The Fed”)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971800"/>
            <a:ext cx="1024217" cy="102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29101" y="3289768"/>
            <a:ext cx="74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050" dirty="0">
                <a:solidFill>
                  <a:prstClr val="black"/>
                </a:solidFill>
                <a:latin typeface="Gill Sans MT"/>
              </a:rPr>
              <a:t>Board of Governors</a:t>
            </a:r>
          </a:p>
        </p:txBody>
      </p:sp>
      <p:sp>
        <p:nvSpPr>
          <p:cNvPr id="23" name="Oval 22"/>
          <p:cNvSpPr/>
          <p:nvPr/>
        </p:nvSpPr>
        <p:spPr>
          <a:xfrm>
            <a:off x="2914650" y="2477676"/>
            <a:ext cx="3429000" cy="19800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Gill Sans MT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177" y="2264262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974" y="2630272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402" y="2302704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969" y="3816326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4144122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411" y="3177226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908" y="4211698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355" y="2181223"/>
            <a:ext cx="4524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696" y="5317332"/>
            <a:ext cx="226219" cy="22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17719" y="5349090"/>
            <a:ext cx="290015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750" dirty="0">
                <a:solidFill>
                  <a:prstClr val="black"/>
                </a:solidFill>
                <a:latin typeface="Gill Sans MT"/>
              </a:rPr>
              <a:t>Seven governors are appointed by the president of the United States.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20327" y="5046626"/>
            <a:ext cx="28003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750" dirty="0">
                <a:solidFill>
                  <a:prstClr val="black"/>
                </a:solidFill>
                <a:latin typeface="Gill Sans MT"/>
              </a:rPr>
              <a:t>Twelve local Feds operate as independent organizations with oversight from Board of Governors.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13936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746" y="3811564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3013747" y="2675625"/>
            <a:ext cx="454819" cy="492868"/>
            <a:chOff x="5502275" y="2971798"/>
            <a:chExt cx="606425" cy="657157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2275" y="2971798"/>
              <a:ext cx="606425" cy="606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558203" y="3136513"/>
              <a:ext cx="44523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US" sz="900" dirty="0">
                  <a:solidFill>
                    <a:prstClr val="black"/>
                  </a:solidFill>
                  <a:latin typeface="Gill Sans MT"/>
                </a:rPr>
                <a:t>FRB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687241" y="3240279"/>
            <a:ext cx="454819" cy="492868"/>
            <a:chOff x="5502275" y="2971798"/>
            <a:chExt cx="606425" cy="65715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2275" y="2971798"/>
              <a:ext cx="606425" cy="606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558203" y="3136513"/>
              <a:ext cx="44523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US" sz="900" dirty="0">
                  <a:solidFill>
                    <a:prstClr val="black"/>
                  </a:solidFill>
                  <a:latin typeface="Gill Sans MT"/>
                </a:rPr>
                <a:t>FRB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935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 smtClean="0"/>
              <a:t>What does the Fed do?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>
          <a:xfrm>
            <a:off x="1543050" y="1771650"/>
            <a:ext cx="6172200" cy="3703320"/>
          </a:xfrm>
        </p:spPr>
        <p:txBody>
          <a:bodyPr/>
          <a:lstStyle/>
          <a:p>
            <a:r>
              <a:rPr lang="en-US" altLang="en-US" dirty="0"/>
              <a:t>Monetary Policy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Payment </a:t>
            </a:r>
            <a:r>
              <a:rPr lang="en-US" altLang="en-US" dirty="0"/>
              <a:t>Systems </a:t>
            </a:r>
            <a:r>
              <a:rPr lang="en-US" altLang="en-US" sz="2100" i="1" dirty="0"/>
              <a:t>(Provision of Financial Services)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Supervision </a:t>
            </a:r>
            <a:r>
              <a:rPr lang="en-US" altLang="en-US" dirty="0"/>
              <a:t>&amp; </a:t>
            </a:r>
            <a:r>
              <a:rPr lang="en-US" altLang="en-US" dirty="0" smtClean="0"/>
              <a:t>Regulation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Consumer Protection and Community Affairs</a:t>
            </a:r>
          </a:p>
          <a:p>
            <a:pPr eaLnBrk="1" hangingPunct="1"/>
            <a:endParaRPr lang="en-US" altLang="en-US" dirty="0" smtClean="0"/>
          </a:p>
          <a:p>
            <a:pPr eaLnBrk="1" hangingPunct="1">
              <a:buFont typeface="Arial" charset="0"/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4343400"/>
            <a:ext cx="239952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07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What is Monetary Policy?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885951"/>
            <a:ext cx="6172200" cy="3461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6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ACH</a:t>
            </a:r>
          </a:p>
          <a:p>
            <a:pPr lvl="1"/>
            <a:r>
              <a:rPr lang="en-US" dirty="0" smtClean="0"/>
              <a:t>Provide major electronic payment network:  Automatic Clearing House. </a:t>
            </a:r>
          </a:p>
          <a:p>
            <a:r>
              <a:rPr lang="en-US" dirty="0" smtClean="0"/>
              <a:t>Check Services</a:t>
            </a:r>
          </a:p>
          <a:p>
            <a:pPr lvl="1"/>
            <a:r>
              <a:rPr lang="en-US" dirty="0" smtClean="0"/>
              <a:t>Provide check processing services for banks.</a:t>
            </a:r>
          </a:p>
          <a:p>
            <a:r>
              <a:rPr lang="en-US" dirty="0" smtClean="0"/>
              <a:t>Currency &amp; Coin Services</a:t>
            </a:r>
          </a:p>
          <a:p>
            <a:pPr lvl="1"/>
            <a:r>
              <a:rPr lang="en-US" dirty="0" smtClean="0"/>
              <a:t>Provide cash and coin to banks on demand.</a:t>
            </a:r>
          </a:p>
          <a:p>
            <a:r>
              <a:rPr lang="en-US" dirty="0" smtClean="0"/>
              <a:t>Daylight Overdrafts &amp; Fees</a:t>
            </a:r>
          </a:p>
          <a:p>
            <a:pPr lvl="1"/>
            <a:r>
              <a:rPr lang="en-US" dirty="0" smtClean="0"/>
              <a:t>Provide coverage for overdrafts in institutions’ </a:t>
            </a:r>
            <a:r>
              <a:rPr lang="en-US" dirty="0" err="1" smtClean="0"/>
              <a:t>fedwire</a:t>
            </a:r>
            <a:r>
              <a:rPr lang="en-US" dirty="0" smtClean="0"/>
              <a:t> accounts.</a:t>
            </a:r>
          </a:p>
          <a:p>
            <a:r>
              <a:rPr lang="en-US" dirty="0" err="1" smtClean="0"/>
              <a:t>Fedwire</a:t>
            </a:r>
            <a:r>
              <a:rPr lang="en-US" dirty="0" smtClean="0"/>
              <a:t> Funds</a:t>
            </a:r>
          </a:p>
          <a:p>
            <a:pPr lvl="1"/>
            <a:r>
              <a:rPr lang="en-US" dirty="0" smtClean="0"/>
              <a:t>Provide major real time network for large dollar value payments.</a:t>
            </a:r>
          </a:p>
          <a:p>
            <a:r>
              <a:rPr lang="en-US" dirty="0" err="1" smtClean="0"/>
              <a:t>Fedwire</a:t>
            </a:r>
            <a:r>
              <a:rPr lang="en-US" dirty="0" smtClean="0"/>
              <a:t> Securities</a:t>
            </a:r>
          </a:p>
          <a:p>
            <a:pPr lvl="1"/>
            <a:r>
              <a:rPr lang="en-US" dirty="0" smtClean="0"/>
              <a:t>Provide electronic market clearing service for U.S. Treasury securities.</a:t>
            </a:r>
          </a:p>
          <a:p>
            <a:r>
              <a:rPr lang="en-US" dirty="0" smtClean="0"/>
              <a:t>National Settlement Service </a:t>
            </a:r>
          </a:p>
          <a:p>
            <a:pPr lvl="1"/>
            <a:r>
              <a:rPr lang="en-US" dirty="0" smtClean="0"/>
              <a:t>Provide settlement services to depository institutions that work with exchanges and clearinghouses.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7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746</Words>
  <Application>Microsoft Office PowerPoint</Application>
  <PresentationFormat>On-screen Show (4:3)</PresentationFormat>
  <Paragraphs>243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ＭＳ Ｐゴシック</vt:lpstr>
      <vt:lpstr>Arial</vt:lpstr>
      <vt:lpstr>Bookman Old Style</vt:lpstr>
      <vt:lpstr>Calibri</vt:lpstr>
      <vt:lpstr>Calibri Light</vt:lpstr>
      <vt:lpstr>Century Schoolbook</vt:lpstr>
      <vt:lpstr>Georgia</vt:lpstr>
      <vt:lpstr>Gill Sans MT</vt:lpstr>
      <vt:lpstr>Monotype Corsiva</vt:lpstr>
      <vt:lpstr>Times New Roman</vt:lpstr>
      <vt:lpstr>Wingdings</vt:lpstr>
      <vt:lpstr>Wingdings 3</vt:lpstr>
      <vt:lpstr>1_Office Theme</vt:lpstr>
      <vt:lpstr>Office Theme</vt:lpstr>
      <vt:lpstr>Origin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Federal Reserve System (“The Fed”)</vt:lpstr>
      <vt:lpstr>What does the Fed do?</vt:lpstr>
      <vt:lpstr>What is Monetary Policy?</vt:lpstr>
      <vt:lpstr>Payment Services</vt:lpstr>
      <vt:lpstr>Supervision &amp; Regulation</vt:lpstr>
      <vt:lpstr>Consumer and Community Affairs</vt:lpstr>
      <vt:lpstr>Case Study: Gary, Indiana</vt:lpstr>
      <vt:lpstr>Case Study: Your Community and the Fed</vt:lpstr>
      <vt:lpstr>Thank you!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Becker, Gregory</dc:creator>
  <cp:lastModifiedBy>Becker, Gregory</cp:lastModifiedBy>
  <cp:revision>33</cp:revision>
  <dcterms:created xsi:type="dcterms:W3CDTF">2016-03-31T23:09:54Z</dcterms:created>
  <dcterms:modified xsi:type="dcterms:W3CDTF">2016-04-07T20:45:56Z</dcterms:modified>
</cp:coreProperties>
</file>