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4497" r:id="rId2"/>
  </p:sldMasterIdLst>
  <p:notesMasterIdLst>
    <p:notesMasterId r:id="rId19"/>
  </p:notesMasterIdLst>
  <p:handoutMasterIdLst>
    <p:handoutMasterId r:id="rId20"/>
  </p:handoutMasterIdLst>
  <p:sldIdLst>
    <p:sldId id="256" r:id="rId3"/>
    <p:sldId id="443" r:id="rId4"/>
    <p:sldId id="468" r:id="rId5"/>
    <p:sldId id="461" r:id="rId6"/>
    <p:sldId id="448" r:id="rId7"/>
    <p:sldId id="471" r:id="rId8"/>
    <p:sldId id="462" r:id="rId9"/>
    <p:sldId id="463" r:id="rId10"/>
    <p:sldId id="432" r:id="rId11"/>
    <p:sldId id="437" r:id="rId12"/>
    <p:sldId id="433" r:id="rId13"/>
    <p:sldId id="439" r:id="rId14"/>
    <p:sldId id="441" r:id="rId15"/>
    <p:sldId id="460" r:id="rId16"/>
    <p:sldId id="469" r:id="rId17"/>
    <p:sldId id="470"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087"/>
    <a:srgbClr val="FFFF00"/>
    <a:srgbClr val="1A3468"/>
    <a:srgbClr val="162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21" autoAdjust="0"/>
    <p:restoredTop sz="79606" autoAdjust="0"/>
  </p:normalViewPr>
  <p:slideViewPr>
    <p:cSldViewPr snapToGrid="0" snapToObjects="1">
      <p:cViewPr>
        <p:scale>
          <a:sx n="90" d="100"/>
          <a:sy n="90" d="100"/>
        </p:scale>
        <p:origin x="-2244" y="-690"/>
      </p:cViewPr>
      <p:guideLst>
        <p:guide orient="horz" pos="2101"/>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
    </p:cViewPr>
  </p:sorterViewPr>
  <p:notesViewPr>
    <p:cSldViewPr snapToGrid="0" snapToObjects="1">
      <p:cViewPr>
        <p:scale>
          <a:sx n="80" d="100"/>
          <a:sy n="80" d="100"/>
        </p:scale>
        <p:origin x="-2717" y="499"/>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chemeClr val="bg1"/>
                </a:solidFill>
              </a:rPr>
              <a:t>Number of Applications Received</a:t>
            </a:r>
          </a:p>
        </c:rich>
      </c:tx>
      <c:overlay val="0"/>
    </c:title>
    <c:autoTitleDeleted val="0"/>
    <c:plotArea>
      <c:layout/>
      <c:barChart>
        <c:barDir val="col"/>
        <c:grouping val="clustered"/>
        <c:varyColors val="0"/>
        <c:ser>
          <c:idx val="0"/>
          <c:order val="0"/>
          <c:spPr>
            <a:solidFill>
              <a:srgbClr val="FFC000"/>
            </a:solidFill>
          </c:spPr>
          <c:invertIfNegative val="0"/>
          <c:dPt>
            <c:idx val="3"/>
            <c:invertIfNegative val="0"/>
            <c:bubble3D val="0"/>
            <c:spPr>
              <a:solidFill>
                <a:srgbClr val="92D050"/>
              </a:solidFill>
              <a:ln>
                <a:noFill/>
              </a:ln>
            </c:spPr>
          </c:dPt>
          <c:dPt>
            <c:idx val="4"/>
            <c:invertIfNegative val="0"/>
            <c:bubble3D val="0"/>
            <c:spPr>
              <a:solidFill>
                <a:srgbClr val="92D050"/>
              </a:solidFill>
            </c:spPr>
          </c:dPt>
          <c:dLbls>
            <c:txPr>
              <a:bodyPr/>
              <a:lstStyle/>
              <a:p>
                <a:pPr>
                  <a:defRPr sz="140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Sheet1!$A$16:$A$20</c:f>
              <c:strCache>
                <c:ptCount val="5"/>
                <c:pt idx="0">
                  <c:v>FY 2009</c:v>
                </c:pt>
                <c:pt idx="1">
                  <c:v>FY 2010</c:v>
                </c:pt>
                <c:pt idx="2">
                  <c:v>FY 2011</c:v>
                </c:pt>
                <c:pt idx="3">
                  <c:v>FY 2012</c:v>
                </c:pt>
                <c:pt idx="4">
                  <c:v>FY 2013</c:v>
                </c:pt>
              </c:strCache>
            </c:strRef>
          </c:cat>
          <c:val>
            <c:numRef>
              <c:f>Sheet1!$B$16:$B$20</c:f>
              <c:numCache>
                <c:formatCode>#,##0</c:formatCode>
                <c:ptCount val="5"/>
                <c:pt idx="0">
                  <c:v>1425</c:v>
                </c:pt>
                <c:pt idx="1">
                  <c:v>1456</c:v>
                </c:pt>
                <c:pt idx="2">
                  <c:v>1492</c:v>
                </c:pt>
                <c:pt idx="3">
                  <c:v>1587</c:v>
                </c:pt>
                <c:pt idx="4">
                  <c:v>1418</c:v>
                </c:pt>
              </c:numCache>
            </c:numRef>
          </c:val>
        </c:ser>
        <c:dLbls>
          <c:dLblPos val="ctr"/>
          <c:showLegendKey val="0"/>
          <c:showVal val="1"/>
          <c:showCatName val="0"/>
          <c:showSerName val="0"/>
          <c:showPercent val="0"/>
          <c:showBubbleSize val="0"/>
        </c:dLbls>
        <c:gapWidth val="39"/>
        <c:axId val="51042944"/>
        <c:axId val="61864192"/>
      </c:barChart>
      <c:catAx>
        <c:axId val="51042944"/>
        <c:scaling>
          <c:orientation val="minMax"/>
        </c:scaling>
        <c:delete val="0"/>
        <c:axPos val="b"/>
        <c:majorTickMark val="out"/>
        <c:minorTickMark val="none"/>
        <c:tickLblPos val="nextTo"/>
        <c:txPr>
          <a:bodyPr/>
          <a:lstStyle/>
          <a:p>
            <a:pPr>
              <a:defRPr sz="1200" b="1">
                <a:solidFill>
                  <a:schemeClr val="bg1"/>
                </a:solidFill>
              </a:defRPr>
            </a:pPr>
            <a:endParaRPr lang="en-US"/>
          </a:p>
        </c:txPr>
        <c:crossAx val="61864192"/>
        <c:crosses val="autoZero"/>
        <c:auto val="1"/>
        <c:lblAlgn val="ctr"/>
        <c:lblOffset val="100"/>
        <c:noMultiLvlLbl val="0"/>
      </c:catAx>
      <c:valAx>
        <c:axId val="61864192"/>
        <c:scaling>
          <c:orientation val="minMax"/>
        </c:scaling>
        <c:delete val="0"/>
        <c:axPos val="l"/>
        <c:majorGridlines/>
        <c:numFmt formatCode="#,##0" sourceLinked="1"/>
        <c:majorTickMark val="out"/>
        <c:minorTickMark val="none"/>
        <c:tickLblPos val="nextTo"/>
        <c:txPr>
          <a:bodyPr/>
          <a:lstStyle/>
          <a:p>
            <a:pPr>
              <a:defRPr sz="1100" b="1">
                <a:solidFill>
                  <a:schemeClr val="bg1"/>
                </a:solidFill>
              </a:defRPr>
            </a:pPr>
            <a:endParaRPr lang="en-US"/>
          </a:p>
        </c:txPr>
        <c:crossAx val="5104294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ABDB7-800C-47B4-B9AD-D182B2170298}" type="doc">
      <dgm:prSet loTypeId="urn:microsoft.com/office/officeart/2005/8/layout/pyramid1" loCatId="pyramid" qsTypeId="urn:microsoft.com/office/officeart/2005/8/quickstyle/simple1" qsCatId="simple" csTypeId="urn:microsoft.com/office/officeart/2005/8/colors/accent1_4" csCatId="accent1" phldr="1"/>
      <dgm:spPr/>
    </dgm:pt>
    <dgm:pt modelId="{A94BCA19-C3AA-4BBE-9F3A-1089B7D7D82A}">
      <dgm:prSet phldrT="[Text]" custT="1"/>
      <dgm:spPr>
        <a:ln>
          <a:noFill/>
        </a:ln>
      </dgm:spPr>
      <dgm:t>
        <a:bodyPr/>
        <a:lstStyle/>
        <a:p>
          <a:endParaRPr lang="en-US" sz="1800" b="1" dirty="0" smtClean="0">
            <a:solidFill>
              <a:schemeClr val="bg1"/>
            </a:solidFill>
          </a:endParaRPr>
        </a:p>
        <a:p>
          <a:r>
            <a:rPr lang="en-US" sz="1600" b="1" dirty="0" smtClean="0">
              <a:solidFill>
                <a:schemeClr val="bg1"/>
              </a:solidFill>
            </a:rPr>
            <a:t>Connected Ecosystem</a:t>
          </a:r>
          <a:endParaRPr lang="en-US" sz="1600" b="1" dirty="0">
            <a:solidFill>
              <a:schemeClr val="bg1"/>
            </a:solidFill>
          </a:endParaRPr>
        </a:p>
      </dgm:t>
    </dgm:pt>
    <dgm:pt modelId="{35C9B8F4-308B-467E-90CC-0454ABC6E1BC}" type="parTrans" cxnId="{A7E7E309-810F-451C-92B1-8D648441E448}">
      <dgm:prSet/>
      <dgm:spPr/>
      <dgm:t>
        <a:bodyPr/>
        <a:lstStyle/>
        <a:p>
          <a:endParaRPr lang="en-US"/>
        </a:p>
      </dgm:t>
    </dgm:pt>
    <dgm:pt modelId="{7EDC117A-09BE-4FD6-A97A-7388BFC62F71}" type="sibTrans" cxnId="{A7E7E309-810F-451C-92B1-8D648441E448}">
      <dgm:prSet/>
      <dgm:spPr/>
      <dgm:t>
        <a:bodyPr/>
        <a:lstStyle/>
        <a:p>
          <a:endParaRPr lang="en-US"/>
        </a:p>
      </dgm:t>
    </dgm:pt>
    <dgm:pt modelId="{358E15CF-351F-4391-AE1D-8C4A38A614EC}">
      <dgm:prSet phldrT="[Text]" custT="1"/>
      <dgm:spPr>
        <a:ln>
          <a:noFill/>
        </a:ln>
      </dgm:spPr>
      <dgm:t>
        <a:bodyPr/>
        <a:lstStyle/>
        <a:p>
          <a:r>
            <a:rPr lang="en-US" sz="2400" b="1" dirty="0" smtClean="0">
              <a:solidFill>
                <a:schemeClr val="bg1"/>
              </a:solidFill>
            </a:rPr>
            <a:t>Engines of Innovation</a:t>
          </a:r>
          <a:endParaRPr lang="en-US" sz="2400" b="1" dirty="0">
            <a:solidFill>
              <a:schemeClr val="bg1"/>
            </a:solidFill>
          </a:endParaRPr>
        </a:p>
      </dgm:t>
    </dgm:pt>
    <dgm:pt modelId="{64EDBB51-B681-44E0-A98D-A3879543F441}" type="parTrans" cxnId="{B5E0F50D-4B21-4900-9D27-F5227E3A8781}">
      <dgm:prSet/>
      <dgm:spPr/>
      <dgm:t>
        <a:bodyPr/>
        <a:lstStyle/>
        <a:p>
          <a:endParaRPr lang="en-US"/>
        </a:p>
      </dgm:t>
    </dgm:pt>
    <dgm:pt modelId="{DDC66DBC-6B13-4A02-8B44-4C876D86E1BC}" type="sibTrans" cxnId="{B5E0F50D-4B21-4900-9D27-F5227E3A8781}">
      <dgm:prSet/>
      <dgm:spPr/>
      <dgm:t>
        <a:bodyPr/>
        <a:lstStyle/>
        <a:p>
          <a:endParaRPr lang="en-US"/>
        </a:p>
      </dgm:t>
    </dgm:pt>
    <dgm:pt modelId="{5F8AE0D9-9959-47D3-B576-FBA9F8AF17C8}">
      <dgm:prSet phldrT="[Text]"/>
      <dgm:spPr>
        <a:ln>
          <a:noFill/>
        </a:ln>
      </dgm:spPr>
      <dgm:t>
        <a:bodyPr/>
        <a:lstStyle/>
        <a:p>
          <a:r>
            <a:rPr lang="en-US" b="1" dirty="0" smtClean="0">
              <a:solidFill>
                <a:schemeClr val="bg1"/>
              </a:solidFill>
            </a:rPr>
            <a:t>Basic Infrastructure</a:t>
          </a:r>
          <a:endParaRPr lang="en-US" b="1" dirty="0">
            <a:solidFill>
              <a:schemeClr val="bg1"/>
            </a:solidFill>
          </a:endParaRPr>
        </a:p>
      </dgm:t>
    </dgm:pt>
    <dgm:pt modelId="{DBE2FC82-C673-4C76-8145-81A72DEA635B}" type="parTrans" cxnId="{5C180B61-6163-4D98-AFEA-A2A01DF43F29}">
      <dgm:prSet/>
      <dgm:spPr/>
      <dgm:t>
        <a:bodyPr/>
        <a:lstStyle/>
        <a:p>
          <a:endParaRPr lang="en-US"/>
        </a:p>
      </dgm:t>
    </dgm:pt>
    <dgm:pt modelId="{B81DA95A-8EF1-4919-9AA2-1CF52CA7EA65}" type="sibTrans" cxnId="{5C180B61-6163-4D98-AFEA-A2A01DF43F29}">
      <dgm:prSet/>
      <dgm:spPr/>
      <dgm:t>
        <a:bodyPr/>
        <a:lstStyle/>
        <a:p>
          <a:endParaRPr lang="en-US"/>
        </a:p>
      </dgm:t>
    </dgm:pt>
    <dgm:pt modelId="{BE45DD62-6A00-41B7-A792-59BF12A909EB}">
      <dgm:prSet phldrT="[Text]"/>
      <dgm:spPr>
        <a:ln>
          <a:noFill/>
        </a:ln>
      </dgm:spPr>
      <dgm:t>
        <a:bodyPr/>
        <a:lstStyle/>
        <a:p>
          <a:r>
            <a:rPr lang="en-US" b="1" dirty="0" smtClean="0">
              <a:solidFill>
                <a:schemeClr val="bg1"/>
              </a:solidFill>
            </a:rPr>
            <a:t>Business Support</a:t>
          </a:r>
          <a:endParaRPr lang="en-US" b="1" dirty="0">
            <a:solidFill>
              <a:schemeClr val="bg1"/>
            </a:solidFill>
          </a:endParaRPr>
        </a:p>
      </dgm:t>
    </dgm:pt>
    <dgm:pt modelId="{8BF3AE48-6BC2-4EE6-8B60-B74104C501A7}" type="parTrans" cxnId="{906916E3-82A7-4DCD-A154-E735775E2798}">
      <dgm:prSet/>
      <dgm:spPr/>
      <dgm:t>
        <a:bodyPr/>
        <a:lstStyle/>
        <a:p>
          <a:endParaRPr lang="en-US"/>
        </a:p>
      </dgm:t>
    </dgm:pt>
    <dgm:pt modelId="{C80445DA-E5A5-4034-B6D3-C02C734F823E}" type="sibTrans" cxnId="{906916E3-82A7-4DCD-A154-E735775E2798}">
      <dgm:prSet/>
      <dgm:spPr/>
      <dgm:t>
        <a:bodyPr/>
        <a:lstStyle/>
        <a:p>
          <a:endParaRPr lang="en-US"/>
        </a:p>
      </dgm:t>
    </dgm:pt>
    <dgm:pt modelId="{43FC0D4B-2253-44E9-9F04-47C05B361E7B}">
      <dgm:prSet phldrT="[Text]"/>
      <dgm:spPr>
        <a:ln>
          <a:noFill/>
        </a:ln>
      </dgm:spPr>
      <dgm:t>
        <a:bodyPr/>
        <a:lstStyle/>
        <a:p>
          <a:r>
            <a:rPr lang="en-US" b="1" dirty="0" smtClean="0">
              <a:solidFill>
                <a:schemeClr val="bg1"/>
              </a:solidFill>
            </a:rPr>
            <a:t>Technology Infrastructure </a:t>
          </a:r>
          <a:endParaRPr lang="en-US" b="1" dirty="0">
            <a:solidFill>
              <a:schemeClr val="bg1"/>
            </a:solidFill>
          </a:endParaRPr>
        </a:p>
      </dgm:t>
    </dgm:pt>
    <dgm:pt modelId="{FDEAE44C-CB12-4867-858B-89834F5D9A9A}" type="parTrans" cxnId="{417ADB6A-1F75-43DA-86B0-F392BA921E23}">
      <dgm:prSet/>
      <dgm:spPr/>
      <dgm:t>
        <a:bodyPr/>
        <a:lstStyle/>
        <a:p>
          <a:endParaRPr lang="en-US"/>
        </a:p>
      </dgm:t>
    </dgm:pt>
    <dgm:pt modelId="{E8511115-7317-4186-856E-463D07CF862F}" type="sibTrans" cxnId="{417ADB6A-1F75-43DA-86B0-F392BA921E23}">
      <dgm:prSet/>
      <dgm:spPr/>
      <dgm:t>
        <a:bodyPr/>
        <a:lstStyle/>
        <a:p>
          <a:endParaRPr lang="en-US"/>
        </a:p>
      </dgm:t>
    </dgm:pt>
    <dgm:pt modelId="{001A2DA5-D3F4-4BFC-A925-4FCFEA456F58}" type="pres">
      <dgm:prSet presAssocID="{FE3ABDB7-800C-47B4-B9AD-D182B2170298}" presName="Name0" presStyleCnt="0">
        <dgm:presLayoutVars>
          <dgm:dir/>
          <dgm:animLvl val="lvl"/>
          <dgm:resizeHandles val="exact"/>
        </dgm:presLayoutVars>
      </dgm:prSet>
      <dgm:spPr/>
    </dgm:pt>
    <dgm:pt modelId="{E1A3A15D-690E-4F3B-BD7D-A382400F32E5}" type="pres">
      <dgm:prSet presAssocID="{A94BCA19-C3AA-4BBE-9F3A-1089B7D7D82A}" presName="Name8" presStyleCnt="0"/>
      <dgm:spPr/>
    </dgm:pt>
    <dgm:pt modelId="{571997E1-1F1B-42B7-8EBC-CF139BF22477}" type="pres">
      <dgm:prSet presAssocID="{A94BCA19-C3AA-4BBE-9F3A-1089B7D7D82A}" presName="level" presStyleLbl="node1" presStyleIdx="0" presStyleCnt="5">
        <dgm:presLayoutVars>
          <dgm:chMax val="1"/>
          <dgm:bulletEnabled val="1"/>
        </dgm:presLayoutVars>
      </dgm:prSet>
      <dgm:spPr/>
      <dgm:t>
        <a:bodyPr/>
        <a:lstStyle/>
        <a:p>
          <a:endParaRPr lang="en-US"/>
        </a:p>
      </dgm:t>
    </dgm:pt>
    <dgm:pt modelId="{2BB997C6-1B6B-4E60-890A-CA03CB9069F9}" type="pres">
      <dgm:prSet presAssocID="{A94BCA19-C3AA-4BBE-9F3A-1089B7D7D82A}" presName="levelTx" presStyleLbl="revTx" presStyleIdx="0" presStyleCnt="0">
        <dgm:presLayoutVars>
          <dgm:chMax val="1"/>
          <dgm:bulletEnabled val="1"/>
        </dgm:presLayoutVars>
      </dgm:prSet>
      <dgm:spPr/>
      <dgm:t>
        <a:bodyPr/>
        <a:lstStyle/>
        <a:p>
          <a:endParaRPr lang="en-US"/>
        </a:p>
      </dgm:t>
    </dgm:pt>
    <dgm:pt modelId="{3DDE3731-CD3F-49CD-83C7-5B6CC132775C}" type="pres">
      <dgm:prSet presAssocID="{358E15CF-351F-4391-AE1D-8C4A38A614EC}" presName="Name8" presStyleCnt="0"/>
      <dgm:spPr/>
    </dgm:pt>
    <dgm:pt modelId="{4A2C71F5-0C5D-4CA2-8E56-EBE35C6E55F2}" type="pres">
      <dgm:prSet presAssocID="{358E15CF-351F-4391-AE1D-8C4A38A614EC}" presName="level" presStyleLbl="node1" presStyleIdx="1" presStyleCnt="5">
        <dgm:presLayoutVars>
          <dgm:chMax val="1"/>
          <dgm:bulletEnabled val="1"/>
        </dgm:presLayoutVars>
      </dgm:prSet>
      <dgm:spPr/>
      <dgm:t>
        <a:bodyPr/>
        <a:lstStyle/>
        <a:p>
          <a:endParaRPr lang="en-US"/>
        </a:p>
      </dgm:t>
    </dgm:pt>
    <dgm:pt modelId="{3F1544FB-955B-4952-BB9F-495CB61D75FD}" type="pres">
      <dgm:prSet presAssocID="{358E15CF-351F-4391-AE1D-8C4A38A614EC}" presName="levelTx" presStyleLbl="revTx" presStyleIdx="0" presStyleCnt="0">
        <dgm:presLayoutVars>
          <dgm:chMax val="1"/>
          <dgm:bulletEnabled val="1"/>
        </dgm:presLayoutVars>
      </dgm:prSet>
      <dgm:spPr/>
      <dgm:t>
        <a:bodyPr/>
        <a:lstStyle/>
        <a:p>
          <a:endParaRPr lang="en-US"/>
        </a:p>
      </dgm:t>
    </dgm:pt>
    <dgm:pt modelId="{DED6F402-638D-4B53-A4EA-0BC2A194949D}" type="pres">
      <dgm:prSet presAssocID="{BE45DD62-6A00-41B7-A792-59BF12A909EB}" presName="Name8" presStyleCnt="0"/>
      <dgm:spPr/>
    </dgm:pt>
    <dgm:pt modelId="{14761954-3AB7-4CF3-972B-890A338D67B1}" type="pres">
      <dgm:prSet presAssocID="{BE45DD62-6A00-41B7-A792-59BF12A909EB}" presName="level" presStyleLbl="node1" presStyleIdx="2" presStyleCnt="5">
        <dgm:presLayoutVars>
          <dgm:chMax val="1"/>
          <dgm:bulletEnabled val="1"/>
        </dgm:presLayoutVars>
      </dgm:prSet>
      <dgm:spPr/>
      <dgm:t>
        <a:bodyPr/>
        <a:lstStyle/>
        <a:p>
          <a:endParaRPr lang="en-US"/>
        </a:p>
      </dgm:t>
    </dgm:pt>
    <dgm:pt modelId="{B1795EAA-4076-453A-B9C0-E98E9D5FE13C}" type="pres">
      <dgm:prSet presAssocID="{BE45DD62-6A00-41B7-A792-59BF12A909EB}" presName="levelTx" presStyleLbl="revTx" presStyleIdx="0" presStyleCnt="0">
        <dgm:presLayoutVars>
          <dgm:chMax val="1"/>
          <dgm:bulletEnabled val="1"/>
        </dgm:presLayoutVars>
      </dgm:prSet>
      <dgm:spPr/>
      <dgm:t>
        <a:bodyPr/>
        <a:lstStyle/>
        <a:p>
          <a:endParaRPr lang="en-US"/>
        </a:p>
      </dgm:t>
    </dgm:pt>
    <dgm:pt modelId="{8A44ED4B-7F49-4A12-98F8-8A1F3DAB46E1}" type="pres">
      <dgm:prSet presAssocID="{43FC0D4B-2253-44E9-9F04-47C05B361E7B}" presName="Name8" presStyleCnt="0"/>
      <dgm:spPr/>
    </dgm:pt>
    <dgm:pt modelId="{5B74A942-C431-4E7B-9D19-E3ED28C9E990}" type="pres">
      <dgm:prSet presAssocID="{43FC0D4B-2253-44E9-9F04-47C05B361E7B}" presName="level" presStyleLbl="node1" presStyleIdx="3" presStyleCnt="5">
        <dgm:presLayoutVars>
          <dgm:chMax val="1"/>
          <dgm:bulletEnabled val="1"/>
        </dgm:presLayoutVars>
      </dgm:prSet>
      <dgm:spPr/>
      <dgm:t>
        <a:bodyPr/>
        <a:lstStyle/>
        <a:p>
          <a:endParaRPr lang="en-US"/>
        </a:p>
      </dgm:t>
    </dgm:pt>
    <dgm:pt modelId="{5AE1D36B-1BC6-4E00-B279-DFB44BAE56DA}" type="pres">
      <dgm:prSet presAssocID="{43FC0D4B-2253-44E9-9F04-47C05B361E7B}" presName="levelTx" presStyleLbl="revTx" presStyleIdx="0" presStyleCnt="0">
        <dgm:presLayoutVars>
          <dgm:chMax val="1"/>
          <dgm:bulletEnabled val="1"/>
        </dgm:presLayoutVars>
      </dgm:prSet>
      <dgm:spPr/>
      <dgm:t>
        <a:bodyPr/>
        <a:lstStyle/>
        <a:p>
          <a:endParaRPr lang="en-US"/>
        </a:p>
      </dgm:t>
    </dgm:pt>
    <dgm:pt modelId="{E697B679-4C32-415E-8B17-29354DE312EC}" type="pres">
      <dgm:prSet presAssocID="{5F8AE0D9-9959-47D3-B576-FBA9F8AF17C8}" presName="Name8" presStyleCnt="0"/>
      <dgm:spPr/>
    </dgm:pt>
    <dgm:pt modelId="{62C318DF-1EF8-44C9-B418-BD3633157CAC}" type="pres">
      <dgm:prSet presAssocID="{5F8AE0D9-9959-47D3-B576-FBA9F8AF17C8}" presName="level" presStyleLbl="node1" presStyleIdx="4" presStyleCnt="5">
        <dgm:presLayoutVars>
          <dgm:chMax val="1"/>
          <dgm:bulletEnabled val="1"/>
        </dgm:presLayoutVars>
      </dgm:prSet>
      <dgm:spPr/>
      <dgm:t>
        <a:bodyPr/>
        <a:lstStyle/>
        <a:p>
          <a:endParaRPr lang="en-US"/>
        </a:p>
      </dgm:t>
    </dgm:pt>
    <dgm:pt modelId="{DC620054-B015-4455-B820-C2193F09C9BF}" type="pres">
      <dgm:prSet presAssocID="{5F8AE0D9-9959-47D3-B576-FBA9F8AF17C8}" presName="levelTx" presStyleLbl="revTx" presStyleIdx="0" presStyleCnt="0">
        <dgm:presLayoutVars>
          <dgm:chMax val="1"/>
          <dgm:bulletEnabled val="1"/>
        </dgm:presLayoutVars>
      </dgm:prSet>
      <dgm:spPr/>
      <dgm:t>
        <a:bodyPr/>
        <a:lstStyle/>
        <a:p>
          <a:endParaRPr lang="en-US"/>
        </a:p>
      </dgm:t>
    </dgm:pt>
  </dgm:ptLst>
  <dgm:cxnLst>
    <dgm:cxn modelId="{6DAD3EB0-4DAC-4DBA-834E-0E65B29CC060}" type="presOf" srcId="{5F8AE0D9-9959-47D3-B576-FBA9F8AF17C8}" destId="{62C318DF-1EF8-44C9-B418-BD3633157CAC}" srcOrd="0" destOrd="0" presId="urn:microsoft.com/office/officeart/2005/8/layout/pyramid1"/>
    <dgm:cxn modelId="{B5E0F50D-4B21-4900-9D27-F5227E3A8781}" srcId="{FE3ABDB7-800C-47B4-B9AD-D182B2170298}" destId="{358E15CF-351F-4391-AE1D-8C4A38A614EC}" srcOrd="1" destOrd="0" parTransId="{64EDBB51-B681-44E0-A98D-A3879543F441}" sibTransId="{DDC66DBC-6B13-4A02-8B44-4C876D86E1BC}"/>
    <dgm:cxn modelId="{A7E7E309-810F-451C-92B1-8D648441E448}" srcId="{FE3ABDB7-800C-47B4-B9AD-D182B2170298}" destId="{A94BCA19-C3AA-4BBE-9F3A-1089B7D7D82A}" srcOrd="0" destOrd="0" parTransId="{35C9B8F4-308B-467E-90CC-0454ABC6E1BC}" sibTransId="{7EDC117A-09BE-4FD6-A97A-7388BFC62F71}"/>
    <dgm:cxn modelId="{906916E3-82A7-4DCD-A154-E735775E2798}" srcId="{FE3ABDB7-800C-47B4-B9AD-D182B2170298}" destId="{BE45DD62-6A00-41B7-A792-59BF12A909EB}" srcOrd="2" destOrd="0" parTransId="{8BF3AE48-6BC2-4EE6-8B60-B74104C501A7}" sibTransId="{C80445DA-E5A5-4034-B6D3-C02C734F823E}"/>
    <dgm:cxn modelId="{E39B8B1A-CBFB-4E4B-B704-90321295F2DB}" type="presOf" srcId="{358E15CF-351F-4391-AE1D-8C4A38A614EC}" destId="{4A2C71F5-0C5D-4CA2-8E56-EBE35C6E55F2}" srcOrd="0" destOrd="0" presId="urn:microsoft.com/office/officeart/2005/8/layout/pyramid1"/>
    <dgm:cxn modelId="{E4F86A1C-5CA7-46AC-82E5-783A3E6BC482}" type="presOf" srcId="{43FC0D4B-2253-44E9-9F04-47C05B361E7B}" destId="{5AE1D36B-1BC6-4E00-B279-DFB44BAE56DA}" srcOrd="1" destOrd="0" presId="urn:microsoft.com/office/officeart/2005/8/layout/pyramid1"/>
    <dgm:cxn modelId="{311EB255-66EF-4117-9AF6-5CE9BF4D0DA8}" type="presOf" srcId="{BE45DD62-6A00-41B7-A792-59BF12A909EB}" destId="{B1795EAA-4076-453A-B9C0-E98E9D5FE13C}" srcOrd="1" destOrd="0" presId="urn:microsoft.com/office/officeart/2005/8/layout/pyramid1"/>
    <dgm:cxn modelId="{417ADB6A-1F75-43DA-86B0-F392BA921E23}" srcId="{FE3ABDB7-800C-47B4-B9AD-D182B2170298}" destId="{43FC0D4B-2253-44E9-9F04-47C05B361E7B}" srcOrd="3" destOrd="0" parTransId="{FDEAE44C-CB12-4867-858B-89834F5D9A9A}" sibTransId="{E8511115-7317-4186-856E-463D07CF862F}"/>
    <dgm:cxn modelId="{CE67CD24-0B41-43C4-B35E-AF301A24A578}" type="presOf" srcId="{BE45DD62-6A00-41B7-A792-59BF12A909EB}" destId="{14761954-3AB7-4CF3-972B-890A338D67B1}" srcOrd="0" destOrd="0" presId="urn:microsoft.com/office/officeart/2005/8/layout/pyramid1"/>
    <dgm:cxn modelId="{D4F61506-EA4F-4588-829B-9E3BDA4F8D96}" type="presOf" srcId="{358E15CF-351F-4391-AE1D-8C4A38A614EC}" destId="{3F1544FB-955B-4952-BB9F-495CB61D75FD}" srcOrd="1" destOrd="0" presId="urn:microsoft.com/office/officeart/2005/8/layout/pyramid1"/>
    <dgm:cxn modelId="{54CFE6A0-5D2D-45E3-AF8E-B36D6864431E}" type="presOf" srcId="{43FC0D4B-2253-44E9-9F04-47C05B361E7B}" destId="{5B74A942-C431-4E7B-9D19-E3ED28C9E990}" srcOrd="0" destOrd="0" presId="urn:microsoft.com/office/officeart/2005/8/layout/pyramid1"/>
    <dgm:cxn modelId="{D389B71E-342F-4A32-B2ED-0ABB1DCA67A9}" type="presOf" srcId="{A94BCA19-C3AA-4BBE-9F3A-1089B7D7D82A}" destId="{2BB997C6-1B6B-4E60-890A-CA03CB9069F9}" srcOrd="1" destOrd="0" presId="urn:microsoft.com/office/officeart/2005/8/layout/pyramid1"/>
    <dgm:cxn modelId="{CF05C6D4-F854-430D-8F8D-224AF23AFE21}" type="presOf" srcId="{FE3ABDB7-800C-47B4-B9AD-D182B2170298}" destId="{001A2DA5-D3F4-4BFC-A925-4FCFEA456F58}" srcOrd="0" destOrd="0" presId="urn:microsoft.com/office/officeart/2005/8/layout/pyramid1"/>
    <dgm:cxn modelId="{6C47F168-9AA4-4EB1-971F-FDBEE5FD3417}" type="presOf" srcId="{A94BCA19-C3AA-4BBE-9F3A-1089B7D7D82A}" destId="{571997E1-1F1B-42B7-8EBC-CF139BF22477}" srcOrd="0" destOrd="0" presId="urn:microsoft.com/office/officeart/2005/8/layout/pyramid1"/>
    <dgm:cxn modelId="{5C180B61-6163-4D98-AFEA-A2A01DF43F29}" srcId="{FE3ABDB7-800C-47B4-B9AD-D182B2170298}" destId="{5F8AE0D9-9959-47D3-B576-FBA9F8AF17C8}" srcOrd="4" destOrd="0" parTransId="{DBE2FC82-C673-4C76-8145-81A72DEA635B}" sibTransId="{B81DA95A-8EF1-4919-9AA2-1CF52CA7EA65}"/>
    <dgm:cxn modelId="{A2165F91-8094-4385-AA08-DEC9CAEE360C}" type="presOf" srcId="{5F8AE0D9-9959-47D3-B576-FBA9F8AF17C8}" destId="{DC620054-B015-4455-B820-C2193F09C9BF}" srcOrd="1" destOrd="0" presId="urn:microsoft.com/office/officeart/2005/8/layout/pyramid1"/>
    <dgm:cxn modelId="{DDE83E43-4AA0-45A3-82FC-7CCE1E756066}" type="presParOf" srcId="{001A2DA5-D3F4-4BFC-A925-4FCFEA456F58}" destId="{E1A3A15D-690E-4F3B-BD7D-A382400F32E5}" srcOrd="0" destOrd="0" presId="urn:microsoft.com/office/officeart/2005/8/layout/pyramid1"/>
    <dgm:cxn modelId="{86EF7B57-5ADA-4CD0-980D-DFCB9D3D1490}" type="presParOf" srcId="{E1A3A15D-690E-4F3B-BD7D-A382400F32E5}" destId="{571997E1-1F1B-42B7-8EBC-CF139BF22477}" srcOrd="0" destOrd="0" presId="urn:microsoft.com/office/officeart/2005/8/layout/pyramid1"/>
    <dgm:cxn modelId="{D8C3E349-5002-47E6-8102-A3514835F7F8}" type="presParOf" srcId="{E1A3A15D-690E-4F3B-BD7D-A382400F32E5}" destId="{2BB997C6-1B6B-4E60-890A-CA03CB9069F9}" srcOrd="1" destOrd="0" presId="urn:microsoft.com/office/officeart/2005/8/layout/pyramid1"/>
    <dgm:cxn modelId="{C1EB6202-F5AF-4A91-9492-BE73FA7ECE5A}" type="presParOf" srcId="{001A2DA5-D3F4-4BFC-A925-4FCFEA456F58}" destId="{3DDE3731-CD3F-49CD-83C7-5B6CC132775C}" srcOrd="1" destOrd="0" presId="urn:microsoft.com/office/officeart/2005/8/layout/pyramid1"/>
    <dgm:cxn modelId="{EA1D2839-5DDD-4B33-BBDB-9F89CB3418C0}" type="presParOf" srcId="{3DDE3731-CD3F-49CD-83C7-5B6CC132775C}" destId="{4A2C71F5-0C5D-4CA2-8E56-EBE35C6E55F2}" srcOrd="0" destOrd="0" presId="urn:microsoft.com/office/officeart/2005/8/layout/pyramid1"/>
    <dgm:cxn modelId="{B76067FF-C6DA-448F-A222-7F478F726A70}" type="presParOf" srcId="{3DDE3731-CD3F-49CD-83C7-5B6CC132775C}" destId="{3F1544FB-955B-4952-BB9F-495CB61D75FD}" srcOrd="1" destOrd="0" presId="urn:microsoft.com/office/officeart/2005/8/layout/pyramid1"/>
    <dgm:cxn modelId="{84375BC5-4229-45E8-B9AA-74EEEE94E21F}" type="presParOf" srcId="{001A2DA5-D3F4-4BFC-A925-4FCFEA456F58}" destId="{DED6F402-638D-4B53-A4EA-0BC2A194949D}" srcOrd="2" destOrd="0" presId="urn:microsoft.com/office/officeart/2005/8/layout/pyramid1"/>
    <dgm:cxn modelId="{1CCDB593-6A5C-4D0C-930E-7ACCAB28CA5D}" type="presParOf" srcId="{DED6F402-638D-4B53-A4EA-0BC2A194949D}" destId="{14761954-3AB7-4CF3-972B-890A338D67B1}" srcOrd="0" destOrd="0" presId="urn:microsoft.com/office/officeart/2005/8/layout/pyramid1"/>
    <dgm:cxn modelId="{DA37C405-2F6F-4FFA-A90D-42159E74A42F}" type="presParOf" srcId="{DED6F402-638D-4B53-A4EA-0BC2A194949D}" destId="{B1795EAA-4076-453A-B9C0-E98E9D5FE13C}" srcOrd="1" destOrd="0" presId="urn:microsoft.com/office/officeart/2005/8/layout/pyramid1"/>
    <dgm:cxn modelId="{71394762-892B-46D9-BDB0-99370A5B2226}" type="presParOf" srcId="{001A2DA5-D3F4-4BFC-A925-4FCFEA456F58}" destId="{8A44ED4B-7F49-4A12-98F8-8A1F3DAB46E1}" srcOrd="3" destOrd="0" presId="urn:microsoft.com/office/officeart/2005/8/layout/pyramid1"/>
    <dgm:cxn modelId="{B1BAA352-55A0-406A-A7CB-3C1A375E7E96}" type="presParOf" srcId="{8A44ED4B-7F49-4A12-98F8-8A1F3DAB46E1}" destId="{5B74A942-C431-4E7B-9D19-E3ED28C9E990}" srcOrd="0" destOrd="0" presId="urn:microsoft.com/office/officeart/2005/8/layout/pyramid1"/>
    <dgm:cxn modelId="{65DF7C60-0A0D-495A-A3D9-0AA964F064E4}" type="presParOf" srcId="{8A44ED4B-7F49-4A12-98F8-8A1F3DAB46E1}" destId="{5AE1D36B-1BC6-4E00-B279-DFB44BAE56DA}" srcOrd="1" destOrd="0" presId="urn:microsoft.com/office/officeart/2005/8/layout/pyramid1"/>
    <dgm:cxn modelId="{E8896F54-2C59-4563-83A3-99C5952E8F59}" type="presParOf" srcId="{001A2DA5-D3F4-4BFC-A925-4FCFEA456F58}" destId="{E697B679-4C32-415E-8B17-29354DE312EC}" srcOrd="4" destOrd="0" presId="urn:microsoft.com/office/officeart/2005/8/layout/pyramid1"/>
    <dgm:cxn modelId="{B870D275-2210-4E5C-8D59-493FE079D538}" type="presParOf" srcId="{E697B679-4C32-415E-8B17-29354DE312EC}" destId="{62C318DF-1EF8-44C9-B418-BD3633157CAC}" srcOrd="0" destOrd="0" presId="urn:microsoft.com/office/officeart/2005/8/layout/pyramid1"/>
    <dgm:cxn modelId="{A75F928F-505F-49CA-A420-679F0073540A}" type="presParOf" srcId="{E697B679-4C32-415E-8B17-29354DE312EC}" destId="{DC620054-B015-4455-B820-C2193F09C9B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E1-1F1B-42B7-8EBC-CF139BF22477}">
      <dsp:nvSpPr>
        <dsp:cNvPr id="0" name=""/>
        <dsp:cNvSpPr/>
      </dsp:nvSpPr>
      <dsp:spPr>
        <a:xfrm>
          <a:off x="2597756" y="0"/>
          <a:ext cx="1298878" cy="863709"/>
        </a:xfrm>
        <a:prstGeom prst="trapezoid">
          <a:avLst>
            <a:gd name="adj" fmla="val 75192"/>
          </a:avLst>
        </a:prstGeom>
        <a:solidFill>
          <a:schemeClr val="accent1">
            <a:shade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bg1"/>
            </a:solidFill>
          </a:endParaRPr>
        </a:p>
        <a:p>
          <a:pPr lvl="0" algn="ctr" defTabSz="800100">
            <a:lnSpc>
              <a:spcPct val="90000"/>
            </a:lnSpc>
            <a:spcBef>
              <a:spcPct val="0"/>
            </a:spcBef>
            <a:spcAft>
              <a:spcPct val="35000"/>
            </a:spcAft>
          </a:pPr>
          <a:r>
            <a:rPr lang="en-US" sz="1600" b="1" kern="1200" dirty="0" smtClean="0">
              <a:solidFill>
                <a:schemeClr val="bg1"/>
              </a:solidFill>
            </a:rPr>
            <a:t>Connected Ecosystem</a:t>
          </a:r>
          <a:endParaRPr lang="en-US" sz="1600" b="1" kern="1200" dirty="0">
            <a:solidFill>
              <a:schemeClr val="bg1"/>
            </a:solidFill>
          </a:endParaRPr>
        </a:p>
      </dsp:txBody>
      <dsp:txXfrm>
        <a:off x="2597756" y="0"/>
        <a:ext cx="1298878" cy="863709"/>
      </dsp:txXfrm>
    </dsp:sp>
    <dsp:sp modelId="{4A2C71F5-0C5D-4CA2-8E56-EBE35C6E55F2}">
      <dsp:nvSpPr>
        <dsp:cNvPr id="0" name=""/>
        <dsp:cNvSpPr/>
      </dsp:nvSpPr>
      <dsp:spPr>
        <a:xfrm>
          <a:off x="1948316" y="863709"/>
          <a:ext cx="2597756" cy="863709"/>
        </a:xfrm>
        <a:prstGeom prst="trapezoid">
          <a:avLst>
            <a:gd name="adj" fmla="val 75192"/>
          </a:avLst>
        </a:prstGeom>
        <a:solidFill>
          <a:schemeClr val="accent1">
            <a:shade val="50000"/>
            <a:hueOff val="144575"/>
            <a:satOff val="-3024"/>
            <a:lumOff val="1682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Engines of Innovation</a:t>
          </a:r>
          <a:endParaRPr lang="en-US" sz="2400" b="1" kern="1200" dirty="0">
            <a:solidFill>
              <a:schemeClr val="bg1"/>
            </a:solidFill>
          </a:endParaRPr>
        </a:p>
      </dsp:txBody>
      <dsp:txXfrm>
        <a:off x="2402924" y="863709"/>
        <a:ext cx="1688541" cy="863709"/>
      </dsp:txXfrm>
    </dsp:sp>
    <dsp:sp modelId="{14761954-3AB7-4CF3-972B-890A338D67B1}">
      <dsp:nvSpPr>
        <dsp:cNvPr id="0" name=""/>
        <dsp:cNvSpPr/>
      </dsp:nvSpPr>
      <dsp:spPr>
        <a:xfrm>
          <a:off x="1298878" y="1727418"/>
          <a:ext cx="3896633" cy="863709"/>
        </a:xfrm>
        <a:prstGeom prst="trapezoid">
          <a:avLst>
            <a:gd name="adj" fmla="val 75192"/>
          </a:avLst>
        </a:prstGeom>
        <a:solidFill>
          <a:schemeClr val="accent1">
            <a:shade val="50000"/>
            <a:hueOff val="289150"/>
            <a:satOff val="-6048"/>
            <a:lumOff val="336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Business Support</a:t>
          </a:r>
          <a:endParaRPr lang="en-US" sz="2800" b="1" kern="1200" dirty="0">
            <a:solidFill>
              <a:schemeClr val="bg1"/>
            </a:solidFill>
          </a:endParaRPr>
        </a:p>
      </dsp:txBody>
      <dsp:txXfrm>
        <a:off x="1980788" y="1727418"/>
        <a:ext cx="2532812" cy="863709"/>
      </dsp:txXfrm>
    </dsp:sp>
    <dsp:sp modelId="{5B74A942-C431-4E7B-9D19-E3ED28C9E990}">
      <dsp:nvSpPr>
        <dsp:cNvPr id="0" name=""/>
        <dsp:cNvSpPr/>
      </dsp:nvSpPr>
      <dsp:spPr>
        <a:xfrm>
          <a:off x="649438" y="2591128"/>
          <a:ext cx="5195512" cy="863709"/>
        </a:xfrm>
        <a:prstGeom prst="trapezoid">
          <a:avLst>
            <a:gd name="adj" fmla="val 75192"/>
          </a:avLst>
        </a:prstGeom>
        <a:solidFill>
          <a:schemeClr val="accent1">
            <a:shade val="50000"/>
            <a:hueOff val="289150"/>
            <a:satOff val="-6048"/>
            <a:lumOff val="336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Technology Infrastructure </a:t>
          </a:r>
          <a:endParaRPr lang="en-US" sz="2800" b="1" kern="1200" dirty="0">
            <a:solidFill>
              <a:schemeClr val="bg1"/>
            </a:solidFill>
          </a:endParaRPr>
        </a:p>
      </dsp:txBody>
      <dsp:txXfrm>
        <a:off x="1558653" y="2591128"/>
        <a:ext cx="3377082" cy="863709"/>
      </dsp:txXfrm>
    </dsp:sp>
    <dsp:sp modelId="{62C318DF-1EF8-44C9-B418-BD3633157CAC}">
      <dsp:nvSpPr>
        <dsp:cNvPr id="0" name=""/>
        <dsp:cNvSpPr/>
      </dsp:nvSpPr>
      <dsp:spPr>
        <a:xfrm>
          <a:off x="0" y="3454837"/>
          <a:ext cx="6494389" cy="863709"/>
        </a:xfrm>
        <a:prstGeom prst="trapezoid">
          <a:avLst>
            <a:gd name="adj" fmla="val 75192"/>
          </a:avLst>
        </a:prstGeom>
        <a:solidFill>
          <a:schemeClr val="accent1">
            <a:shade val="50000"/>
            <a:hueOff val="144575"/>
            <a:satOff val="-3024"/>
            <a:lumOff val="1682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Basic Infrastructure</a:t>
          </a:r>
          <a:endParaRPr lang="en-US" sz="2800" b="1" kern="1200" dirty="0">
            <a:solidFill>
              <a:schemeClr val="bg1"/>
            </a:solidFill>
          </a:endParaRPr>
        </a:p>
      </dsp:txBody>
      <dsp:txXfrm>
        <a:off x="1136518" y="3454837"/>
        <a:ext cx="4221353" cy="8637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6" cy="465138"/>
          </a:xfrm>
          <a:prstGeom prst="rect">
            <a:avLst/>
          </a:prstGeom>
        </p:spPr>
        <p:txBody>
          <a:bodyPr vert="horz" lIns="92391" tIns="46196" rIns="92391" bIns="46196" rtlCol="0"/>
          <a:lstStyle>
            <a:lvl1pPr algn="l">
              <a:defRPr sz="11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70345" y="0"/>
            <a:ext cx="3038476" cy="465138"/>
          </a:xfrm>
          <a:prstGeom prst="rect">
            <a:avLst/>
          </a:prstGeom>
        </p:spPr>
        <p:txBody>
          <a:bodyPr vert="horz" wrap="square" lIns="92391" tIns="46196" rIns="92391" bIns="46196" numCol="1" anchor="t" anchorCtr="0" compatLnSpc="1">
            <a:prstTxWarp prst="textNoShape">
              <a:avLst/>
            </a:prstTxWarp>
          </a:bodyPr>
          <a:lstStyle>
            <a:lvl1pPr algn="r">
              <a:defRPr sz="1100">
                <a:latin typeface="Arial" charset="0"/>
                <a:ea typeface="ＭＳ Ｐゴシック" pitchFamily="-109" charset="-128"/>
                <a:cs typeface="+mn-cs"/>
              </a:defRPr>
            </a:lvl1pPr>
          </a:lstStyle>
          <a:p>
            <a:pPr>
              <a:defRPr/>
            </a:pPr>
            <a:fld id="{A5B509BE-9119-4C9D-9D59-9E686186B448}" type="datetime1">
              <a:rPr lang="en-US"/>
              <a:pPr>
                <a:defRPr/>
              </a:pPr>
              <a:t>2/23/2015</a:t>
            </a:fld>
            <a:endParaRPr lang="en-US" dirty="0"/>
          </a:p>
        </p:txBody>
      </p:sp>
      <p:sp>
        <p:nvSpPr>
          <p:cNvPr id="4" name="Footer Placeholder 3"/>
          <p:cNvSpPr>
            <a:spLocks noGrp="1"/>
          </p:cNvSpPr>
          <p:nvPr>
            <p:ph type="ftr" sz="quarter" idx="2"/>
          </p:nvPr>
        </p:nvSpPr>
        <p:spPr>
          <a:xfrm>
            <a:off x="5" y="8829675"/>
            <a:ext cx="3038476" cy="465138"/>
          </a:xfrm>
          <a:prstGeom prst="rect">
            <a:avLst/>
          </a:prstGeom>
        </p:spPr>
        <p:txBody>
          <a:bodyPr vert="horz" lIns="92391" tIns="46196" rIns="92391" bIns="46196" rtlCol="0" anchor="b"/>
          <a:lstStyle>
            <a:lvl1pPr algn="l">
              <a:defRPr sz="11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70345" y="8829675"/>
            <a:ext cx="3038476" cy="465138"/>
          </a:xfrm>
          <a:prstGeom prst="rect">
            <a:avLst/>
          </a:prstGeom>
        </p:spPr>
        <p:txBody>
          <a:bodyPr vert="horz" wrap="square" lIns="92391" tIns="46196" rIns="92391" bIns="46196" numCol="1" anchor="b" anchorCtr="0" compatLnSpc="1">
            <a:prstTxWarp prst="textNoShape">
              <a:avLst/>
            </a:prstTxWarp>
          </a:bodyPr>
          <a:lstStyle>
            <a:lvl1pPr algn="r">
              <a:defRPr sz="1100">
                <a:latin typeface="Arial" charset="0"/>
                <a:ea typeface="ＭＳ Ｐゴシック" pitchFamily="-109" charset="-128"/>
                <a:cs typeface="+mn-cs"/>
              </a:defRPr>
            </a:lvl1pPr>
          </a:lstStyle>
          <a:p>
            <a:pPr>
              <a:defRPr/>
            </a:pPr>
            <a:fld id="{8C4DEF20-F2B1-41AC-BB4B-700CE9DF61C5}" type="slidenum">
              <a:rPr lang="en-US"/>
              <a:pPr>
                <a:defRPr/>
              </a:pPr>
              <a:t>‹#›</a:t>
            </a:fld>
            <a:endParaRPr lang="en-US" dirty="0"/>
          </a:p>
        </p:txBody>
      </p:sp>
    </p:spTree>
    <p:extLst>
      <p:ext uri="{BB962C8B-B14F-4D97-AF65-F5344CB8AC3E}">
        <p14:creationId xmlns:p14="http://schemas.microsoft.com/office/powerpoint/2010/main" val="1375630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6" cy="465138"/>
          </a:xfrm>
          <a:prstGeom prst="rect">
            <a:avLst/>
          </a:prstGeom>
        </p:spPr>
        <p:txBody>
          <a:bodyPr vert="horz" lIns="92391" tIns="46196" rIns="92391" bIns="46196" rtlCol="0"/>
          <a:lstStyle>
            <a:lvl1pPr algn="l" fontAlgn="auto">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5" y="0"/>
            <a:ext cx="3038476" cy="465138"/>
          </a:xfrm>
          <a:prstGeom prst="rect">
            <a:avLst/>
          </a:prstGeom>
        </p:spPr>
        <p:txBody>
          <a:bodyPr vert="horz" wrap="square" lIns="92391" tIns="46196" rIns="92391" bIns="46196" numCol="1" anchor="t" anchorCtr="0" compatLnSpc="1">
            <a:prstTxWarp prst="textNoShape">
              <a:avLst/>
            </a:prstTxWarp>
          </a:bodyPr>
          <a:lstStyle>
            <a:lvl1pPr algn="r">
              <a:defRPr sz="1100">
                <a:latin typeface="Calibri" pitchFamily="-109" charset="0"/>
                <a:ea typeface="ＭＳ Ｐゴシック" pitchFamily="-109" charset="-128"/>
                <a:cs typeface="+mn-cs"/>
              </a:defRPr>
            </a:lvl1pPr>
          </a:lstStyle>
          <a:p>
            <a:pPr>
              <a:defRPr/>
            </a:pPr>
            <a:fld id="{3838806E-86F5-4A3E-8A0A-7371746EAC99}" type="datetime1">
              <a:rPr lang="en-US"/>
              <a:pPr>
                <a:defRPr/>
              </a:pPr>
              <a:t>2/23/2015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391" tIns="46196" rIns="92391" bIns="46196" rtlCol="0" anchor="ctr"/>
          <a:lstStyle/>
          <a:p>
            <a:pPr lvl="0"/>
            <a:endParaRPr lang="en-US" noProof="0" dirty="0"/>
          </a:p>
        </p:txBody>
      </p:sp>
      <p:sp>
        <p:nvSpPr>
          <p:cNvPr id="5" name="Notes Placeholder 4"/>
          <p:cNvSpPr>
            <a:spLocks noGrp="1"/>
          </p:cNvSpPr>
          <p:nvPr>
            <p:ph type="body" sz="quarter" idx="3"/>
          </p:nvPr>
        </p:nvSpPr>
        <p:spPr>
          <a:xfrm>
            <a:off x="701679" y="4416436"/>
            <a:ext cx="5607050" cy="4183063"/>
          </a:xfrm>
          <a:prstGeom prst="rect">
            <a:avLst/>
          </a:prstGeom>
        </p:spPr>
        <p:txBody>
          <a:bodyPr vert="horz" lIns="92391" tIns="46196" rIns="92391" bIns="461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675"/>
            <a:ext cx="3038476" cy="465138"/>
          </a:xfrm>
          <a:prstGeom prst="rect">
            <a:avLst/>
          </a:prstGeom>
        </p:spPr>
        <p:txBody>
          <a:bodyPr vert="horz" lIns="92391" tIns="46196" rIns="92391" bIns="46196" rtlCol="0" anchor="b"/>
          <a:lstStyle>
            <a:lvl1pPr algn="l" fontAlgn="auto">
              <a:spcBef>
                <a:spcPts val="0"/>
              </a:spcBef>
              <a:spcAft>
                <a:spcPts val="0"/>
              </a:spcAft>
              <a:defRPr sz="11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5" y="8829675"/>
            <a:ext cx="3038476" cy="465138"/>
          </a:xfrm>
          <a:prstGeom prst="rect">
            <a:avLst/>
          </a:prstGeom>
        </p:spPr>
        <p:txBody>
          <a:bodyPr vert="horz" wrap="square" lIns="92391" tIns="46196" rIns="92391" bIns="46196" numCol="1" anchor="b" anchorCtr="0" compatLnSpc="1">
            <a:prstTxWarp prst="textNoShape">
              <a:avLst/>
            </a:prstTxWarp>
          </a:bodyPr>
          <a:lstStyle>
            <a:lvl1pPr algn="r">
              <a:defRPr sz="1100">
                <a:latin typeface="Calibri" pitchFamily="-109" charset="0"/>
                <a:ea typeface="ＭＳ Ｐゴシック" pitchFamily="-109" charset="-128"/>
                <a:cs typeface="+mn-cs"/>
              </a:defRPr>
            </a:lvl1pPr>
          </a:lstStyle>
          <a:p>
            <a:pPr>
              <a:defRPr/>
            </a:pPr>
            <a:fld id="{52C74034-36AD-4F1A-833A-FE44BE8DEE8C}" type="slidenum">
              <a:rPr lang="en-US"/>
              <a:pPr>
                <a:defRPr/>
              </a:pPr>
              <a:t>‹#›</a:t>
            </a:fld>
            <a:endParaRPr lang="en-US" dirty="0"/>
          </a:p>
        </p:txBody>
      </p:sp>
    </p:spTree>
    <p:extLst>
      <p:ext uri="{BB962C8B-B14F-4D97-AF65-F5344CB8AC3E}">
        <p14:creationId xmlns:p14="http://schemas.microsoft.com/office/powerpoint/2010/main" val="327623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a:cs typeface="ＭＳ Ｐゴシック"/>
              </a:rPr>
              <a:t>  </a:t>
            </a:r>
          </a:p>
          <a:p>
            <a:pPr eaLnBrk="1" hangingPunct="1">
              <a:spcBef>
                <a:spcPct val="0"/>
              </a:spcBef>
            </a:pPr>
            <a:endParaRPr lang="en-US" b="1" dirty="0" smtClean="0">
              <a:ea typeface="ＭＳ Ｐゴシック"/>
              <a:cs typeface="ＭＳ Ｐゴシック"/>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668793FB-732C-4E15-8844-278C4D1BAAB1}" type="slidenum">
              <a:rPr lang="en-US" smtClean="0">
                <a:latin typeface="Calibri" pitchFamily="34" charset="0"/>
                <a:ea typeface="ＭＳ Ｐゴシック"/>
                <a:cs typeface="ＭＳ Ｐゴシック"/>
              </a:rPr>
              <a:pPr/>
              <a:t>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lvl="0" indent="0">
              <a:spcAft>
                <a:spcPts val="1200"/>
              </a:spcAft>
              <a:buClr>
                <a:srgbClr val="DBD087"/>
              </a:buClr>
              <a:buFont typeface="Wingdings" pitchFamily="2" charset="2"/>
              <a:buNone/>
            </a:pPr>
            <a:r>
              <a:rPr lang="en-US" dirty="0" smtClean="0">
                <a:solidFill>
                  <a:prstClr val="white"/>
                </a:solidFill>
                <a:latin typeface="Arial Narrow" pitchFamily="34" charset="0"/>
              </a:rPr>
              <a:t>Through this program, </a:t>
            </a:r>
            <a:r>
              <a:rPr lang="en-US" b="1" dirty="0" smtClean="0">
                <a:solidFill>
                  <a:srgbClr val="DBD087"/>
                </a:solidFill>
                <a:latin typeface="Arial Narrow" pitchFamily="34" charset="0"/>
              </a:rPr>
              <a:t>EDA supports a network of approximately 384 EDDs, </a:t>
            </a:r>
            <a:r>
              <a:rPr lang="en-US" dirty="0" smtClean="0">
                <a:solidFill>
                  <a:prstClr val="white"/>
                </a:solidFill>
                <a:latin typeface="Arial Narrow" pitchFamily="34" charset="0"/>
              </a:rPr>
              <a:t>that develop Comprehensive Economic Development Strategies (CEDS).</a:t>
            </a:r>
          </a:p>
          <a:p>
            <a:pPr marL="0" indent="0">
              <a:spcAft>
                <a:spcPts val="1200"/>
              </a:spcAft>
              <a:buClr>
                <a:srgbClr val="DBD087"/>
              </a:buClr>
              <a:buFont typeface="Wingdings" pitchFamily="2" charset="2"/>
              <a:buNone/>
            </a:pPr>
            <a:endParaRPr lang="en-US" dirty="0" smtClean="0">
              <a:solidFill>
                <a:prstClr val="white"/>
              </a:solidFill>
              <a:latin typeface="Arial Narrow" pitchFamily="34" charset="0"/>
            </a:endParaRPr>
          </a:p>
          <a:p>
            <a:pPr marL="0" indent="0">
              <a:spcAft>
                <a:spcPts val="1200"/>
              </a:spcAft>
              <a:buClr>
                <a:srgbClr val="DBD087"/>
              </a:buClr>
              <a:buFont typeface="Wingdings" pitchFamily="2" charset="2"/>
              <a:buNone/>
            </a:pPr>
            <a:r>
              <a:rPr lang="en-US" dirty="0" smtClean="0">
                <a:solidFill>
                  <a:prstClr val="white"/>
                </a:solidFill>
                <a:latin typeface="Arial Narrow" pitchFamily="34" charset="0"/>
              </a:rPr>
              <a:t>These regional planning strategies, along with strong leadership of the EDDs, help regions identify their assets, develop strategies to catalyze them, and create implementation plans that lead to the realization of specific economic development goals.</a:t>
            </a:r>
          </a:p>
          <a:p>
            <a:endParaRPr lang="en-US" sz="1200" kern="1200" dirty="0" smtClean="0">
              <a:solidFill>
                <a:schemeClr val="tx1"/>
              </a:solidFill>
              <a:effectLst/>
              <a:latin typeface="+mn-lt"/>
              <a:ea typeface="ＭＳ Ｐゴシック" pitchFamily="-109" charset="-128"/>
              <a:cs typeface="ＭＳ Ｐゴシック" pitchFamily="-109" charset="-128"/>
            </a:endParaRPr>
          </a:p>
          <a:p>
            <a:r>
              <a:rPr lang="en-US" sz="1200" kern="1200" dirty="0" smtClean="0">
                <a:solidFill>
                  <a:schemeClr val="tx1"/>
                </a:solidFill>
                <a:effectLst/>
                <a:latin typeface="+mn-lt"/>
                <a:ea typeface="ＭＳ Ｐゴシック" pitchFamily="-109" charset="-128"/>
                <a:cs typeface="ＭＳ Ｐゴシック" pitchFamily="-109" charset="-128"/>
              </a:rPr>
              <a:t>These local organizations communicate EDA’s program and policies, and provide technical assistance to economically distressed communities. </a:t>
            </a:r>
          </a:p>
          <a:p>
            <a:r>
              <a:rPr lang="en-US" sz="1200" kern="1200" dirty="0" smtClean="0">
                <a:solidFill>
                  <a:schemeClr val="tx1"/>
                </a:solidFill>
                <a:effectLst/>
                <a:latin typeface="+mn-lt"/>
                <a:ea typeface="ＭＳ Ｐゴシック" pitchFamily="-109" charset="-128"/>
                <a:cs typeface="ＭＳ Ｐゴシック" pitchFamily="-109" charset="-128"/>
              </a:rPr>
              <a:t> </a:t>
            </a:r>
          </a:p>
          <a:p>
            <a:r>
              <a:rPr lang="en-US" sz="1200" kern="1200" dirty="0" smtClean="0">
                <a:solidFill>
                  <a:schemeClr val="tx1"/>
                </a:solidFill>
                <a:effectLst/>
                <a:latin typeface="+mn-lt"/>
                <a:ea typeface="ＭＳ Ｐゴシック" pitchFamily="-109" charset="-128"/>
                <a:cs typeface="ＭＳ Ｐゴシック" pitchFamily="-109" charset="-128"/>
              </a:rPr>
              <a:t>EDA Partnership Planning funds support the preparation of CEDS that enable better and more strategic use of EDA’s Public Works and EAA implementation investments, including Revolving Loan Funds.  Sound local planning also attracts other Federal, state, and local funds plus private sector investments to implement long-term development strategies.  In this way, EDA’s Partnership Planning program plays a foundational role in helping communities develop important strategies that inform future economic development decisions.</a:t>
            </a:r>
          </a:p>
          <a:p>
            <a:pPr eaLnBrk="1" hangingPunct="1">
              <a:spcBef>
                <a:spcPct val="0"/>
              </a:spcBef>
            </a:pPr>
            <a:endParaRPr lang="en-US" b="1" baseline="0" dirty="0" smtClean="0">
              <a:ea typeface="ＭＳ Ｐゴシック"/>
              <a:cs typeface="ＭＳ Ｐゴシック"/>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BFC552E7-DBE9-4598-A349-03C0816F3941}" type="slidenum">
              <a:rPr lang="en-US" smtClean="0">
                <a:solidFill>
                  <a:prstClr val="black"/>
                </a:solidFill>
                <a:latin typeface="Calibri" pitchFamily="34" charset="0"/>
              </a:rPr>
              <a:pPr/>
              <a:t>11</a:t>
            </a:fld>
            <a:endParaRPr lang="en-US" dirty="0"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00" indent="-171400">
              <a:spcBef>
                <a:spcPts val="0"/>
              </a:spcBef>
              <a:spcAft>
                <a:spcPts val="0"/>
              </a:spcAft>
              <a:buFont typeface="Arial" pitchFamily="34" charset="0"/>
              <a:buChar char="•"/>
            </a:pPr>
            <a:endParaRPr lang="en-US" b="0" baseline="0" dirty="0" smtClean="0">
              <a:solidFill>
                <a:schemeClr val="tx1"/>
              </a:solidFill>
              <a:cs typeface="Arial" pitchFamily="34" charset="0"/>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6C51309A-3541-401D-83C5-CDB299368951}" type="slidenum">
              <a:rPr lang="en-US" smtClean="0">
                <a:solidFill>
                  <a:prstClr val="black"/>
                </a:solidFill>
                <a:latin typeface="Calibri" pitchFamily="34" charset="0"/>
              </a:rPr>
              <a:pPr/>
              <a:t>12</a:t>
            </a:fld>
            <a:endParaRPr lang="en-US" dirty="0"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ＭＳ Ｐゴシック" pitchFamily="-109" charset="-128"/>
                <a:cs typeface="ＭＳ Ｐゴシック" pitchFamily="-109" charset="-128"/>
              </a:rPr>
              <a:t>$1.5M Inflation and Working</a:t>
            </a:r>
            <a:r>
              <a:rPr lang="en-US" sz="1200" kern="1200" baseline="0" dirty="0" smtClean="0">
                <a:solidFill>
                  <a:schemeClr val="tx1"/>
                </a:solidFill>
                <a:effectLst/>
                <a:latin typeface="+mn-lt"/>
                <a:ea typeface="ＭＳ Ｐゴシック" pitchFamily="-109" charset="-128"/>
                <a:cs typeface="ＭＳ Ｐゴシック" pitchFamily="-109" charset="-128"/>
              </a:rPr>
              <a:t> Capital Fund increases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pitchFamily="-109" charset="-128"/>
                <a:cs typeface="ＭＳ Ｐゴシック" pitchFamily="-109" charset="-128"/>
              </a:rPr>
              <a:t>$7.0M </a:t>
            </a:r>
            <a:r>
              <a:rPr lang="en-US" sz="1200" kern="1200" dirty="0" smtClean="0">
                <a:solidFill>
                  <a:schemeClr val="tx1"/>
                </a:solidFill>
                <a:effectLst/>
                <a:latin typeface="+mn-lt"/>
                <a:ea typeface="ＭＳ Ｐゴシック" pitchFamily="-109" charset="-128"/>
                <a:cs typeface="ＭＳ Ｐゴシック" pitchFamily="-109" charset="-128"/>
              </a:rPr>
              <a:t>supports additional personnel at all six regional offices as well as headquarters offices in Washington, DC.  Additional personnel and contract support are needed to support EDA’s priority of empowering regions to develop their own plans that will transform their communities into globally competitive regions and ultimately improve the quality of life for their residents. With a larger presence, EDA will reach a larger number of communities, setting EDA up as the government’s premiere resource for communities engaged in regional planning.   </a:t>
            </a:r>
          </a:p>
          <a:p>
            <a:endParaRPr lang="en-US" sz="1200" kern="1200" dirty="0" smtClean="0">
              <a:solidFill>
                <a:schemeClr val="tx1"/>
              </a:solidFill>
              <a:effectLst/>
              <a:latin typeface="+mn-lt"/>
              <a:ea typeface="ＭＳ Ｐゴシック" pitchFamily="-109" charset="-128"/>
              <a:cs typeface="ＭＳ Ｐゴシック" pitchFamily="-109" charset="-128"/>
            </a:endParaRPr>
          </a:p>
          <a:p>
            <a:r>
              <a:rPr lang="en-US" sz="1200" kern="1200" dirty="0" smtClean="0">
                <a:solidFill>
                  <a:schemeClr val="tx1"/>
                </a:solidFill>
                <a:effectLst/>
                <a:latin typeface="+mn-lt"/>
                <a:ea typeface="ＭＳ Ｐゴシック" pitchFamily="-109" charset="-128"/>
                <a:cs typeface="ＭＳ Ｐゴシック" pitchFamily="-109" charset="-128"/>
              </a:rPr>
              <a:t>EDA grants the majority of its program funds to rural and severely economically distressed areas. These areas often lack the resources and knowledge needed to plan and execute an effective strategy for economic prosperity. By increasing EDA staff and related expenses both at headquarters and in our regional offices, more time can be spent with communities in need to provide comprehensive program information, create better plans and execute better projects using, when needed, integrated resources from across the federal government.</a:t>
            </a:r>
            <a:endParaRPr lang="en-US" sz="1200" kern="1200" dirty="0">
              <a:solidFill>
                <a:schemeClr val="tx1"/>
              </a:solidFill>
              <a:effectLst/>
              <a:latin typeface="+mn-lt"/>
              <a:ea typeface="ＭＳ Ｐゴシック" pitchFamily="-109" charset="-128"/>
              <a:cs typeface="ＭＳ Ｐゴシック" pitchFamily="-109"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6C51309A-3541-401D-83C5-CDB299368951}" type="slidenum">
              <a:rPr lang="en-US" smtClean="0">
                <a:solidFill>
                  <a:prstClr val="black"/>
                </a:solidFill>
                <a:latin typeface="Calibri" pitchFamily="34" charset="0"/>
              </a:rPr>
              <a:pPr/>
              <a:t>13</a:t>
            </a:fld>
            <a:endParaRPr lang="en-US" dirty="0"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solidFill>
                  <a:prstClr val="black"/>
                </a:solidFill>
              </a:rPr>
              <a:pPr/>
              <a:t>14</a:t>
            </a:fld>
            <a:endParaRPr lang="en-US" dirty="0" smtClean="0">
              <a:solidFill>
                <a:prstClr val="black"/>
              </a:solidFill>
            </a:endParaRPr>
          </a:p>
        </p:txBody>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09" charset="-128"/>
                <a:cs typeface="ＭＳ Ｐゴシック" pitchFamily="-109" charset="-128"/>
              </a:rPr>
              <a:t>The Plan provides dedicated new resources for economic diversification, job creation, job training and other employment services for workers and communities that rely economically on coal mining and coal-fired power plants.</a:t>
            </a:r>
          </a:p>
          <a:p>
            <a:pPr lvl="0"/>
            <a:r>
              <a:rPr lang="en-US" sz="1200" kern="1200" dirty="0" smtClean="0">
                <a:solidFill>
                  <a:schemeClr val="tx1"/>
                </a:solidFill>
                <a:effectLst/>
                <a:latin typeface="+mn-lt"/>
                <a:ea typeface="ＭＳ Ｐゴシック" pitchFamily="-109" charset="-128"/>
                <a:cs typeface="ＭＳ Ｐゴシック" pitchFamily="-109" charset="-128"/>
              </a:rPr>
              <a:t>The Plan includes unprecedented investments in the health and retirement security of mineworkers and their families and the accelerated clean-up of hazardous abandoned mine lands, because a better future must rest on a foundation that addresses the legacy costs of coal mining on lands and on coal miners, who have helped keep the lights on in this nation for generations.</a:t>
            </a:r>
          </a:p>
          <a:p>
            <a:pPr lvl="0"/>
            <a:r>
              <a:rPr lang="en-US" sz="1200" kern="1200" dirty="0" smtClean="0">
                <a:solidFill>
                  <a:schemeClr val="tx1"/>
                </a:solidFill>
                <a:effectLst/>
                <a:latin typeface="+mn-lt"/>
                <a:ea typeface="ＭＳ Ｐゴシック" pitchFamily="-109" charset="-128"/>
                <a:cs typeface="ＭＳ Ｐゴシック" pitchFamily="-109" charset="-128"/>
              </a:rPr>
              <a:t>And because coal will continue to be a critical part of the energy mix in this country and around the world, the Plan provides new tax incentives to support continued technology development and deployment of carbon capture, utilization and sequestration technologies.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solidFill>
                  <a:prstClr val="black"/>
                </a:solidFill>
              </a:rPr>
              <a:pPr/>
              <a:t>15</a:t>
            </a:fld>
            <a:endParaRPr lang="en-US" dirty="0" smtClean="0">
              <a:solidFill>
                <a:prstClr val="black"/>
              </a:solidFill>
            </a:endParaRPr>
          </a:p>
        </p:txBody>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09" charset="-128"/>
                <a:cs typeface="ＭＳ Ｐゴシック" pitchFamily="-109" charset="-128"/>
              </a:rPr>
              <a:t>The Plan provides dedicated new resources for economic diversification, job creation, job training and other employment services for workers and communities that rely economically on coal mining and coal-fired power plants.</a:t>
            </a:r>
          </a:p>
          <a:p>
            <a:pPr lvl="0"/>
            <a:r>
              <a:rPr lang="en-US" sz="1200" kern="1200" dirty="0" smtClean="0">
                <a:solidFill>
                  <a:schemeClr val="tx1"/>
                </a:solidFill>
                <a:effectLst/>
                <a:latin typeface="+mn-lt"/>
                <a:ea typeface="ＭＳ Ｐゴシック" pitchFamily="-109" charset="-128"/>
                <a:cs typeface="ＭＳ Ｐゴシック" pitchFamily="-109" charset="-128"/>
              </a:rPr>
              <a:t>The Plan includes unprecedented investments in the health and retirement security of mineworkers and their families and the accelerated clean-up of hazardous abandoned mine lands, because a better future must rest on a foundation that addresses the legacy costs of coal mining on lands and on coal miners, who have helped keep the lights on in this nation for generations.</a:t>
            </a:r>
          </a:p>
          <a:p>
            <a:pPr lvl="0"/>
            <a:r>
              <a:rPr lang="en-US" sz="1200" kern="1200" dirty="0" smtClean="0">
                <a:solidFill>
                  <a:schemeClr val="tx1"/>
                </a:solidFill>
                <a:effectLst/>
                <a:latin typeface="+mn-lt"/>
                <a:ea typeface="ＭＳ Ｐゴシック" pitchFamily="-109" charset="-128"/>
                <a:cs typeface="ＭＳ Ｐゴシック" pitchFamily="-109" charset="-128"/>
              </a:rPr>
              <a:t>And because coal will continue to be a critical part of the energy mix in this country and around the world, the Plan provides new tax incentives to support continued technology development and deployment of carbon capture, utilization and sequestration technologies.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solidFill>
                  <a:prstClr val="black"/>
                </a:solidFill>
              </a:rPr>
              <a:pPr/>
              <a:t>16</a:t>
            </a:fld>
            <a:endParaRPr lang="en-US" dirty="0" smtClean="0">
              <a:solidFill>
                <a:prstClr val="black"/>
              </a:solidFill>
            </a:endParaRPr>
          </a:p>
        </p:txBody>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09" charset="-128"/>
                <a:cs typeface="ＭＳ Ｐゴシック" pitchFamily="-109" charset="-128"/>
              </a:rPr>
              <a:t>The Plan provides dedicated new resources for economic diversification, job creation, job training and other employment services for workers and communities that rely economically on coal mining and coal-fired power plants.</a:t>
            </a:r>
          </a:p>
          <a:p>
            <a:pPr lvl="0"/>
            <a:r>
              <a:rPr lang="en-US" sz="1200" kern="1200" dirty="0" smtClean="0">
                <a:solidFill>
                  <a:schemeClr val="tx1"/>
                </a:solidFill>
                <a:effectLst/>
                <a:latin typeface="+mn-lt"/>
                <a:ea typeface="ＭＳ Ｐゴシック" pitchFamily="-109" charset="-128"/>
                <a:cs typeface="ＭＳ Ｐゴシック" pitchFamily="-109" charset="-128"/>
              </a:rPr>
              <a:t>The Plan includes unprecedented investments in the health and retirement security of mineworkers and their families and the accelerated clean-up of hazardous abandoned mine lands, because a better future must rest on a foundation that addresses the legacy costs of coal mining on lands and on coal miners, who have helped keep the lights on in this nation for generations.</a:t>
            </a:r>
          </a:p>
          <a:p>
            <a:pPr lvl="0"/>
            <a:r>
              <a:rPr lang="en-US" sz="1200" kern="1200" dirty="0" smtClean="0">
                <a:solidFill>
                  <a:schemeClr val="tx1"/>
                </a:solidFill>
                <a:effectLst/>
                <a:latin typeface="+mn-lt"/>
                <a:ea typeface="ＭＳ Ｐゴシック" pitchFamily="-109" charset="-128"/>
                <a:cs typeface="ＭＳ Ｐゴシック" pitchFamily="-109" charset="-128"/>
              </a:rPr>
              <a:t>And because coal will continue to be a critical part of the energy mix in this country and around the world, the Plan provides new tax incentives to support continued technology development and deployment of carbon capture, utilization and sequestration technologies.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1" baseline="0" dirty="0" smtClean="0">
              <a:latin typeface="Arial Narrow"/>
              <a:ea typeface="ＭＳ Ｐゴシック" pitchFamily="-108" charset="-128"/>
              <a:cs typeface="Arial Narrow"/>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C7DF51DE-788B-6949-9ACA-36C52EBA3BBF}" type="slidenum">
              <a:rPr lang="en-US">
                <a:latin typeface="Calibri" pitchFamily="-108" charset="0"/>
                <a:ea typeface="ＭＳ Ｐゴシック" pitchFamily="-108" charset="-128"/>
                <a:cs typeface="ＭＳ Ｐゴシック" pitchFamily="-108" charset="-128"/>
              </a:rPr>
              <a:pPr/>
              <a:t>2</a:t>
            </a:fld>
            <a:endParaRPr lang="en-US" dirty="0">
              <a:latin typeface="Calibri" pitchFamily="-108" charset="0"/>
              <a:ea typeface="ＭＳ Ｐゴシック" pitchFamily="-108" charset="-128"/>
              <a:cs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solidFill>
                  <a:prstClr val="black"/>
                </a:solidFill>
              </a:rPr>
              <a:pPr/>
              <a:t>4</a:t>
            </a:fld>
            <a:endParaRPr lang="en-US" dirty="0" smtClean="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182071456"/>
              </p:ext>
            </p:extLst>
          </p:nvPr>
        </p:nvGraphicFramePr>
        <p:xfrm>
          <a:off x="815522" y="4416436"/>
          <a:ext cx="5151328" cy="3322642"/>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066" y="7852833"/>
            <a:ext cx="42370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otes Placeholder 1"/>
          <p:cNvSpPr>
            <a:spLocks noGrp="1"/>
          </p:cNvSpPr>
          <p:nvPr>
            <p:ph type="body" sz="quarter" idx="10"/>
          </p:nvPr>
        </p:nvSpPr>
        <p:spPr/>
        <p:txBody>
          <a:bodyPr/>
          <a:lstStyle/>
          <a:p>
            <a:r>
              <a:rPr lang="en-US" dirty="0" smtClean="0"/>
              <a:t>The 600 applications funded in FY 2013 includes grants for disaster recovery which were funded with FY 2012 disaster funds.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1" dirty="0" smtClean="0">
                <a:latin typeface="Arial Narrow"/>
                <a:ea typeface="ＭＳ Ｐゴシック" pitchFamily="-108" charset="-128"/>
                <a:cs typeface="Arial Narrow"/>
              </a:rPr>
              <a:t>If asked, these are investment priorities NOT</a:t>
            </a:r>
            <a:r>
              <a:rPr lang="en-US" b="1" baseline="0" dirty="0" smtClean="0">
                <a:latin typeface="Arial Narrow"/>
                <a:ea typeface="ＭＳ Ｐゴシック" pitchFamily="-108" charset="-128"/>
                <a:cs typeface="Arial Narrow"/>
              </a:rPr>
              <a:t> program prioritization.</a:t>
            </a:r>
            <a:endParaRPr lang="en-US" dirty="0">
              <a:ea typeface="ＭＳ Ｐゴシック" pitchFamily="-108" charset="-128"/>
              <a:cs typeface="ＭＳ Ｐゴシック" pitchFamily="-108"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BAFD26A8-BB07-1443-8342-A17C5649F52E}" type="slidenum">
              <a:rPr lang="en-US">
                <a:latin typeface="Calibri" pitchFamily="-108" charset="0"/>
                <a:ea typeface="ＭＳ Ｐゴシック" pitchFamily="-108" charset="-128"/>
                <a:cs typeface="ＭＳ Ｐゴシック" pitchFamily="-108" charset="-128"/>
              </a:rPr>
              <a:pPr/>
              <a:t>5</a:t>
            </a:fld>
            <a:endParaRPr lang="en-US" dirty="0">
              <a:latin typeface="Calibri" pitchFamily="-108" charset="0"/>
              <a:ea typeface="ＭＳ Ｐゴシック" pitchFamily="-108" charset="-128"/>
              <a:cs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a:cs typeface="ＭＳ Ｐゴシック"/>
              </a:rPr>
              <a:t>Insert text from National Strategic</a:t>
            </a:r>
            <a:r>
              <a:rPr lang="en-US" b="1" baseline="0" dirty="0" smtClean="0">
                <a:ea typeface="ＭＳ Ｐゴシック"/>
                <a:cs typeface="ＭＳ Ｐゴシック"/>
              </a:rPr>
              <a:t> Priorities here [to come]</a:t>
            </a:r>
            <a:endParaRPr lang="en-US" b="1" dirty="0" smtClean="0">
              <a:ea typeface="ＭＳ Ｐゴシック"/>
              <a:cs typeface="ＭＳ Ｐゴシック"/>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latin typeface="Calibri" pitchFamily="34" charset="0"/>
                <a:ea typeface="ＭＳ Ｐゴシック"/>
                <a:cs typeface="ＭＳ Ｐゴシック"/>
              </a:rPr>
              <a:pPr/>
              <a:t>6</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701679" y="4264042"/>
            <a:ext cx="5607050" cy="4413239"/>
          </a:xfrm>
          <a:noFill/>
        </p:spPr>
        <p:txBody>
          <a:bodyPr wrap="square" numCol="1" anchor="t" anchorCtr="0" compatLnSpc="1">
            <a:prstTxWarp prst="textNoShape">
              <a:avLst/>
            </a:prstTxWarp>
            <a:noAutofit/>
          </a:bodyPr>
          <a:lstStyle/>
          <a:p>
            <a:pPr marL="0" indent="0" defTabSz="457200" fontAlgn="base">
              <a:spcBef>
                <a:spcPts val="0"/>
              </a:spcBef>
              <a:spcAft>
                <a:spcPts val="0"/>
              </a:spcAft>
              <a:buFont typeface="Arial" panose="020B0604020202020204" pitchFamily="34" charset="0"/>
              <a:buNone/>
              <a:defRPr/>
            </a:pPr>
            <a:r>
              <a:rPr lang="en-US" sz="1100" dirty="0" smtClean="0">
                <a:latin typeface="Arial Narrow" panose="020B0606020202030204" pitchFamily="34" charset="0"/>
                <a:ea typeface="ＭＳ Ｐゴシック" pitchFamily="-105" charset="-128"/>
                <a:cs typeface="ＭＳ Ｐゴシック" pitchFamily="-105" charset="-128"/>
              </a:rPr>
              <a:t>Culture is the mortar, or the glue that helps assure sustainability. It’s not something</a:t>
            </a:r>
            <a:r>
              <a:rPr lang="en-US" sz="1100" baseline="0" dirty="0" smtClean="0">
                <a:latin typeface="Arial Narrow" panose="020B0606020202030204" pitchFamily="34" charset="0"/>
                <a:ea typeface="ＭＳ Ｐゴシック" pitchFamily="-105" charset="-128"/>
                <a:cs typeface="ＭＳ Ｐゴシック" pitchFamily="-105" charset="-128"/>
              </a:rPr>
              <a:t> you can enforce, and it doesn’t happen overnight. It must be cultivated and reinforced.</a:t>
            </a:r>
            <a:endParaRPr lang="en-US" sz="1100" dirty="0" smtClean="0">
              <a:latin typeface="Arial Narrow" panose="020B0606020202030204" pitchFamily="34" charset="0"/>
              <a:ea typeface="ＭＳ Ｐゴシック" pitchFamily="-105" charset="-128"/>
              <a:cs typeface="ＭＳ Ｐゴシック" pitchFamily="-105" charset="-128"/>
            </a:endParaRPr>
          </a:p>
          <a:p>
            <a:pPr marL="457200"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Critical elements of an innovation culture include:</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Openness</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Diversity</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Tolerance for risk</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Trust</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Role models</a:t>
            </a:r>
          </a:p>
          <a:p>
            <a:pPr marL="914400" lvl="1" indent="-457200" defTabSz="457200" fontAlgn="base">
              <a:spcBef>
                <a:spcPts val="0"/>
              </a:spcBef>
              <a:spcAft>
                <a:spcPts val="0"/>
              </a:spcAft>
              <a:buFont typeface="Arial" panose="020B0604020202020204" pitchFamily="34" charset="0"/>
              <a:buChar char="•"/>
              <a:defRPr/>
            </a:pPr>
            <a:r>
              <a:rPr lang="en-US" sz="1100" dirty="0" smtClean="0">
                <a:latin typeface="Arial Narrow" panose="020B0606020202030204" pitchFamily="34" charset="0"/>
                <a:ea typeface="ＭＳ Ｐゴシック" pitchFamily="-105" charset="-128"/>
                <a:cs typeface="ＭＳ Ｐゴシック" pitchFamily="-105" charset="-128"/>
              </a:rPr>
              <a:t>Feedback loops</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u="none" strike="noStrike" kern="1200" baseline="0" dirty="0" smtClean="0">
                <a:effectLst/>
                <a:latin typeface="Arial Narrow" panose="020B0606020202030204" pitchFamily="34" charset="0"/>
              </a:rPr>
              <a:t>We are also working hard on measuring the culture of innovation ecosystems.  We know that the assets of physical infrastructure, policy and frameworks can only go so far.  The most significant difference in regional capacity can be traced to culture.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u="none" strike="noStrike" kern="1200" baseline="0" dirty="0" smtClean="0">
                <a:effectLst/>
                <a:latin typeface="Arial Narrow" panose="020B0606020202030204" pitchFamily="34" charset="0"/>
              </a:rPr>
              <a:t>How communities create their essential innovation-driving institutions of openness, diversity and tolerance for risk matters. In the next several months we will launch pilot projects based on the existing Baldridge Quality Award method of measurement and feedback to help businesses and communities understand and strengthen their innovation culture.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u="none" strike="noStrike" kern="1200" baseline="0" dirty="0" smtClean="0">
                <a:effectLst/>
                <a:latin typeface="Arial Narrow" panose="020B0606020202030204" pitchFamily="34" charset="0"/>
              </a:rPr>
              <a:t>This model was developed by a private venture firm but is being fully enabled with EDA and DOC assistance. Helping businesses and communities understand, build, develop and leverage their innovation assets and culture is something that can only be done in partnership with the government.</a:t>
            </a:r>
            <a:endParaRPr lang="en-US" sz="1100" u="none" strike="noStrike" dirty="0" smtClean="0">
              <a:effectLst/>
              <a:latin typeface="Arial Narrow" panose="020B0606020202030204" pitchFamily="34" charset="0"/>
            </a:endParaRPr>
          </a:p>
          <a:p>
            <a:pPr marL="0" lvl="0" indent="0">
              <a:spcBef>
                <a:spcPts val="0"/>
              </a:spcBef>
              <a:spcAft>
                <a:spcPts val="0"/>
              </a:spcAft>
              <a:buFont typeface="Arial" panose="020B0604020202020204" pitchFamily="34" charset="0"/>
              <a:buNone/>
            </a:pPr>
            <a:r>
              <a:rPr lang="en-US" sz="1100" u="none" strike="noStrike" dirty="0" smtClean="0">
                <a:effectLst/>
                <a:latin typeface="Arial Narrow" panose="020B0606020202030204" pitchFamily="34" charset="0"/>
              </a:rPr>
              <a:t>Put together, we have a hierarchy of needs. It isn’t a question of either /</a:t>
            </a:r>
            <a:r>
              <a:rPr lang="en-US" sz="1100" u="none" strike="noStrike" baseline="0" dirty="0" smtClean="0">
                <a:effectLst/>
                <a:latin typeface="Arial Narrow" panose="020B0606020202030204" pitchFamily="34" charset="0"/>
              </a:rPr>
              <a:t> or it is “both / and” when it comes to where to invest in economic development.  Communities benefit from each element in the continuum. Regardless of whether they are in distress or not, traversing up the pyramid provides opportunities for economic growth and added capacity for sustainability.</a:t>
            </a:r>
            <a:endParaRPr lang="en-US" sz="1100" dirty="0">
              <a:latin typeface="Arial Narrow" panose="020B0606020202030204" pitchFamily="34" charset="0"/>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6C51309A-3541-401D-83C5-CDB299368951}" type="slidenum">
              <a:rPr lang="en-US" smtClean="0">
                <a:solidFill>
                  <a:prstClr val="black"/>
                </a:solidFill>
                <a:latin typeface="Calibri" pitchFamily="34" charset="0"/>
              </a:rPr>
              <a:pPr/>
              <a:t>7</a:t>
            </a:fld>
            <a:endParaRPr lang="en-US" dirty="0"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r>
              <a:rPr lang="en-US" sz="1200" kern="1200" dirty="0" smtClean="0">
                <a:solidFill>
                  <a:schemeClr val="tx1"/>
                </a:solidFill>
                <a:effectLst/>
                <a:latin typeface="+mn-lt"/>
                <a:ea typeface="ＭＳ Ｐゴシック" pitchFamily="-109" charset="-128"/>
                <a:cs typeface="ＭＳ Ｐゴシック" pitchFamily="-109" charset="-128"/>
              </a:rPr>
              <a:t>Emphasis that EDA is maintaining Public Works within it’s FY 13 to FY 14 range to show Congress we are not sacrificing Public Works to fund other programs.</a:t>
            </a:r>
          </a:p>
          <a:p>
            <a:pPr lvl="0"/>
            <a:endParaRPr lang="en-US" dirty="0"/>
          </a:p>
          <a:p>
            <a:pPr lvl="0"/>
            <a:r>
              <a:rPr lang="en-US" sz="1200" kern="1200" dirty="0" smtClean="0">
                <a:solidFill>
                  <a:schemeClr val="tx1"/>
                </a:solidFill>
                <a:effectLst/>
                <a:latin typeface="+mn-lt"/>
                <a:ea typeface="ＭＳ Ｐゴシック" pitchFamily="-109" charset="-128"/>
                <a:cs typeface="ＭＳ Ｐゴシック" pitchFamily="-109" charset="-128"/>
              </a:rPr>
              <a:t>Highlight increase in Research and Evaluation to refine EDA’s metrics and measures of grant impact and to help define innovation</a:t>
            </a:r>
          </a:p>
          <a:p>
            <a:pPr lvl="0"/>
            <a:endParaRPr lang="en-US" dirty="0"/>
          </a:p>
          <a:p>
            <a:pPr lvl="0"/>
            <a:r>
              <a:rPr lang="en-US" sz="1200" kern="1200" dirty="0" smtClean="0">
                <a:solidFill>
                  <a:schemeClr val="tx1"/>
                </a:solidFill>
                <a:effectLst/>
                <a:latin typeface="+mn-lt"/>
                <a:ea typeface="ＭＳ Ｐゴシック" pitchFamily="-109" charset="-128"/>
                <a:cs typeface="ＭＳ Ｐゴシック" pitchFamily="-109" charset="-128"/>
              </a:rPr>
              <a:t>Emphasize that EDA is not requesting Section 26 funding, there are sufficient funds from prior appropriations available fo</a:t>
            </a:r>
            <a:r>
              <a:rPr lang="en-US" sz="1200" kern="1200" baseline="0" dirty="0" smtClean="0">
                <a:solidFill>
                  <a:schemeClr val="tx1"/>
                </a:solidFill>
                <a:effectLst/>
                <a:latin typeface="+mn-lt"/>
                <a:ea typeface="ＭＳ Ｐゴシック" pitchFamily="-109" charset="-128"/>
                <a:cs typeface="ＭＳ Ｐゴシック" pitchFamily="-109" charset="-128"/>
              </a:rPr>
              <a:t>r this program in FY 2016</a:t>
            </a:r>
            <a:r>
              <a:rPr lang="en-US" sz="1200" kern="1200" dirty="0" smtClean="0">
                <a:solidFill>
                  <a:schemeClr val="tx1"/>
                </a:solidFill>
                <a:effectLst/>
                <a:latin typeface="+mn-lt"/>
                <a:ea typeface="ＭＳ Ｐゴシック" pitchFamily="-109" charset="-128"/>
                <a:cs typeface="ＭＳ Ｐゴシック" pitchFamily="-109" charset="-128"/>
              </a:rPr>
              <a:t>.</a:t>
            </a:r>
          </a:p>
          <a:p>
            <a:pPr lvl="0"/>
            <a:endParaRPr lang="en-US" dirty="0"/>
          </a:p>
          <a:p>
            <a:pPr lvl="0"/>
            <a:r>
              <a:rPr lang="en-US" sz="1200" kern="1200" dirty="0" smtClean="0">
                <a:solidFill>
                  <a:schemeClr val="tx1"/>
                </a:solidFill>
                <a:effectLst/>
                <a:latin typeface="+mn-lt"/>
                <a:ea typeface="ＭＳ Ｐゴシック" pitchFamily="-109" charset="-128"/>
                <a:cs typeface="ＭＳ Ｐゴシック" pitchFamily="-109" charset="-128"/>
              </a:rPr>
              <a:t>Total number of personnel (not FTEs) for the following years (FY2014, FY2015 and FY2016)</a:t>
            </a:r>
          </a:p>
          <a:p>
            <a:endParaRPr lang="en-US" sz="1200" kern="1200" dirty="0" smtClean="0">
              <a:solidFill>
                <a:schemeClr val="tx1"/>
              </a:solidFill>
              <a:effectLst/>
              <a:latin typeface="+mn-lt"/>
              <a:ea typeface="ＭＳ Ｐゴシック" pitchFamily="-109" charset="-128"/>
              <a:cs typeface="ＭＳ Ｐゴシック"/>
            </a:endParaRPr>
          </a:p>
          <a:p>
            <a:r>
              <a:rPr lang="en-US" sz="1200" kern="1200" dirty="0" smtClean="0">
                <a:solidFill>
                  <a:schemeClr val="tx1"/>
                </a:solidFill>
                <a:effectLst/>
                <a:latin typeface="+mn-lt"/>
                <a:ea typeface="ＭＳ Ｐゴシック" pitchFamily="-109" charset="-128"/>
                <a:cs typeface="ＭＳ Ｐゴシック"/>
              </a:rPr>
              <a:t>FY2014 reflects projected end-of-year</a:t>
            </a:r>
            <a:r>
              <a:rPr lang="en-US" sz="1200" kern="1200" baseline="0" dirty="0" smtClean="0">
                <a:solidFill>
                  <a:schemeClr val="tx1"/>
                </a:solidFill>
                <a:effectLst/>
                <a:latin typeface="+mn-lt"/>
                <a:ea typeface="ＭＳ Ｐゴシック" pitchFamily="-109" charset="-128"/>
                <a:cs typeface="ＭＳ Ｐゴシック"/>
              </a:rPr>
              <a:t> position</a:t>
            </a:r>
            <a:r>
              <a:rPr lang="en-US" sz="1200" kern="1200" dirty="0" smtClean="0">
                <a:solidFill>
                  <a:schemeClr val="tx1"/>
                </a:solidFill>
                <a:effectLst/>
                <a:latin typeface="+mn-lt"/>
                <a:ea typeface="ＭＳ Ｐゴシック" pitchFamily="-109" charset="-128"/>
                <a:cs typeface="ＭＳ Ｐゴシック"/>
              </a:rPr>
              <a:t>; FY2015 &amp; FY2016 based on budget requests.</a:t>
            </a:r>
            <a:r>
              <a:rPr lang="en-US" dirty="0"/>
              <a:t>  The 201 personnel </a:t>
            </a:r>
            <a:r>
              <a:rPr lang="en-US" dirty="0" smtClean="0"/>
              <a:t>represents </a:t>
            </a:r>
            <a:r>
              <a:rPr lang="en-US" dirty="0"/>
              <a:t>where we plan to </a:t>
            </a:r>
            <a:r>
              <a:rPr lang="en-US" dirty="0" smtClean="0"/>
              <a:t>be at the end of FY 14.</a:t>
            </a:r>
            <a:r>
              <a:rPr lang="en-US" dirty="0"/>
              <a:t> </a:t>
            </a:r>
          </a:p>
        </p:txBody>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latin typeface="Calibri" pitchFamily="34" charset="0"/>
                <a:ea typeface="ＭＳ Ｐゴシック"/>
                <a:cs typeface="ＭＳ Ｐゴシック"/>
              </a:rPr>
              <a:pPr/>
              <a:t>8</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Jobs</a:t>
            </a:r>
            <a:r>
              <a:rPr lang="en-US" baseline="0" dirty="0" smtClean="0"/>
              <a:t> created and private investment based on data provided by PNP, Kerstin Millius.</a:t>
            </a:r>
          </a:p>
          <a:p>
            <a:endParaRPr lang="en-US" baseline="0" dirty="0" smtClean="0"/>
          </a:p>
          <a:p>
            <a:pPr marL="285750" lvl="2" indent="-285750">
              <a:spcAft>
                <a:spcPts val="1200"/>
              </a:spcAft>
              <a:buClr>
                <a:srgbClr val="DBD087"/>
              </a:buClr>
              <a:buFont typeface="Wingdings" pitchFamily="2" charset="2"/>
              <a:buChar char=""/>
            </a:pPr>
            <a:r>
              <a:rPr lang="en-US" b="1" dirty="0" smtClean="0">
                <a:solidFill>
                  <a:srgbClr val="DBD087"/>
                </a:solidFill>
                <a:latin typeface="Arial Narrow" pitchFamily="34" charset="0"/>
              </a:rPr>
              <a:t>The Public Works program funding of $85 million results in 13,633 jobs created/saved and $599.8 million in private investment leveraged. </a:t>
            </a:r>
          </a:p>
          <a:p>
            <a:pPr marL="285750" lvl="2" indent="-285750">
              <a:spcAft>
                <a:spcPts val="1200"/>
              </a:spcAft>
              <a:buClr>
                <a:srgbClr val="DBD087"/>
              </a:buClr>
              <a:buFont typeface="Wingdings" pitchFamily="2" charset="2"/>
              <a:buChar char=""/>
            </a:pPr>
            <a:r>
              <a:rPr lang="en-US" b="1" dirty="0" smtClean="0">
                <a:solidFill>
                  <a:srgbClr val="DBD087"/>
                </a:solidFill>
                <a:latin typeface="Arial Narrow" pitchFamily="34" charset="0"/>
              </a:rPr>
              <a:t>The Public Works program invests in critical infrastructure that meets business expansion needs and lowers business investment risk</a:t>
            </a:r>
            <a:r>
              <a:rPr lang="en-US" b="1" dirty="0" smtClean="0">
                <a:solidFill>
                  <a:srgbClr val="FFFF00"/>
                </a:solidFill>
                <a:latin typeface="Arial Narrow" pitchFamily="34" charset="0"/>
              </a:rPr>
              <a:t>, </a:t>
            </a:r>
            <a:r>
              <a:rPr lang="en-US" dirty="0" smtClean="0">
                <a:solidFill>
                  <a:prstClr val="white"/>
                </a:solidFill>
                <a:latin typeface="Arial Narrow" pitchFamily="34" charset="0"/>
              </a:rPr>
              <a:t>including water and sewer system improvements, industrial parks, business incubator facilities, expansion of port and harbor facilities, skill-training facilities, and the redevelopment of brownfields.</a:t>
            </a:r>
          </a:p>
          <a:p>
            <a:pPr marL="285750" lvl="2" indent="-285750">
              <a:spcAft>
                <a:spcPts val="1200"/>
              </a:spcAft>
              <a:buClr>
                <a:srgbClr val="DBD087"/>
              </a:buClr>
              <a:buFont typeface="Wingdings" pitchFamily="2" charset="2"/>
              <a:buChar char=""/>
            </a:pPr>
            <a:endParaRPr lang="en-US" dirty="0" smtClean="0">
              <a:solidFill>
                <a:prstClr val="white"/>
              </a:solidFill>
              <a:latin typeface="Arial Narrow" pitchFamily="34" charset="0"/>
            </a:endParaRPr>
          </a:p>
          <a:p>
            <a:pPr marL="285750" marR="0" lvl="2" indent="-285750" algn="l" defTabSz="457200" rtl="0" eaLnBrk="0" fontAlgn="base" latinLnBrk="0" hangingPunct="0">
              <a:lnSpc>
                <a:spcPct val="100000"/>
              </a:lnSpc>
              <a:spcBef>
                <a:spcPct val="30000"/>
              </a:spcBef>
              <a:spcAft>
                <a:spcPts val="1200"/>
              </a:spcAft>
              <a:buClr>
                <a:srgbClr val="DBD087"/>
              </a:buClr>
              <a:buSzTx/>
              <a:buFont typeface="Wingdings" pitchFamily="2" charset="2"/>
              <a:buChar char=""/>
              <a:tabLst/>
              <a:defRPr/>
            </a:pPr>
            <a:r>
              <a:rPr lang="en-US" sz="1200" b="0" kern="1200" dirty="0" smtClean="0">
                <a:solidFill>
                  <a:schemeClr val="tx1"/>
                </a:solidFill>
                <a:effectLst/>
                <a:latin typeface="+mn-lt"/>
                <a:ea typeface="ＭＳ Ｐゴシック" pitchFamily="-109" charset="-128"/>
                <a:cs typeface="ＭＳ Ｐゴシック"/>
              </a:rPr>
              <a:t>EDA considers the Public Works Program one of the critical inputs to growing a strong regional economy.  Restoring our industrial commons requires a balanced portfolio of solutions that are critically important to U.S. competitiveness. Taken along with EDA’s other program adjustments, these budget modifications are designed to provide the Bureau with a robust and diverse, yet balanced, portfolio of assistance that can be brought to bear on a broad range of the construction, non-construction, and financing projects that will stimulate economic development in regions across the nation.</a:t>
            </a:r>
            <a:endParaRPr lang="en-US" sz="1200" b="1" kern="1200" dirty="0" smtClean="0">
              <a:solidFill>
                <a:schemeClr val="tx1"/>
              </a:solidFill>
              <a:effectLst/>
              <a:latin typeface="+mn-lt"/>
              <a:ea typeface="ＭＳ Ｐゴシック" pitchFamily="-109" charset="-128"/>
              <a:cs typeface="ＭＳ Ｐゴシック"/>
            </a:endParaRPr>
          </a:p>
          <a:p>
            <a:pPr marL="0" lvl="2" indent="0">
              <a:spcAft>
                <a:spcPts val="1200"/>
              </a:spcAft>
              <a:buClr>
                <a:srgbClr val="DBD087"/>
              </a:buClr>
              <a:buFont typeface="Wingdings" pitchFamily="2" charset="2"/>
              <a:buNone/>
            </a:pPr>
            <a:endParaRPr lang="en-US" dirty="0" smtClean="0">
              <a:solidFill>
                <a:prstClr val="white"/>
              </a:solidFill>
              <a:latin typeface="Arial Narrow" pitchFamily="34" charset="0"/>
            </a:endParaRPr>
          </a:p>
          <a:p>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fld id="{1F643FCA-634B-4104-A824-538AA82E4DA1}" type="slidenum">
              <a:rPr lang="en-US" smtClean="0">
                <a:latin typeface="Calibri" pitchFamily="34" charset="0"/>
                <a:ea typeface="ＭＳ Ｐゴシック"/>
                <a:cs typeface="ＭＳ Ｐゴシック"/>
              </a:rPr>
              <a:pPr/>
              <a:t>9</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smtClean="0"/>
              <a:t>Jobs</a:t>
            </a:r>
            <a:r>
              <a:rPr lang="en-US" baseline="0" dirty="0" smtClean="0"/>
              <a:t> created and private investment based on data provided by PNP, Kerstin Millius.</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6C51309A-3541-401D-83C5-CDB299368951}" type="slidenum">
              <a:rPr lang="en-US" smtClean="0">
                <a:solidFill>
                  <a:prstClr val="black"/>
                </a:solidFill>
                <a:latin typeface="Calibri" pitchFamily="34" charset="0"/>
              </a:rPr>
              <a:pPr/>
              <a:t>10</a:t>
            </a:fld>
            <a:endParaRPr lang="en-US" dirty="0"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0E2CD7-6A4E-42BE-865F-21C917DFB113}"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87C0EF-5DA1-4593-8F2D-96A73F7ED2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FCA1BF-F61D-4072-B4C7-83940F9D73C1}"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7649-04E3-4E00-943E-7381EA8801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E4246-A2A6-4C1F-8DC8-B6AFCD891687}"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9E6A7B-94BE-4C37-B78B-DDFD43D379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6588" y="6420745"/>
            <a:ext cx="2133600" cy="365125"/>
          </a:xfrm>
        </p:spPr>
        <p:txBody>
          <a:bodyPr/>
          <a:lstStyle>
            <a:lvl1pPr>
              <a:defRPr/>
            </a:lvl1pPr>
          </a:lstStyle>
          <a:p>
            <a:fld id="{F07EE8C1-7D05-4BED-9BE5-2EA350F115F3}"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5F0CFB-AEA5-7140-8B9D-0FA394ACE34D}" type="slidenum">
              <a:rPr lang="en-US"/>
              <a:pPr/>
              <a:t>‹#›</a:t>
            </a:fld>
            <a:endParaRPr lang="en-US" dirty="0"/>
          </a:p>
        </p:txBody>
      </p:sp>
    </p:spTree>
    <p:extLst>
      <p:ext uri="{BB962C8B-B14F-4D97-AF65-F5344CB8AC3E}">
        <p14:creationId xmlns:p14="http://schemas.microsoft.com/office/powerpoint/2010/main" val="162161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5225" y="6472261"/>
            <a:ext cx="2133600" cy="365125"/>
          </a:xfrm>
        </p:spPr>
        <p:txBody>
          <a:bodyPr/>
          <a:lstStyle>
            <a:lvl1pPr>
              <a:defRPr b="1"/>
            </a:lvl1pPr>
          </a:lstStyle>
          <a:p>
            <a:fld id="{B3C718FF-E35D-44F2-8BC5-16719D032109}" type="datetime1">
              <a:rPr lang="en-US" smtClean="0"/>
              <a:t>2/23/2015</a:t>
            </a:fld>
            <a:endParaRPr lang="en-US" dirty="0"/>
          </a:p>
        </p:txBody>
      </p:sp>
    </p:spTree>
    <p:extLst>
      <p:ext uri="{BB962C8B-B14F-4D97-AF65-F5344CB8AC3E}">
        <p14:creationId xmlns:p14="http://schemas.microsoft.com/office/powerpoint/2010/main" val="111729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B039761-33A2-49E0-90CA-65B81BE19345}"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06A00C-8A33-5B4D-AF71-ABE6592D26D8}" type="slidenum">
              <a:rPr lang="en-US"/>
              <a:pPr/>
              <a:t>‹#›</a:t>
            </a:fld>
            <a:endParaRPr lang="en-US" dirty="0"/>
          </a:p>
        </p:txBody>
      </p:sp>
    </p:spTree>
    <p:extLst>
      <p:ext uri="{BB962C8B-B14F-4D97-AF65-F5344CB8AC3E}">
        <p14:creationId xmlns:p14="http://schemas.microsoft.com/office/powerpoint/2010/main" val="379071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8092DA-0BDE-4DEC-8A20-1600EC6DCB0F}"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75F83C2-B98A-114A-BD4F-6B753B3AF158}" type="slidenum">
              <a:rPr lang="en-US"/>
              <a:pPr/>
              <a:t>‹#›</a:t>
            </a:fld>
            <a:endParaRPr lang="en-US" dirty="0"/>
          </a:p>
        </p:txBody>
      </p:sp>
    </p:spTree>
    <p:extLst>
      <p:ext uri="{BB962C8B-B14F-4D97-AF65-F5344CB8AC3E}">
        <p14:creationId xmlns:p14="http://schemas.microsoft.com/office/powerpoint/2010/main" val="284985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E7E17C7-3162-4700-A69D-E2E25131F3F7}" type="datetime1">
              <a:rPr lang="en-US" smtClean="0"/>
              <a:t>2/23/2015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C267C28-0FA2-4248-BDE7-00ED48E547C8}" type="slidenum">
              <a:rPr lang="en-US"/>
              <a:pPr/>
              <a:t>‹#›</a:t>
            </a:fld>
            <a:endParaRPr lang="en-US" dirty="0"/>
          </a:p>
        </p:txBody>
      </p:sp>
    </p:spTree>
    <p:extLst>
      <p:ext uri="{BB962C8B-B14F-4D97-AF65-F5344CB8AC3E}">
        <p14:creationId xmlns:p14="http://schemas.microsoft.com/office/powerpoint/2010/main" val="41493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517057-9257-4496-A6D8-CE305D12FF61}" type="datetime1">
              <a:rPr lang="en-US" smtClean="0"/>
              <a:t>2/23/2015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AFD7A2-7985-F54C-A72E-6B8E7A2ED9E3}" type="slidenum">
              <a:rPr lang="en-US"/>
              <a:pPr/>
              <a:t>‹#›</a:t>
            </a:fld>
            <a:endParaRPr lang="en-US" dirty="0"/>
          </a:p>
        </p:txBody>
      </p:sp>
    </p:spTree>
    <p:extLst>
      <p:ext uri="{BB962C8B-B14F-4D97-AF65-F5344CB8AC3E}">
        <p14:creationId xmlns:p14="http://schemas.microsoft.com/office/powerpoint/2010/main" val="3014576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E9157C-4D42-4075-A19B-148BE5AE50B2}" type="datetime1">
              <a:rPr lang="en-US" smtClean="0"/>
              <a:t>2/23/2015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37E936E-63FF-4B41-8336-A9E625F58024}" type="slidenum">
              <a:rPr lang="en-US"/>
              <a:pPr/>
              <a:t>‹#›</a:t>
            </a:fld>
            <a:endParaRPr lang="en-US" dirty="0"/>
          </a:p>
        </p:txBody>
      </p:sp>
    </p:spTree>
    <p:extLst>
      <p:ext uri="{BB962C8B-B14F-4D97-AF65-F5344CB8AC3E}">
        <p14:creationId xmlns:p14="http://schemas.microsoft.com/office/powerpoint/2010/main" val="294782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D75BF8-6AB6-499A-B7CD-A878FC335436}"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E2AEB0-6CB3-F244-8B8C-4DAB3D1086B5}" type="slidenum">
              <a:rPr lang="en-US"/>
              <a:pPr/>
              <a:t>‹#›</a:t>
            </a:fld>
            <a:endParaRPr lang="en-US" dirty="0"/>
          </a:p>
        </p:txBody>
      </p:sp>
    </p:spTree>
    <p:extLst>
      <p:ext uri="{BB962C8B-B14F-4D97-AF65-F5344CB8AC3E}">
        <p14:creationId xmlns:p14="http://schemas.microsoft.com/office/powerpoint/2010/main" val="261476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1C92B-2D46-4C62-A53C-0C38FDD19D3E}"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927E97-7962-4737-9A2B-FE0322C276C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613C2B9-C38A-4317-BE67-1BAECE97D12B}"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BF44FE3-0691-7D4D-A7F0-6E00CB914064}" type="slidenum">
              <a:rPr lang="en-US"/>
              <a:pPr/>
              <a:t>‹#›</a:t>
            </a:fld>
            <a:endParaRPr lang="en-US" dirty="0"/>
          </a:p>
        </p:txBody>
      </p:sp>
    </p:spTree>
    <p:extLst>
      <p:ext uri="{BB962C8B-B14F-4D97-AF65-F5344CB8AC3E}">
        <p14:creationId xmlns:p14="http://schemas.microsoft.com/office/powerpoint/2010/main" val="426398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59E335-29ED-40CB-9DCA-1710B6EFA3A2}"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29635C-7EEB-6C4F-A083-97A5AC4DA794}" type="slidenum">
              <a:rPr lang="en-US"/>
              <a:pPr/>
              <a:t>‹#›</a:t>
            </a:fld>
            <a:endParaRPr lang="en-US" dirty="0"/>
          </a:p>
        </p:txBody>
      </p:sp>
    </p:spTree>
    <p:extLst>
      <p:ext uri="{BB962C8B-B14F-4D97-AF65-F5344CB8AC3E}">
        <p14:creationId xmlns:p14="http://schemas.microsoft.com/office/powerpoint/2010/main" val="3434443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529445-EF96-4605-A7D3-EE98049A25D6}"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58BEC0-0D44-6E4E-AE15-DAED5B3BE0C0}" type="slidenum">
              <a:rPr lang="en-US"/>
              <a:pPr/>
              <a:t>‹#›</a:t>
            </a:fld>
            <a:endParaRPr lang="en-US" dirty="0"/>
          </a:p>
        </p:txBody>
      </p:sp>
    </p:spTree>
    <p:extLst>
      <p:ext uri="{BB962C8B-B14F-4D97-AF65-F5344CB8AC3E}">
        <p14:creationId xmlns:p14="http://schemas.microsoft.com/office/powerpoint/2010/main" val="16867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6461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CA5FF-3BE1-4443-A593-9602540DA71A}" type="datetime1">
              <a:rPr lang="en-US" smtClean="0"/>
              <a:t>2/23/2015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73F9C1-59D0-4173-9087-90C175660EF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638FBD-FC2F-463C-A5D6-4E47C27C3DD3}" type="datetime1">
              <a:rPr lang="en-US" smtClean="0"/>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468D60-64E2-4CBE-B77A-46D1C7C38EC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FA4D37-1B7A-4D62-8A16-18FB674E0284}"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740195-AF5F-4D78-A289-2316629CA6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D20294-E740-40E3-A080-41C1F9C4FE79}" type="datetime1">
              <a:rPr lang="en-US" smtClean="0"/>
              <a:t>2/23/2015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812D9B6-2E15-4DDD-AC25-0DF33AE4E55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6AC0A4-6066-43A0-8144-0FDE64BBBA76}" type="datetime1">
              <a:rPr lang="en-US" smtClean="0"/>
              <a:t>2/23/2015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C1512F-C80F-4C2E-A92C-11D2A3A75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1D72F3-EBE5-4235-A54C-EBC356D7EDE4}" type="datetime1">
              <a:rPr lang="en-US" smtClean="0"/>
              <a:t>2/23/2015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4515F5-023E-442A-942A-8FAE24EC70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1D94DA-1860-4B06-B848-66729450BCEF}"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90F399-A6F1-4326-8F56-53C8C8497A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081670-7FCC-45CE-83FB-A2A217332C92}" type="datetime1">
              <a:rPr lang="en-US" smtClean="0"/>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FC1FF0-7F7D-4D28-B928-CD640A3C70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9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mn-cs"/>
              </a:defRPr>
            </a:lvl1pPr>
          </a:lstStyle>
          <a:p>
            <a:pPr>
              <a:defRPr/>
            </a:pPr>
            <a:fld id="{AFD5EC53-2A32-4E2E-BFF3-A9D895CDF620}" type="datetime1">
              <a:rPr lang="en-US" smtClean="0"/>
              <a:t>2/23/2015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mn-cs"/>
              </a:defRPr>
            </a:lvl1pPr>
          </a:lstStyle>
          <a:p>
            <a:pPr>
              <a:defRPr/>
            </a:pPr>
            <a:fld id="{9D019876-B941-4E4B-8BED-E68EC356CF3F}" type="slidenum">
              <a:rPr lang="en-US"/>
              <a:pPr>
                <a:defRPr/>
              </a:pPr>
              <a:t>‹#›</a:t>
            </a:fld>
            <a:endParaRPr lang="en-US" dirty="0"/>
          </a:p>
        </p:txBody>
      </p:sp>
      <p:pic>
        <p:nvPicPr>
          <p:cNvPr id="4101" name="Picture 6" descr="EDA Blue Interior Page3.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lstStyle/>
          <a:p>
            <a:pPr algn="r">
              <a:defRPr/>
            </a:pPr>
            <a:fld id="{D291DDCC-6A16-4583-870B-41B8D559C3F2}" type="slidenum">
              <a:rPr lang="en-US" sz="1200">
                <a:solidFill>
                  <a:schemeClr val="bg1"/>
                </a:solidFill>
                <a:latin typeface="Georgia" pitchFamily="-109" charset="0"/>
                <a:ea typeface="ＭＳ Ｐゴシック" pitchFamily="-109" charset="-128"/>
                <a:cs typeface="+mn-cs"/>
              </a:rPr>
              <a:pPr algn="r">
                <a:defRPr/>
              </a:pPr>
              <a:t>‹#›</a:t>
            </a:fld>
            <a:endParaRPr lang="en-US" sz="1200" dirty="0">
              <a:solidFill>
                <a:schemeClr val="bg1"/>
              </a:solidFill>
              <a:latin typeface="Georgia" pitchFamily="-109" charset="0"/>
              <a:ea typeface="ＭＳ Ｐゴシック" pitchFamily="-109" charset="-128"/>
              <a:cs typeface="+mn-cs"/>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9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5" charset="0"/>
              </a:defRPr>
            </a:lvl1pPr>
          </a:lstStyle>
          <a:p>
            <a:fld id="{D3B7970F-D9E0-4769-8ADC-2505F1712397}" type="datetime1">
              <a:rPr lang="en-US" smtClean="0"/>
              <a:t>2/23/2015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5" charset="0"/>
              </a:defRPr>
            </a:lvl1pPr>
          </a:lstStyle>
          <a:p>
            <a:fld id="{35F759ED-4742-EA40-BBF5-4B24A63CA9E1}" type="slidenum">
              <a:rPr lang="en-US"/>
              <a:pPr/>
              <a:t>‹#›</a:t>
            </a:fld>
            <a:endParaRPr lang="en-US" dirty="0"/>
          </a:p>
        </p:txBody>
      </p:sp>
      <p:pic>
        <p:nvPicPr>
          <p:cNvPr id="2053" name="Picture 6" descr="EDA Blue Interior Page3.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fld id="{DFAA39F1-5047-9B44-A4CD-3B553E45D4A8}" type="slidenum">
              <a:rPr lang="en-US" sz="1100">
                <a:solidFill>
                  <a:srgbClr val="005A8B"/>
                </a:solidFill>
                <a:latin typeface="Georgia" pitchFamily="-105" charset="0"/>
              </a:rPr>
              <a:pPr algn="r"/>
              <a:t>‹#›</a:t>
            </a:fld>
            <a:endParaRPr lang="en-US" sz="1100" dirty="0">
              <a:solidFill>
                <a:srgbClr val="005A8B"/>
              </a:solidFill>
              <a:latin typeface="Georgia" pitchFamily="-105" charset="0"/>
            </a:endParaRPr>
          </a:p>
        </p:txBody>
      </p:sp>
    </p:spTree>
    <p:extLst>
      <p:ext uri="{BB962C8B-B14F-4D97-AF65-F5344CB8AC3E}">
        <p14:creationId xmlns:p14="http://schemas.microsoft.com/office/powerpoint/2010/main" val="2399207456"/>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5"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5" charset="0"/>
        <a:buChar char="–"/>
        <a:defRPr sz="2800" kern="1200">
          <a:solidFill>
            <a:schemeClr val="tx1"/>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Font typeface="Arial" pitchFamily="-105" charset="0"/>
        <a:buChar char="•"/>
        <a:defRPr sz="2400" kern="1200">
          <a:solidFill>
            <a:schemeClr val="tx1"/>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Excel_Worksheet2.xlsx"/><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15" name="Picture 14" descr="EDA_Seal_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9463" y="3530887"/>
            <a:ext cx="2522537" cy="2524125"/>
          </a:xfrm>
          <a:prstGeom prst="rect">
            <a:avLst/>
          </a:prstGeom>
          <a:noFill/>
          <a:ln w="9525">
            <a:noFill/>
            <a:miter lim="800000"/>
            <a:headEnd/>
            <a:tailEnd/>
          </a:ln>
        </p:spPr>
      </p:pic>
      <p:pic>
        <p:nvPicPr>
          <p:cNvPr id="16" name="Picture 15" descr="EDA_logo_lc_2_white_noTa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0725" y="435842"/>
            <a:ext cx="2622550" cy="746125"/>
          </a:xfrm>
          <a:prstGeom prst="rect">
            <a:avLst/>
          </a:prstGeom>
          <a:noFill/>
          <a:ln w="9525">
            <a:noFill/>
            <a:miter lim="800000"/>
            <a:headEnd/>
            <a:tailEnd/>
          </a:ln>
        </p:spPr>
      </p:pic>
      <p:sp>
        <p:nvSpPr>
          <p:cNvPr id="17" name="TextBox 16"/>
          <p:cNvSpPr txBox="1">
            <a:spLocks noChangeArrowheads="1"/>
          </p:cNvSpPr>
          <p:nvPr/>
        </p:nvSpPr>
        <p:spPr bwMode="auto">
          <a:xfrm>
            <a:off x="0" y="2173323"/>
            <a:ext cx="9144000" cy="815608"/>
          </a:xfrm>
          <a:prstGeom prst="rect">
            <a:avLst/>
          </a:prstGeom>
          <a:gradFill rotWithShape="1">
            <a:gsLst>
              <a:gs pos="0">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tIns="91440" bIns="91440" anchor="ctr">
            <a:spAutoFit/>
          </a:bodyPr>
          <a:lstStyle/>
          <a:p>
            <a:pPr algn="ctr">
              <a:spcAft>
                <a:spcPts val="600"/>
              </a:spcAft>
              <a:defRPr/>
            </a:pPr>
            <a:r>
              <a:rPr lang="en-US" b="1" dirty="0">
                <a:solidFill>
                  <a:srgbClr val="1A3468"/>
                </a:solidFill>
                <a:ea typeface="ＭＳ Ｐゴシック" pitchFamily="-109" charset="-128"/>
                <a:cs typeface="Arial" panose="020B0604020202020204" pitchFamily="34" charset="0"/>
              </a:rPr>
              <a:t>FY </a:t>
            </a:r>
            <a:r>
              <a:rPr lang="en-US" b="1" dirty="0" smtClean="0">
                <a:solidFill>
                  <a:srgbClr val="1A3468"/>
                </a:solidFill>
                <a:ea typeface="ＭＳ Ｐゴシック" pitchFamily="-109" charset="-128"/>
                <a:cs typeface="Arial" panose="020B0604020202020204" pitchFamily="34" charset="0"/>
              </a:rPr>
              <a:t>2016 Budget Briefing</a:t>
            </a:r>
          </a:p>
          <a:p>
            <a:pPr algn="ctr">
              <a:spcAft>
                <a:spcPts val="600"/>
              </a:spcAft>
              <a:defRPr/>
            </a:pPr>
            <a:r>
              <a:rPr lang="en-US" b="1" dirty="0" smtClean="0">
                <a:solidFill>
                  <a:srgbClr val="1A3468"/>
                </a:solidFill>
                <a:ea typeface="ＭＳ Ｐゴシック" pitchFamily="-109" charset="-128"/>
                <a:cs typeface="Arial" panose="020B0604020202020204" pitchFamily="34" charset="0"/>
              </a:rPr>
              <a:t>February 2015</a:t>
            </a:r>
            <a:endParaRPr lang="en-US" b="1" dirty="0">
              <a:solidFill>
                <a:srgbClr val="1A3468"/>
              </a:solidFill>
              <a:ea typeface="ＭＳ Ｐゴシック" pitchFamily="-109" charset="-128"/>
              <a:cs typeface="Arial" panose="020B0604020202020204" pitchFamily="34" charset="0"/>
            </a:endParaRPr>
          </a:p>
        </p:txBody>
      </p:sp>
      <p:sp>
        <p:nvSpPr>
          <p:cNvPr id="2" name="TextBox 1"/>
          <p:cNvSpPr txBox="1"/>
          <p:nvPr/>
        </p:nvSpPr>
        <p:spPr>
          <a:xfrm>
            <a:off x="3124200" y="1210542"/>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0" name="TextBox 3"/>
          <p:cNvSpPr txBox="1">
            <a:spLocks noChangeArrowheads="1"/>
          </p:cNvSpPr>
          <p:nvPr/>
        </p:nvSpPr>
        <p:spPr bwMode="auto">
          <a:xfrm>
            <a:off x="373198" y="1625340"/>
            <a:ext cx="8385236"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a:t>Economic Adjustment Assistance Program</a:t>
            </a:r>
          </a:p>
        </p:txBody>
      </p:sp>
      <p:pic>
        <p:nvPicPr>
          <p:cNvPr id="27651" name="Picture 5"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7" name="TextBox 6"/>
          <p:cNvSpPr txBox="1">
            <a:spLocks noChangeArrowheads="1"/>
          </p:cNvSpPr>
          <p:nvPr/>
        </p:nvSpPr>
        <p:spPr bwMode="auto">
          <a:xfrm>
            <a:off x="-304800" y="1336675"/>
            <a:ext cx="9659938"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27653" name="TextBox 8"/>
          <p:cNvSpPr txBox="1">
            <a:spLocks noChangeArrowheads="1"/>
          </p:cNvSpPr>
          <p:nvPr/>
        </p:nvSpPr>
        <p:spPr bwMode="auto">
          <a:xfrm>
            <a:off x="1096962" y="2534427"/>
            <a:ext cx="6929437" cy="3724096"/>
          </a:xfrm>
          <a:prstGeom prst="rect">
            <a:avLst/>
          </a:prstGeom>
          <a:noFill/>
          <a:ln w="9525">
            <a:noFill/>
            <a:miter lim="800000"/>
            <a:headEnd/>
            <a:tailEnd/>
          </a:ln>
        </p:spPr>
        <p:txBody>
          <a:bodyPr wrap="square">
            <a:spAutoFit/>
          </a:bodyPr>
          <a:lstStyle/>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Is the most flexible program in EDA’s toolbox, and can address a variety of economic development needs by lowering business risk, expanding business growth opportunities and increasing technical knowledge.</a:t>
            </a:r>
          </a:p>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Provides </a:t>
            </a:r>
            <a:r>
              <a:rPr lang="en-US" dirty="0">
                <a:solidFill>
                  <a:schemeClr val="bg1"/>
                </a:solidFill>
                <a:latin typeface="Arial Narrow" pitchFamily="34" charset="0"/>
              </a:rPr>
              <a:t>a portfolio of assistance </a:t>
            </a:r>
            <a:r>
              <a:rPr lang="en-US" dirty="0" smtClean="0">
                <a:solidFill>
                  <a:schemeClr val="bg1"/>
                </a:solidFill>
                <a:latin typeface="Arial Narrow" pitchFamily="34" charset="0"/>
              </a:rPr>
              <a:t>that can be tailored to meet an </a:t>
            </a:r>
            <a:r>
              <a:rPr lang="en-US" dirty="0">
                <a:solidFill>
                  <a:schemeClr val="bg1"/>
                </a:solidFill>
                <a:latin typeface="Arial Narrow" pitchFamily="34" charset="0"/>
              </a:rPr>
              <a:t>applicant’s needs: strategic planning, technical assistance, construction of physical infrastructure, and capitalization of revolving loan </a:t>
            </a:r>
            <a:r>
              <a:rPr lang="en-US" dirty="0" smtClean="0">
                <a:solidFill>
                  <a:schemeClr val="bg1"/>
                </a:solidFill>
                <a:latin typeface="Arial Narrow" pitchFamily="34" charset="0"/>
              </a:rPr>
              <a:t>funds.</a:t>
            </a:r>
          </a:p>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The increase </a:t>
            </a:r>
            <a:r>
              <a:rPr lang="en-US" dirty="0">
                <a:solidFill>
                  <a:schemeClr val="bg1"/>
                </a:solidFill>
                <a:latin typeface="Arial Narrow" panose="020B0606020202030204" pitchFamily="34" charset="0"/>
              </a:rPr>
              <a:t>prioritizes funds toward initiatives which provide coordinated, comprehensive hard and soft infrastructure aid to communities affected by job losses in coal mining or coal generated power plants, including critical investments such as economic diversification </a:t>
            </a:r>
            <a:r>
              <a:rPr lang="en-US" dirty="0" smtClean="0">
                <a:solidFill>
                  <a:schemeClr val="bg1"/>
                </a:solidFill>
                <a:latin typeface="Arial Narrow" panose="020B0606020202030204" pitchFamily="34" charset="0"/>
              </a:rPr>
              <a:t>planning </a:t>
            </a:r>
            <a:r>
              <a:rPr lang="en-US" dirty="0">
                <a:solidFill>
                  <a:schemeClr val="bg1"/>
                </a:solidFill>
                <a:latin typeface="Arial Narrow" panose="020B0606020202030204" pitchFamily="34" charset="0"/>
              </a:rPr>
              <a:t>and implementation, technical assistance, and access to business start-up facilities and equipment. </a:t>
            </a:r>
          </a:p>
        </p:txBody>
      </p:sp>
      <p:sp>
        <p:nvSpPr>
          <p:cNvPr id="8" name="TextBox 7"/>
          <p:cNvSpPr txBox="1"/>
          <p:nvPr/>
        </p:nvSpPr>
        <p:spPr>
          <a:xfrm>
            <a:off x="1962150" y="608013"/>
            <a:ext cx="6985000" cy="215444"/>
          </a:xfrm>
          <a:prstGeom prst="rect">
            <a:avLst/>
          </a:prstGeom>
          <a:noFill/>
        </p:spPr>
        <p:txBody>
          <a:bodyPr lIns="0" tIns="0" rIns="0" bIns="0">
            <a:spAutoFit/>
          </a:bodyPr>
          <a:lstStyle/>
          <a:p>
            <a:pPr algn="r" fontAlgn="auto">
              <a:spcBef>
                <a:spcPts val="0"/>
              </a:spcBef>
              <a:spcAft>
                <a:spcPts val="300"/>
              </a:spcAft>
              <a:defRPr/>
            </a:pPr>
            <a:r>
              <a:rPr lang="en-US" sz="1200" b="1" cap="all" spc="250" dirty="0">
                <a:solidFill>
                  <a:prstClr val="white"/>
                </a:solidFill>
                <a:latin typeface="Arial Narrow"/>
                <a:cs typeface="Arial Narrow"/>
              </a:rPr>
              <a:t>Innovation.  Regional Collaboration.  Job Creation</a:t>
            </a:r>
            <a:r>
              <a:rPr lang="en-US" sz="1400" b="1" cap="all" spc="250" dirty="0">
                <a:solidFill>
                  <a:prstClr val="white"/>
                </a:solidFill>
                <a:latin typeface="Arial Narrow"/>
                <a:cs typeface="Arial Narrow"/>
              </a:rPr>
              <a:t>.  </a:t>
            </a:r>
          </a:p>
        </p:txBody>
      </p:sp>
      <p:sp>
        <p:nvSpPr>
          <p:cNvPr id="9" name="TextBox 8"/>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cxnSp>
        <p:nvCxnSpPr>
          <p:cNvPr id="12" name="Straight Connector 11"/>
          <p:cNvCxnSpPr>
            <a:cxnSpLocks noChangeShapeType="1"/>
          </p:cNvCxnSpPr>
          <p:nvPr/>
        </p:nvCxnSpPr>
        <p:spPr bwMode="auto">
          <a:xfrm>
            <a:off x="715963" y="2224814"/>
            <a:ext cx="7856537"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299567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22" name="TextBox 3"/>
          <p:cNvSpPr txBox="1">
            <a:spLocks noChangeArrowheads="1"/>
          </p:cNvSpPr>
          <p:nvPr/>
        </p:nvSpPr>
        <p:spPr bwMode="auto">
          <a:xfrm>
            <a:off x="917575" y="1516995"/>
            <a:ext cx="7340599"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a:t>Partnership Planning </a:t>
            </a:r>
            <a:r>
              <a:rPr lang="en-US" dirty="0" smtClean="0"/>
              <a:t>Program  </a:t>
            </a:r>
            <a:endParaRPr lang="en-US" dirty="0"/>
          </a:p>
        </p:txBody>
      </p:sp>
      <p:pic>
        <p:nvPicPr>
          <p:cNvPr id="30723" name="Picture 5"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7" name="TextBox 6"/>
          <p:cNvSpPr txBox="1">
            <a:spLocks noChangeArrowheads="1"/>
          </p:cNvSpPr>
          <p:nvPr/>
        </p:nvSpPr>
        <p:spPr bwMode="auto">
          <a:xfrm>
            <a:off x="-26987" y="1336675"/>
            <a:ext cx="9185274"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30725" name="TextBox 8"/>
          <p:cNvSpPr txBox="1">
            <a:spLocks noChangeArrowheads="1"/>
          </p:cNvSpPr>
          <p:nvPr/>
        </p:nvSpPr>
        <p:spPr bwMode="auto">
          <a:xfrm>
            <a:off x="287675" y="2136927"/>
            <a:ext cx="8548099" cy="4862870"/>
          </a:xfrm>
          <a:prstGeom prst="rect">
            <a:avLst/>
          </a:prstGeom>
          <a:noFill/>
          <a:ln w="9525">
            <a:noFill/>
            <a:miter lim="800000"/>
            <a:headEnd/>
            <a:tailEnd/>
          </a:ln>
        </p:spPr>
        <p:txBody>
          <a:bodyPr wrap="square">
            <a:spAutoFit/>
          </a:bodyPr>
          <a:lstStyle/>
          <a:p>
            <a:pPr marL="285750" indent="-285750">
              <a:spcAft>
                <a:spcPts val="1200"/>
              </a:spcAft>
              <a:buClr>
                <a:srgbClr val="DBD087"/>
              </a:buClr>
              <a:buFont typeface="Wingdings" pitchFamily="2" charset="2"/>
              <a:buChar char=""/>
            </a:pPr>
            <a:r>
              <a:rPr lang="en-US" dirty="0">
                <a:solidFill>
                  <a:schemeClr val="bg1"/>
                </a:solidFill>
                <a:latin typeface="Arial Narrow" pitchFamily="34" charset="0"/>
              </a:rPr>
              <a:t>The Partnership Planning program </a:t>
            </a:r>
            <a:r>
              <a:rPr lang="en-US" dirty="0" smtClean="0">
                <a:solidFill>
                  <a:schemeClr val="bg1"/>
                </a:solidFill>
                <a:latin typeface="Arial Narrow" pitchFamily="34" charset="0"/>
              </a:rPr>
              <a:t>provides </a:t>
            </a:r>
            <a:r>
              <a:rPr lang="en-US" dirty="0">
                <a:solidFill>
                  <a:schemeClr val="bg1"/>
                </a:solidFill>
                <a:latin typeface="Arial Narrow" pitchFamily="34" charset="0"/>
              </a:rPr>
              <a:t>funds to </a:t>
            </a:r>
            <a:r>
              <a:rPr lang="en-US" dirty="0" smtClean="0">
                <a:solidFill>
                  <a:schemeClr val="bg1"/>
                </a:solidFill>
                <a:latin typeface="Arial Narrow" pitchFamily="34" charset="0"/>
              </a:rPr>
              <a:t>help Economic Development Districts (EDDs), Indian Tribes and other eligible recipients </a:t>
            </a:r>
            <a:r>
              <a:rPr lang="en-US" dirty="0">
                <a:solidFill>
                  <a:schemeClr val="bg1"/>
                </a:solidFill>
                <a:latin typeface="Arial Narrow" pitchFamily="34" charset="0"/>
              </a:rPr>
              <a:t>develop and implement strategic economic development </a:t>
            </a:r>
            <a:r>
              <a:rPr lang="en-US" dirty="0" smtClean="0">
                <a:solidFill>
                  <a:schemeClr val="bg1"/>
                </a:solidFill>
                <a:latin typeface="Arial Narrow" pitchFamily="34" charset="0"/>
              </a:rPr>
              <a:t>plans.</a:t>
            </a:r>
            <a:endParaRPr lang="en-US" dirty="0">
              <a:solidFill>
                <a:schemeClr val="bg1"/>
              </a:solidFill>
              <a:latin typeface="Arial Narrow" pitchFamily="34" charset="0"/>
            </a:endParaRPr>
          </a:p>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The </a:t>
            </a:r>
            <a:r>
              <a:rPr lang="en-US" dirty="0">
                <a:solidFill>
                  <a:schemeClr val="bg1"/>
                </a:solidFill>
                <a:latin typeface="Arial Narrow" pitchFamily="34" charset="0"/>
              </a:rPr>
              <a:t>increase allows EDA to fund 100 percent of the EDDs and Indian Tribes, adding an additional 16 EDDs which were previously unfunded. </a:t>
            </a:r>
            <a:endParaRPr lang="en-US" dirty="0" smtClean="0">
              <a:solidFill>
                <a:schemeClr val="bg1"/>
              </a:solidFill>
              <a:latin typeface="Arial Narrow" pitchFamily="34" charset="0"/>
            </a:endParaRPr>
          </a:p>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Provides funds for EDDs to conduct a one-time refresh of community’s Comprehensive Economic Development Strategies (CEDS).</a:t>
            </a:r>
          </a:p>
          <a:p>
            <a:pPr marL="742950" lvl="1" indent="-285750">
              <a:spcAft>
                <a:spcPts val="0"/>
              </a:spcAft>
              <a:buClr>
                <a:srgbClr val="DBD087"/>
              </a:buClr>
              <a:buFont typeface="Wingdings" pitchFamily="2" charset="2"/>
              <a:buChar char=""/>
            </a:pPr>
            <a:r>
              <a:rPr lang="en-US" dirty="0">
                <a:solidFill>
                  <a:schemeClr val="bg1"/>
                </a:solidFill>
                <a:latin typeface="Arial Narrow" pitchFamily="34" charset="0"/>
              </a:rPr>
              <a:t>Reduces the time to develop from 5 years to 4 years</a:t>
            </a:r>
          </a:p>
          <a:p>
            <a:pPr marL="742950" lvl="1" indent="-285750">
              <a:spcAft>
                <a:spcPts val="0"/>
              </a:spcAft>
              <a:buClr>
                <a:srgbClr val="DBD087"/>
              </a:buClr>
              <a:buFont typeface="Wingdings" pitchFamily="2" charset="2"/>
              <a:buChar char=""/>
            </a:pPr>
            <a:r>
              <a:rPr lang="en-US" dirty="0">
                <a:solidFill>
                  <a:schemeClr val="bg1"/>
                </a:solidFill>
                <a:latin typeface="Arial Narrow" pitchFamily="34" charset="0"/>
              </a:rPr>
              <a:t>Incorporates important elements of EDA’s new CEDS guidelines such as economic resiliency and the integration of other Federal, state and local resources into their plans. </a:t>
            </a:r>
          </a:p>
          <a:p>
            <a:pPr marL="285750" indent="-285750">
              <a:spcAft>
                <a:spcPts val="1200"/>
              </a:spcAft>
              <a:buClr>
                <a:srgbClr val="DBD087"/>
              </a:buClr>
              <a:buFont typeface="Wingdings" pitchFamily="2" charset="2"/>
              <a:buChar char=""/>
            </a:pPr>
            <a:r>
              <a:rPr lang="en-US" dirty="0" smtClean="0">
                <a:solidFill>
                  <a:schemeClr val="bg1"/>
                </a:solidFill>
                <a:latin typeface="Arial Narrow" panose="020B0606020202030204" pitchFamily="34" charset="0"/>
              </a:rPr>
              <a:t>Sound </a:t>
            </a:r>
            <a:r>
              <a:rPr lang="en-US" dirty="0">
                <a:solidFill>
                  <a:schemeClr val="bg1"/>
                </a:solidFill>
                <a:latin typeface="Arial Narrow" panose="020B0606020202030204" pitchFamily="34" charset="0"/>
              </a:rPr>
              <a:t>local planning also attracts other </a:t>
            </a:r>
            <a:r>
              <a:rPr lang="en-US" dirty="0" smtClean="0">
                <a:solidFill>
                  <a:schemeClr val="bg1"/>
                </a:solidFill>
                <a:latin typeface="Arial Narrow" panose="020B0606020202030204" pitchFamily="34" charset="0"/>
              </a:rPr>
              <a:t>federal</a:t>
            </a:r>
            <a:r>
              <a:rPr lang="en-US" dirty="0">
                <a:solidFill>
                  <a:schemeClr val="bg1"/>
                </a:solidFill>
                <a:latin typeface="Arial Narrow" panose="020B0606020202030204" pitchFamily="34" charset="0"/>
              </a:rPr>
              <a:t>, state, and local funds plus private sector investments to implement long-term development strategies.  In this way, EDA’s Partnership Planning program plays a foundational role in helping communities develop important strategies that inform future economic development decisions</a:t>
            </a:r>
            <a:r>
              <a:rPr lang="en-US" dirty="0" smtClean="0">
                <a:solidFill>
                  <a:schemeClr val="bg1"/>
                </a:solidFill>
                <a:latin typeface="Arial Narrow" panose="020B0606020202030204" pitchFamily="34" charset="0"/>
              </a:rPr>
              <a:t>.</a:t>
            </a:r>
          </a:p>
          <a:p>
            <a:pPr marL="742950" lvl="1" indent="-285750">
              <a:spcAft>
                <a:spcPts val="0"/>
              </a:spcAft>
              <a:buClr>
                <a:srgbClr val="DBD087"/>
              </a:buClr>
              <a:buFont typeface="Wingdings" pitchFamily="2" charset="2"/>
              <a:buChar char=""/>
            </a:pPr>
            <a:endParaRPr lang="en-US" dirty="0" smtClean="0">
              <a:solidFill>
                <a:schemeClr val="bg1"/>
              </a:solidFill>
              <a:latin typeface="Arial Narrow" panose="020B0606020202030204" pitchFamily="34" charset="0"/>
            </a:endParaRPr>
          </a:p>
        </p:txBody>
      </p:sp>
      <p:sp>
        <p:nvSpPr>
          <p:cNvPr id="8" name="TextBox 7"/>
          <p:cNvSpPr txBox="1"/>
          <p:nvPr/>
        </p:nvSpPr>
        <p:spPr>
          <a:xfrm>
            <a:off x="1962150" y="608013"/>
            <a:ext cx="6985000" cy="215444"/>
          </a:xfrm>
          <a:prstGeom prst="rect">
            <a:avLst/>
          </a:prstGeom>
          <a:noFill/>
        </p:spPr>
        <p:txBody>
          <a:bodyPr lIns="0" tIns="0" rIns="0" bIns="0">
            <a:spAutoFit/>
          </a:bodyPr>
          <a:lstStyle/>
          <a:p>
            <a:pPr algn="r" fontAlgn="auto">
              <a:spcBef>
                <a:spcPts val="0"/>
              </a:spcBef>
              <a:spcAft>
                <a:spcPts val="300"/>
              </a:spcAft>
              <a:defRPr/>
            </a:pPr>
            <a:r>
              <a:rPr lang="en-US" sz="1200" b="1" cap="all" spc="250" dirty="0">
                <a:solidFill>
                  <a:prstClr val="white"/>
                </a:solidFill>
                <a:latin typeface="Arial Narrow"/>
                <a:ea typeface="+mn-ea"/>
                <a:cs typeface="Arial Narrow"/>
              </a:rPr>
              <a:t>Innovation.  Regional Collaboration.  Job Creation</a:t>
            </a:r>
            <a:r>
              <a:rPr lang="en-US" sz="1400" b="1" cap="all" spc="250" dirty="0">
                <a:solidFill>
                  <a:prstClr val="white"/>
                </a:solidFill>
                <a:latin typeface="Arial Narrow"/>
                <a:ea typeface="+mn-ea"/>
                <a:cs typeface="Arial Narrow"/>
              </a:rPr>
              <a:t>.  </a:t>
            </a:r>
          </a:p>
        </p:txBody>
      </p:sp>
      <p:sp>
        <p:nvSpPr>
          <p:cNvPr id="9" name="TextBox 8"/>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cxnSp>
        <p:nvCxnSpPr>
          <p:cNvPr id="11" name="Straight Connector 10"/>
          <p:cNvCxnSpPr>
            <a:cxnSpLocks noChangeShapeType="1"/>
          </p:cNvCxnSpPr>
          <p:nvPr/>
        </p:nvCxnSpPr>
        <p:spPr bwMode="auto">
          <a:xfrm>
            <a:off x="647700" y="2001173"/>
            <a:ext cx="800970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26234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0" name="TextBox 3"/>
          <p:cNvSpPr txBox="1">
            <a:spLocks noChangeArrowheads="1"/>
          </p:cNvSpPr>
          <p:nvPr/>
        </p:nvSpPr>
        <p:spPr bwMode="auto">
          <a:xfrm>
            <a:off x="489233" y="1652190"/>
            <a:ext cx="8164119"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a:t>Regional Innovation </a:t>
            </a:r>
            <a:r>
              <a:rPr lang="en-US" dirty="0" smtClean="0"/>
              <a:t>Strategies Program</a:t>
            </a:r>
            <a:endParaRPr lang="en-US" dirty="0"/>
          </a:p>
        </p:txBody>
      </p:sp>
      <p:pic>
        <p:nvPicPr>
          <p:cNvPr id="27651" name="Picture 5"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7" name="TextBox 6"/>
          <p:cNvSpPr txBox="1">
            <a:spLocks noChangeArrowheads="1"/>
          </p:cNvSpPr>
          <p:nvPr/>
        </p:nvSpPr>
        <p:spPr bwMode="auto">
          <a:xfrm>
            <a:off x="-304800" y="1336675"/>
            <a:ext cx="9659938"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27653" name="TextBox 8"/>
          <p:cNvSpPr txBox="1">
            <a:spLocks noChangeArrowheads="1"/>
          </p:cNvSpPr>
          <p:nvPr/>
        </p:nvSpPr>
        <p:spPr bwMode="auto">
          <a:xfrm>
            <a:off x="580425" y="2424535"/>
            <a:ext cx="8069152" cy="3724096"/>
          </a:xfrm>
          <a:prstGeom prst="rect">
            <a:avLst/>
          </a:prstGeom>
          <a:noFill/>
          <a:ln w="9525">
            <a:noFill/>
            <a:miter lim="800000"/>
            <a:headEnd/>
            <a:tailEnd/>
          </a:ln>
        </p:spPr>
        <p:txBody>
          <a:bodyPr wrap="square">
            <a:spAutoFit/>
          </a:bodyPr>
          <a:lstStyle/>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Supports </a:t>
            </a:r>
            <a:r>
              <a:rPr lang="en-US" dirty="0">
                <a:solidFill>
                  <a:schemeClr val="bg1"/>
                </a:solidFill>
                <a:latin typeface="Arial Narrow" pitchFamily="34" charset="0"/>
              </a:rPr>
              <a:t>EDA’s </a:t>
            </a:r>
            <a:r>
              <a:rPr lang="en-US" dirty="0" smtClean="0">
                <a:solidFill>
                  <a:schemeClr val="bg1"/>
                </a:solidFill>
                <a:latin typeface="Arial Narrow" pitchFamily="34" charset="0"/>
              </a:rPr>
              <a:t>efforts to build on its key </a:t>
            </a:r>
            <a:r>
              <a:rPr lang="en-US" dirty="0">
                <a:solidFill>
                  <a:schemeClr val="bg1"/>
                </a:solidFill>
                <a:latin typeface="Arial Narrow" pitchFamily="34" charset="0"/>
              </a:rPr>
              <a:t>integrator role </a:t>
            </a:r>
            <a:r>
              <a:rPr lang="en-US" dirty="0" smtClean="0">
                <a:solidFill>
                  <a:schemeClr val="bg1"/>
                </a:solidFill>
                <a:latin typeface="Arial Narrow" pitchFamily="34" charset="0"/>
              </a:rPr>
              <a:t>for innovation programs and </a:t>
            </a:r>
            <a:r>
              <a:rPr lang="en-US" dirty="0">
                <a:solidFill>
                  <a:schemeClr val="bg1"/>
                </a:solidFill>
                <a:latin typeface="Arial Narrow" pitchFamily="34" charset="0"/>
              </a:rPr>
              <a:t>strengthen its efforts to build the capacity to </a:t>
            </a:r>
            <a:r>
              <a:rPr lang="en-US" dirty="0" smtClean="0">
                <a:solidFill>
                  <a:schemeClr val="bg1"/>
                </a:solidFill>
                <a:latin typeface="Arial Narrow" pitchFamily="34" charset="0"/>
              </a:rPr>
              <a:t>more effectively serve </a:t>
            </a:r>
            <a:r>
              <a:rPr lang="en-US" dirty="0">
                <a:solidFill>
                  <a:schemeClr val="bg1"/>
                </a:solidFill>
                <a:latin typeface="Arial Narrow" pitchFamily="34" charset="0"/>
              </a:rPr>
              <a:t>as the U.S Government-wide leader in the integration of economic development resources from multiple federal agencies to achieve more successful economic development outcomes</a:t>
            </a:r>
            <a:r>
              <a:rPr lang="en-US" dirty="0" smtClean="0">
                <a:solidFill>
                  <a:schemeClr val="bg1"/>
                </a:solidFill>
                <a:latin typeface="Arial Narrow" pitchFamily="34" charset="0"/>
              </a:rPr>
              <a:t>.</a:t>
            </a:r>
          </a:p>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The program is </a:t>
            </a:r>
            <a:r>
              <a:rPr lang="en-US" dirty="0">
                <a:solidFill>
                  <a:schemeClr val="bg1"/>
                </a:solidFill>
                <a:latin typeface="Arial Narrow" panose="020B0606020202030204" pitchFamily="34" charset="0"/>
              </a:rPr>
              <a:t>an important complement to EDA’s traditional programs: together they give EDA a mechanism to provide targeted, strategic investments to communities in the way that they most need the assistance.  Some communities need the foundational asset building investments while other more asset rich communities need help leveraging their potential more strategically to meet the economic development goals of their broad regional economy.</a:t>
            </a:r>
          </a:p>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The </a:t>
            </a:r>
            <a:r>
              <a:rPr lang="en-US" dirty="0">
                <a:solidFill>
                  <a:schemeClr val="bg1"/>
                </a:solidFill>
                <a:latin typeface="Arial Narrow" pitchFamily="34" charset="0"/>
              </a:rPr>
              <a:t>Regional Innovation Strategies Program offers an important framework to continue implementing the inter-agency challenge competitions which EDA </a:t>
            </a:r>
            <a:r>
              <a:rPr lang="en-US" dirty="0" smtClean="0">
                <a:solidFill>
                  <a:schemeClr val="bg1"/>
                </a:solidFill>
                <a:latin typeface="Arial Narrow" pitchFamily="34" charset="0"/>
              </a:rPr>
              <a:t>leads.</a:t>
            </a:r>
            <a:endParaRPr lang="en-US" b="1" dirty="0">
              <a:solidFill>
                <a:srgbClr val="DBD087"/>
              </a:solidFill>
              <a:latin typeface="Arial Narrow" pitchFamily="34" charset="0"/>
            </a:endParaRPr>
          </a:p>
        </p:txBody>
      </p:sp>
      <p:sp>
        <p:nvSpPr>
          <p:cNvPr id="8" name="TextBox 7"/>
          <p:cNvSpPr txBox="1"/>
          <p:nvPr/>
        </p:nvSpPr>
        <p:spPr>
          <a:xfrm>
            <a:off x="1962150" y="608013"/>
            <a:ext cx="6985000" cy="215444"/>
          </a:xfrm>
          <a:prstGeom prst="rect">
            <a:avLst/>
          </a:prstGeom>
          <a:noFill/>
        </p:spPr>
        <p:txBody>
          <a:bodyPr lIns="0" tIns="0" rIns="0" bIns="0">
            <a:spAutoFit/>
          </a:bodyPr>
          <a:lstStyle/>
          <a:p>
            <a:pPr algn="r" fontAlgn="auto">
              <a:spcBef>
                <a:spcPts val="0"/>
              </a:spcBef>
              <a:spcAft>
                <a:spcPts val="300"/>
              </a:spcAft>
              <a:defRPr/>
            </a:pPr>
            <a:r>
              <a:rPr lang="en-US" sz="1200" b="1" cap="all" spc="250" dirty="0">
                <a:solidFill>
                  <a:prstClr val="white"/>
                </a:solidFill>
                <a:latin typeface="Arial Narrow"/>
                <a:ea typeface="+mn-ea"/>
                <a:cs typeface="Arial Narrow"/>
              </a:rPr>
              <a:t>Innovation.  Regional Collaboration.  Job Creation</a:t>
            </a:r>
            <a:r>
              <a:rPr lang="en-US" sz="1400" b="1" cap="all" spc="250" dirty="0">
                <a:solidFill>
                  <a:prstClr val="white"/>
                </a:solidFill>
                <a:latin typeface="Arial Narrow"/>
                <a:ea typeface="+mn-ea"/>
                <a:cs typeface="Arial Narrow"/>
              </a:rPr>
              <a:t>.  </a:t>
            </a:r>
          </a:p>
        </p:txBody>
      </p:sp>
      <p:sp>
        <p:nvSpPr>
          <p:cNvPr id="9" name="TextBox 8"/>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cxnSp>
        <p:nvCxnSpPr>
          <p:cNvPr id="11" name="Straight Connector 10"/>
          <p:cNvCxnSpPr>
            <a:cxnSpLocks noChangeShapeType="1"/>
          </p:cNvCxnSpPr>
          <p:nvPr/>
        </p:nvCxnSpPr>
        <p:spPr bwMode="auto">
          <a:xfrm>
            <a:off x="584200" y="2160668"/>
            <a:ext cx="800970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1497552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0" name="TextBox 3"/>
          <p:cNvSpPr txBox="1">
            <a:spLocks noChangeArrowheads="1"/>
          </p:cNvSpPr>
          <p:nvPr/>
        </p:nvSpPr>
        <p:spPr bwMode="auto">
          <a:xfrm>
            <a:off x="489233" y="1652190"/>
            <a:ext cx="8164119"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a:t>Salaries and Expenses</a:t>
            </a:r>
          </a:p>
        </p:txBody>
      </p:sp>
      <p:pic>
        <p:nvPicPr>
          <p:cNvPr id="27651" name="Picture 5"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7" name="TextBox 6"/>
          <p:cNvSpPr txBox="1">
            <a:spLocks noChangeArrowheads="1"/>
          </p:cNvSpPr>
          <p:nvPr/>
        </p:nvSpPr>
        <p:spPr bwMode="auto">
          <a:xfrm>
            <a:off x="-304800" y="1336675"/>
            <a:ext cx="9659938"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27653" name="TextBox 8"/>
          <p:cNvSpPr txBox="1">
            <a:spLocks noChangeArrowheads="1"/>
          </p:cNvSpPr>
          <p:nvPr/>
        </p:nvSpPr>
        <p:spPr bwMode="auto">
          <a:xfrm>
            <a:off x="205483" y="2364115"/>
            <a:ext cx="8741667" cy="3877985"/>
          </a:xfrm>
          <a:prstGeom prst="rect">
            <a:avLst/>
          </a:prstGeom>
          <a:noFill/>
          <a:ln w="9525">
            <a:noFill/>
            <a:miter lim="800000"/>
            <a:headEnd/>
            <a:tailEnd/>
          </a:ln>
        </p:spPr>
        <p:txBody>
          <a:bodyPr wrap="square">
            <a:spAutoFit/>
          </a:bodyPr>
          <a:lstStyle/>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Increase </a:t>
            </a:r>
            <a:r>
              <a:rPr lang="en-US" dirty="0">
                <a:solidFill>
                  <a:schemeClr val="bg1"/>
                </a:solidFill>
                <a:latin typeface="Arial Narrow" pitchFamily="34" charset="0"/>
              </a:rPr>
              <a:t>of 19 personnel to strengthen EDA’s capacity to integrate and focus federal economic support across multiple programs and </a:t>
            </a:r>
            <a:r>
              <a:rPr lang="en-US" dirty="0" smtClean="0">
                <a:solidFill>
                  <a:schemeClr val="bg1"/>
                </a:solidFill>
                <a:latin typeface="Arial Narrow" pitchFamily="34" charset="0"/>
              </a:rPr>
              <a:t>agencies.</a:t>
            </a:r>
          </a:p>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Provides capacity </a:t>
            </a:r>
            <a:r>
              <a:rPr lang="en-US" dirty="0">
                <a:solidFill>
                  <a:schemeClr val="bg1"/>
                </a:solidFill>
                <a:latin typeface="Arial Narrow" pitchFamily="34" charset="0"/>
              </a:rPr>
              <a:t>to work </a:t>
            </a:r>
            <a:r>
              <a:rPr lang="en-US" dirty="0" smtClean="0">
                <a:solidFill>
                  <a:schemeClr val="bg1"/>
                </a:solidFill>
                <a:latin typeface="Arial Narrow" pitchFamily="34" charset="0"/>
              </a:rPr>
              <a:t>closer </a:t>
            </a:r>
            <a:r>
              <a:rPr lang="en-US" dirty="0">
                <a:solidFill>
                  <a:schemeClr val="bg1"/>
                </a:solidFill>
                <a:latin typeface="Arial Narrow" pitchFamily="34" charset="0"/>
              </a:rPr>
              <a:t>with communities and economic development stakeholders to not only plan better, but create stronger economic growth strategies by increasing their understanding of their own competitive assets as well as identifying ways to integrate resources from multiple sources to address the full range of community needs</a:t>
            </a:r>
            <a:r>
              <a:rPr lang="en-US" dirty="0" smtClean="0">
                <a:solidFill>
                  <a:schemeClr val="bg1"/>
                </a:solidFill>
                <a:latin typeface="Arial Narrow" pitchFamily="34" charset="0"/>
              </a:rPr>
              <a:t>.</a:t>
            </a:r>
          </a:p>
          <a:p>
            <a:pPr marL="342900" indent="-342900">
              <a:spcBef>
                <a:spcPts val="0"/>
              </a:spcBef>
              <a:spcAft>
                <a:spcPts val="1200"/>
              </a:spcAft>
              <a:buClr>
                <a:srgbClr val="DBD087"/>
              </a:buClr>
              <a:buFont typeface="Wingdings" pitchFamily="2" charset="2"/>
              <a:buChar char=""/>
            </a:pPr>
            <a:r>
              <a:rPr lang="en-US" dirty="0" smtClean="0">
                <a:solidFill>
                  <a:schemeClr val="bg1"/>
                </a:solidFill>
                <a:latin typeface="Arial Narrow" pitchFamily="34" charset="0"/>
              </a:rPr>
              <a:t>Advances </a:t>
            </a:r>
            <a:r>
              <a:rPr lang="en-US" dirty="0">
                <a:solidFill>
                  <a:schemeClr val="bg1"/>
                </a:solidFill>
                <a:latin typeface="Arial Narrow" pitchFamily="34" charset="0"/>
              </a:rPr>
              <a:t>the Administration’s vision for EDA to lead the national economic development agenda by integrating and focusing federal economic development resources to: </a:t>
            </a:r>
          </a:p>
          <a:p>
            <a:pPr marL="800100" lvl="1" indent="-342900">
              <a:spcBef>
                <a:spcPts val="0"/>
              </a:spcBef>
              <a:spcAft>
                <a:spcPts val="0"/>
              </a:spcAft>
              <a:buClr>
                <a:srgbClr val="DBD087"/>
              </a:buClr>
              <a:buFont typeface="+mj-lt"/>
              <a:buAutoNum type="arabicPeriod"/>
            </a:pPr>
            <a:r>
              <a:rPr lang="en-US" dirty="0" smtClean="0">
                <a:solidFill>
                  <a:schemeClr val="bg1"/>
                </a:solidFill>
                <a:latin typeface="Arial Narrow" pitchFamily="34" charset="0"/>
              </a:rPr>
              <a:t>Support </a:t>
            </a:r>
            <a:r>
              <a:rPr lang="en-US" dirty="0">
                <a:solidFill>
                  <a:schemeClr val="bg1"/>
                </a:solidFill>
                <a:latin typeface="Arial Narrow" pitchFamily="34" charset="0"/>
              </a:rPr>
              <a:t>the private sector in creating high growth, globally competitive regions of innovation and prosperity. </a:t>
            </a:r>
          </a:p>
          <a:p>
            <a:pPr marL="800100" lvl="1" indent="-342900">
              <a:spcBef>
                <a:spcPts val="0"/>
              </a:spcBef>
              <a:spcAft>
                <a:spcPts val="0"/>
              </a:spcAft>
              <a:buClr>
                <a:srgbClr val="DBD087"/>
              </a:buClr>
              <a:buFont typeface="+mj-lt"/>
              <a:buAutoNum type="arabicPeriod"/>
            </a:pPr>
            <a:r>
              <a:rPr lang="en-US" dirty="0" smtClean="0">
                <a:solidFill>
                  <a:schemeClr val="bg1"/>
                </a:solidFill>
                <a:latin typeface="Arial Narrow" pitchFamily="34" charset="0"/>
              </a:rPr>
              <a:t>Achieve </a:t>
            </a:r>
            <a:r>
              <a:rPr lang="en-US" dirty="0">
                <a:solidFill>
                  <a:schemeClr val="bg1"/>
                </a:solidFill>
                <a:latin typeface="Arial Narrow" pitchFamily="34" charset="0"/>
              </a:rPr>
              <a:t>improved return on federal investment. </a:t>
            </a:r>
          </a:p>
          <a:p>
            <a:pPr marL="800100" lvl="1" indent="-342900">
              <a:spcBef>
                <a:spcPts val="0"/>
              </a:spcBef>
              <a:spcAft>
                <a:spcPts val="0"/>
              </a:spcAft>
              <a:buClr>
                <a:srgbClr val="DBD087"/>
              </a:buClr>
              <a:buFont typeface="+mj-lt"/>
              <a:buAutoNum type="arabicPeriod"/>
            </a:pPr>
            <a:r>
              <a:rPr lang="en-US" dirty="0" smtClean="0">
                <a:solidFill>
                  <a:schemeClr val="bg1"/>
                </a:solidFill>
                <a:latin typeface="Arial Narrow" pitchFamily="34" charset="0"/>
              </a:rPr>
              <a:t>Achieve </a:t>
            </a:r>
            <a:r>
              <a:rPr lang="en-US" dirty="0">
                <a:solidFill>
                  <a:schemeClr val="bg1"/>
                </a:solidFill>
                <a:latin typeface="Arial Narrow" pitchFamily="34" charset="0"/>
              </a:rPr>
              <a:t>better outcomes for regions and communities. </a:t>
            </a:r>
          </a:p>
        </p:txBody>
      </p:sp>
      <p:sp>
        <p:nvSpPr>
          <p:cNvPr id="8" name="TextBox 7"/>
          <p:cNvSpPr txBox="1"/>
          <p:nvPr/>
        </p:nvSpPr>
        <p:spPr>
          <a:xfrm>
            <a:off x="1962150" y="608013"/>
            <a:ext cx="6985000" cy="215444"/>
          </a:xfrm>
          <a:prstGeom prst="rect">
            <a:avLst/>
          </a:prstGeom>
          <a:noFill/>
        </p:spPr>
        <p:txBody>
          <a:bodyPr lIns="0" tIns="0" rIns="0" bIns="0">
            <a:spAutoFit/>
          </a:bodyPr>
          <a:lstStyle/>
          <a:p>
            <a:pPr algn="r" fontAlgn="auto">
              <a:spcBef>
                <a:spcPts val="0"/>
              </a:spcBef>
              <a:spcAft>
                <a:spcPts val="300"/>
              </a:spcAft>
              <a:defRPr/>
            </a:pPr>
            <a:r>
              <a:rPr lang="en-US" sz="1200" b="1" cap="all" spc="250" dirty="0">
                <a:solidFill>
                  <a:prstClr val="white"/>
                </a:solidFill>
                <a:latin typeface="Arial Narrow"/>
                <a:ea typeface="+mn-ea"/>
                <a:cs typeface="Arial Narrow"/>
              </a:rPr>
              <a:t>Innovation.  Regional Collaboration.  Job Creation</a:t>
            </a:r>
            <a:r>
              <a:rPr lang="en-US" sz="1400" b="1" cap="all" spc="250" dirty="0">
                <a:solidFill>
                  <a:prstClr val="white"/>
                </a:solidFill>
                <a:latin typeface="Arial Narrow"/>
                <a:ea typeface="+mn-ea"/>
                <a:cs typeface="Arial Narrow"/>
              </a:rPr>
              <a:t>.  </a:t>
            </a:r>
          </a:p>
        </p:txBody>
      </p:sp>
      <p:sp>
        <p:nvSpPr>
          <p:cNvPr id="9" name="TextBox 8"/>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cxnSp>
        <p:nvCxnSpPr>
          <p:cNvPr id="11" name="Straight Connector 10"/>
          <p:cNvCxnSpPr>
            <a:cxnSpLocks noChangeShapeType="1"/>
          </p:cNvCxnSpPr>
          <p:nvPr/>
        </p:nvCxnSpPr>
        <p:spPr bwMode="auto">
          <a:xfrm>
            <a:off x="584200" y="2192567"/>
            <a:ext cx="800970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279605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22534" name="Picture 9"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6" name="TextBox 5"/>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endParaRPr>
          </a:p>
        </p:txBody>
      </p:sp>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prstClr val="white"/>
                </a:solidFill>
                <a:latin typeface="Arial Narrow"/>
                <a:cs typeface="Arial Narrow"/>
              </a:rPr>
              <a:t>Innovation.  Regional Collaboration.  Job Creation. </a:t>
            </a:r>
          </a:p>
        </p:txBody>
      </p:sp>
      <p:sp>
        <p:nvSpPr>
          <p:cNvPr id="14" name="TextBox 13"/>
          <p:cNvSpPr txBox="1">
            <a:spLocks noChangeArrowheads="1"/>
          </p:cNvSpPr>
          <p:nvPr/>
        </p:nvSpPr>
        <p:spPr bwMode="auto">
          <a:xfrm>
            <a:off x="281352" y="2323721"/>
            <a:ext cx="8405448" cy="4385816"/>
          </a:xfrm>
          <a:prstGeom prst="rect">
            <a:avLst/>
          </a:prstGeom>
          <a:noFill/>
          <a:ln w="9525">
            <a:noFill/>
            <a:miter lim="800000"/>
            <a:headEnd/>
            <a:tailEnd/>
          </a:ln>
        </p:spPr>
        <p:txBody>
          <a:bodyPr wrap="square" lIns="0" tIns="0" rIns="0" bIns="0">
            <a:spAutoFit/>
          </a:bodyPr>
          <a:lstStyle/>
          <a:p>
            <a:pPr marL="285750" indent="-285750">
              <a:spcAft>
                <a:spcPts val="600"/>
              </a:spcAft>
              <a:buClr>
                <a:srgbClr val="DBD087"/>
              </a:buClr>
              <a:buFont typeface="Wingdings" pitchFamily="2" charset="2"/>
              <a:buChar char=""/>
            </a:pPr>
            <a:r>
              <a:rPr lang="en-US" sz="2000" dirty="0" smtClean="0">
                <a:solidFill>
                  <a:prstClr val="white"/>
                </a:solidFill>
                <a:cs typeface="Arial" panose="020B0604020202020204" pitchFamily="34" charset="0"/>
              </a:rPr>
              <a:t>In 2016, EDA will be leading </a:t>
            </a:r>
            <a:r>
              <a:rPr lang="en-US" sz="2000" dirty="0">
                <a:solidFill>
                  <a:prstClr val="white"/>
                </a:solidFill>
                <a:cs typeface="Arial" panose="020B0604020202020204" pitchFamily="34" charset="0"/>
              </a:rPr>
              <a:t>a broader array of economic development resources across federal agencies, including POWER </a:t>
            </a:r>
            <a:r>
              <a:rPr lang="en-US" sz="2000" dirty="0" smtClean="0">
                <a:solidFill>
                  <a:prstClr val="white"/>
                </a:solidFill>
                <a:cs typeface="Arial" panose="020B0604020202020204" pitchFamily="34" charset="0"/>
              </a:rPr>
              <a:t>Plus.</a:t>
            </a:r>
            <a:endParaRPr lang="en-US" sz="2000" dirty="0">
              <a:solidFill>
                <a:prstClr val="white"/>
              </a:solidFill>
              <a:cs typeface="Arial" panose="020B0604020202020204" pitchFamily="34" charset="0"/>
            </a:endParaRPr>
          </a:p>
          <a:p>
            <a:pPr marL="285750" indent="-285750">
              <a:spcAft>
                <a:spcPts val="600"/>
              </a:spcAft>
              <a:buClr>
                <a:srgbClr val="DBD087"/>
              </a:buClr>
              <a:buFont typeface="Wingdings" pitchFamily="2" charset="2"/>
              <a:buChar char=""/>
            </a:pPr>
            <a:endParaRPr lang="en-US" sz="2000" dirty="0" smtClean="0">
              <a:solidFill>
                <a:prstClr val="white"/>
              </a:solidFill>
              <a:cs typeface="Arial" panose="020B0604020202020204" pitchFamily="34" charset="0"/>
            </a:endParaRPr>
          </a:p>
          <a:p>
            <a:pPr marL="285750" indent="-285750">
              <a:spcAft>
                <a:spcPts val="600"/>
              </a:spcAft>
              <a:buClr>
                <a:srgbClr val="DBD087"/>
              </a:buClr>
              <a:buFont typeface="Wingdings" pitchFamily="2" charset="2"/>
              <a:buChar char=""/>
            </a:pPr>
            <a:r>
              <a:rPr lang="en-US" sz="2000" dirty="0" smtClean="0">
                <a:solidFill>
                  <a:prstClr val="white"/>
                </a:solidFill>
                <a:cs typeface="Arial" panose="020B0604020202020204" pitchFamily="34" charset="0"/>
              </a:rPr>
              <a:t>We are not waiting until 2016, however. Based </a:t>
            </a:r>
            <a:r>
              <a:rPr lang="en-US" sz="2000" dirty="0" smtClean="0">
                <a:solidFill>
                  <a:prstClr val="white"/>
                </a:solidFill>
                <a:cs typeface="Arial" panose="020B0604020202020204" pitchFamily="34" charset="0"/>
              </a:rPr>
              <a:t>on EDA’s experience in coordinating resources to assist communities affected by sudden and severe economic disruption, EDA will coordinate the Partnerships for Opportunity and Workforce and Economic Revitalization (POWER) initiative in FY 2015. </a:t>
            </a:r>
          </a:p>
          <a:p>
            <a:pPr>
              <a:spcAft>
                <a:spcPts val="600"/>
              </a:spcAft>
              <a:buClr>
                <a:srgbClr val="DBD087"/>
              </a:buClr>
            </a:pPr>
            <a:endParaRPr lang="en-US" sz="2000" dirty="0" smtClean="0">
              <a:solidFill>
                <a:prstClr val="white"/>
              </a:solidFill>
              <a:cs typeface="Arial" panose="020B0604020202020204" pitchFamily="34" charset="0"/>
            </a:endParaRPr>
          </a:p>
          <a:p>
            <a:pPr marL="285750" indent="-285750">
              <a:spcAft>
                <a:spcPts val="600"/>
              </a:spcAft>
              <a:buClr>
                <a:srgbClr val="DBD087"/>
              </a:buClr>
              <a:buFont typeface="Wingdings" pitchFamily="2" charset="2"/>
              <a:buChar char=""/>
            </a:pPr>
            <a:r>
              <a:rPr lang="en-US" sz="2000" dirty="0" smtClean="0">
                <a:solidFill>
                  <a:prstClr val="white"/>
                </a:solidFill>
                <a:cs typeface="Arial" panose="020B0604020202020204" pitchFamily="34" charset="0"/>
              </a:rPr>
              <a:t>POWER is an interagency initiative to target assistance through competitively awarded grants to partnerships anchored in communities impacted by changes in the power sector and coal industry. </a:t>
            </a:r>
          </a:p>
          <a:p>
            <a:pPr>
              <a:spcAft>
                <a:spcPts val="600"/>
              </a:spcAft>
              <a:buClr>
                <a:srgbClr val="DBD087"/>
              </a:buClr>
            </a:pPr>
            <a:endParaRPr lang="en-US" sz="2000" dirty="0" smtClean="0">
              <a:solidFill>
                <a:prstClr val="white"/>
              </a:solidFill>
              <a:cs typeface="Arial" panose="020B0604020202020204" pitchFamily="34" charset="0"/>
            </a:endParaRPr>
          </a:p>
        </p:txBody>
      </p:sp>
      <p:sp>
        <p:nvSpPr>
          <p:cNvPr id="15" name="TextBox 7"/>
          <p:cNvSpPr txBox="1">
            <a:spLocks noChangeArrowheads="1"/>
          </p:cNvSpPr>
          <p:nvPr/>
        </p:nvSpPr>
        <p:spPr bwMode="auto">
          <a:xfrm>
            <a:off x="281355" y="1576196"/>
            <a:ext cx="8405446" cy="646331"/>
          </a:xfrm>
          <a:prstGeom prst="rect">
            <a:avLst/>
          </a:prstGeom>
          <a:noFill/>
          <a:ln w="9525">
            <a:noFill/>
            <a:miter lim="800000"/>
            <a:headEnd/>
            <a:tailEnd/>
          </a:ln>
        </p:spPr>
        <p:txBody>
          <a:bodyPr wrap="square">
            <a:spAutoFit/>
          </a:bodyPr>
          <a:lstStyle/>
          <a:p>
            <a:pPr algn="ctr"/>
            <a:r>
              <a:rPr lang="en-US" b="1" dirty="0">
                <a:solidFill>
                  <a:srgbClr val="DBD087"/>
                </a:solidFill>
                <a:cs typeface="Arial" panose="020B0604020202020204" pitchFamily="34" charset="0"/>
              </a:rPr>
              <a:t>Partnerships for </a:t>
            </a:r>
            <a:r>
              <a:rPr lang="en-US" b="1" dirty="0" smtClean="0">
                <a:solidFill>
                  <a:srgbClr val="DBD087"/>
                </a:solidFill>
                <a:cs typeface="Arial" panose="020B0604020202020204" pitchFamily="34" charset="0"/>
              </a:rPr>
              <a:t>Opportunity and Workforce </a:t>
            </a:r>
            <a:r>
              <a:rPr lang="en-US" b="1" dirty="0">
                <a:solidFill>
                  <a:srgbClr val="DBD087"/>
                </a:solidFill>
                <a:cs typeface="Arial" panose="020B0604020202020204" pitchFamily="34" charset="0"/>
              </a:rPr>
              <a:t>and Economic </a:t>
            </a:r>
            <a:r>
              <a:rPr lang="en-US" b="1" dirty="0" smtClean="0">
                <a:solidFill>
                  <a:srgbClr val="DBD087"/>
                </a:solidFill>
                <a:cs typeface="Arial" panose="020B0604020202020204" pitchFamily="34" charset="0"/>
              </a:rPr>
              <a:t>Revitalization </a:t>
            </a:r>
            <a:r>
              <a:rPr lang="en-US" b="1" dirty="0">
                <a:solidFill>
                  <a:srgbClr val="DBD087"/>
                </a:solidFill>
                <a:cs typeface="Arial" panose="020B0604020202020204" pitchFamily="34" charset="0"/>
              </a:rPr>
              <a:t>(</a:t>
            </a:r>
            <a:r>
              <a:rPr lang="en-US" b="1" dirty="0" smtClean="0">
                <a:solidFill>
                  <a:srgbClr val="DBD087"/>
                </a:solidFill>
                <a:cs typeface="Arial" panose="020B0604020202020204" pitchFamily="34" charset="0"/>
              </a:rPr>
              <a:t>POWER) </a:t>
            </a:r>
            <a:r>
              <a:rPr lang="en-US" b="1" dirty="0">
                <a:solidFill>
                  <a:srgbClr val="DBD087"/>
                </a:solidFill>
                <a:cs typeface="Arial" panose="020B0604020202020204" pitchFamily="34" charset="0"/>
              </a:rPr>
              <a:t>Plan</a:t>
            </a:r>
          </a:p>
        </p:txBody>
      </p:sp>
      <p:cxnSp>
        <p:nvCxnSpPr>
          <p:cNvPr id="16" name="Straight Connector 15"/>
          <p:cNvCxnSpPr>
            <a:cxnSpLocks noChangeShapeType="1"/>
          </p:cNvCxnSpPr>
          <p:nvPr/>
        </p:nvCxnSpPr>
        <p:spPr bwMode="auto">
          <a:xfrm>
            <a:off x="281352" y="2222215"/>
            <a:ext cx="8480809"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a:solidFill>
                  <a:srgbClr val="DBD087"/>
                </a:solidFill>
                <a:latin typeface="Univers" pitchFamily="34" charset="0"/>
              </a:rPr>
              <a:t>U.S.</a:t>
            </a:r>
            <a:r>
              <a:rPr lang="en-US" sz="800" b="1" spc="120" dirty="0">
                <a:solidFill>
                  <a:srgbClr val="DBD087"/>
                </a:solidFill>
                <a:latin typeface="Univers" pitchFamily="34" charset="0"/>
              </a:rPr>
              <a:t> </a:t>
            </a:r>
            <a:r>
              <a:rPr lang="en-US" sz="1000" b="1" spc="120" dirty="0">
                <a:solidFill>
                  <a:srgbClr val="DBD087"/>
                </a:solidFill>
                <a:latin typeface="Univers" pitchFamily="34" charset="0"/>
              </a:rPr>
              <a:t>D</a:t>
            </a:r>
            <a:r>
              <a:rPr lang="en-US" sz="800" b="1" spc="120" dirty="0">
                <a:solidFill>
                  <a:srgbClr val="DBD087"/>
                </a:solidFill>
                <a:latin typeface="Univers" pitchFamily="34" charset="0"/>
              </a:rPr>
              <a:t>EPARTMENT OF </a:t>
            </a:r>
            <a:r>
              <a:rPr lang="en-US" sz="1000" b="1" spc="120" dirty="0">
                <a:solidFill>
                  <a:srgbClr val="DBD087"/>
                </a:solidFill>
                <a:latin typeface="Univers" pitchFamily="34" charset="0"/>
              </a:rPr>
              <a:t>C</a:t>
            </a:r>
            <a:r>
              <a:rPr lang="en-US" sz="800" b="1" spc="120" dirty="0">
                <a:solidFill>
                  <a:srgbClr val="DBD087"/>
                </a:solidFill>
                <a:latin typeface="Univers" pitchFamily="34" charset="0"/>
              </a:rPr>
              <a:t>OMMERCE</a:t>
            </a:r>
          </a:p>
        </p:txBody>
      </p:sp>
    </p:spTree>
    <p:extLst>
      <p:ext uri="{BB962C8B-B14F-4D97-AF65-F5344CB8AC3E}">
        <p14:creationId xmlns:p14="http://schemas.microsoft.com/office/powerpoint/2010/main" val="2958205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22534" name="Picture 9"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6" name="TextBox 5"/>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endParaRPr>
          </a:p>
        </p:txBody>
      </p:sp>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prstClr val="white"/>
                </a:solidFill>
                <a:latin typeface="Arial Narrow"/>
                <a:cs typeface="Arial Narrow"/>
              </a:rPr>
              <a:t>Innovation.  Regional Collaboration.  Job Creation. </a:t>
            </a:r>
          </a:p>
        </p:txBody>
      </p:sp>
      <p:sp>
        <p:nvSpPr>
          <p:cNvPr id="14" name="TextBox 13"/>
          <p:cNvSpPr txBox="1">
            <a:spLocks noChangeArrowheads="1"/>
          </p:cNvSpPr>
          <p:nvPr/>
        </p:nvSpPr>
        <p:spPr bwMode="auto">
          <a:xfrm>
            <a:off x="281352" y="2323721"/>
            <a:ext cx="8405448" cy="3847207"/>
          </a:xfrm>
          <a:prstGeom prst="rect">
            <a:avLst/>
          </a:prstGeom>
          <a:noFill/>
          <a:ln w="9525">
            <a:noFill/>
            <a:miter lim="800000"/>
            <a:headEnd/>
            <a:tailEnd/>
          </a:ln>
        </p:spPr>
        <p:txBody>
          <a:bodyPr wrap="square" lIns="0" tIns="0" rIns="0" bIns="0">
            <a:spAutoFit/>
          </a:bodyPr>
          <a:lstStyle/>
          <a:p>
            <a:pPr marL="285750" indent="-285750">
              <a:spcAft>
                <a:spcPts val="6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Based on EDA’s experience in coordinating multiple agency approaches to economic development, the future of EDA as an Integrator is emerging. </a:t>
            </a:r>
          </a:p>
          <a:p>
            <a:pPr marL="742950" lvl="1" indent="-285750">
              <a:spcAft>
                <a:spcPts val="6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Investing in Manufacturing Communities Partnership</a:t>
            </a:r>
          </a:p>
          <a:p>
            <a:pPr marL="742950" lvl="1" indent="-285750">
              <a:spcAft>
                <a:spcPts val="6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Regional Innovation Strategies</a:t>
            </a:r>
          </a:p>
          <a:p>
            <a:pPr marL="742950" lvl="1" indent="-285750">
              <a:spcAft>
                <a:spcPts val="6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Jobs and Innovation Accelerator initiative	 </a:t>
            </a:r>
          </a:p>
          <a:p>
            <a:pPr marL="742950" lvl="1" indent="-285750">
              <a:spcAft>
                <a:spcPts val="6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POWER</a:t>
            </a:r>
          </a:p>
          <a:p>
            <a:pPr marL="285750" indent="-285750">
              <a:spcAft>
                <a:spcPts val="3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Increased </a:t>
            </a:r>
            <a:r>
              <a:rPr lang="en-US" sz="2000" dirty="0">
                <a:solidFill>
                  <a:prstClr val="white"/>
                </a:solidFill>
                <a:latin typeface="Arial Narrow" panose="020B0606020202030204" pitchFamily="34" charset="0"/>
                <a:cs typeface="Arial" panose="020B0604020202020204" pitchFamily="34" charset="0"/>
              </a:rPr>
              <a:t>EDA resources, especially in our Salaries and Expenses budget, targeted </a:t>
            </a:r>
            <a:r>
              <a:rPr lang="en-US" sz="2000" dirty="0" smtClean="0">
                <a:solidFill>
                  <a:prstClr val="white"/>
                </a:solidFill>
                <a:latin typeface="Arial Narrow" panose="020B0606020202030204" pitchFamily="34" charset="0"/>
                <a:cs typeface="Arial" panose="020B0604020202020204" pitchFamily="34" charset="0"/>
              </a:rPr>
              <a:t>to:</a:t>
            </a:r>
          </a:p>
          <a:p>
            <a:pPr marL="742950" lvl="1" indent="-285750">
              <a:spcAft>
                <a:spcPts val="30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Advancing </a:t>
            </a:r>
            <a:r>
              <a:rPr lang="en-US" sz="2000" dirty="0">
                <a:solidFill>
                  <a:prstClr val="white"/>
                </a:solidFill>
                <a:latin typeface="Arial Narrow" panose="020B0606020202030204" pitchFamily="34" charset="0"/>
                <a:cs typeface="Arial" panose="020B0604020202020204" pitchFamily="34" charset="0"/>
              </a:rPr>
              <a:t>and coordinating the federal government’s place-based regional innovation </a:t>
            </a:r>
            <a:r>
              <a:rPr lang="en-US" sz="2000" dirty="0" smtClean="0">
                <a:solidFill>
                  <a:prstClr val="white"/>
                </a:solidFill>
                <a:latin typeface="Arial Narrow" panose="020B0606020202030204" pitchFamily="34" charset="0"/>
                <a:cs typeface="Arial" panose="020B0604020202020204" pitchFamily="34" charset="0"/>
              </a:rPr>
              <a:t>efforts</a:t>
            </a:r>
          </a:p>
          <a:p>
            <a:pPr marL="742950" lvl="1" indent="-285750">
              <a:spcAft>
                <a:spcPts val="0"/>
              </a:spcAft>
              <a:buClr>
                <a:srgbClr val="DBD087"/>
              </a:buClr>
              <a:buFont typeface="Wingdings" pitchFamily="2" charset="2"/>
              <a:buChar char=""/>
            </a:pPr>
            <a:r>
              <a:rPr lang="en-US" sz="2000" dirty="0" smtClean="0">
                <a:solidFill>
                  <a:prstClr val="white"/>
                </a:solidFill>
                <a:latin typeface="Arial Narrow" panose="020B0606020202030204" pitchFamily="34" charset="0"/>
                <a:cs typeface="Arial" panose="020B0604020202020204" pitchFamily="34" charset="0"/>
              </a:rPr>
              <a:t>Coordinating </a:t>
            </a:r>
            <a:r>
              <a:rPr lang="en-US" sz="2000" dirty="0">
                <a:solidFill>
                  <a:prstClr val="white"/>
                </a:solidFill>
                <a:latin typeface="Arial Narrow" panose="020B0606020202030204" pitchFamily="34" charset="0"/>
                <a:cs typeface="Arial" panose="020B0604020202020204" pitchFamily="34" charset="0"/>
              </a:rPr>
              <a:t>capacity for federal economic development funds </a:t>
            </a:r>
            <a:r>
              <a:rPr lang="en-US" sz="2000" dirty="0" smtClean="0">
                <a:solidFill>
                  <a:prstClr val="white"/>
                </a:solidFill>
                <a:latin typeface="Arial Narrow" panose="020B0606020202030204" pitchFamily="34" charset="0"/>
                <a:cs typeface="Arial" panose="020B0604020202020204" pitchFamily="34" charset="0"/>
              </a:rPr>
              <a:t>government-wide </a:t>
            </a:r>
            <a:r>
              <a:rPr lang="en-US" sz="2000" dirty="0">
                <a:solidFill>
                  <a:prstClr val="white"/>
                </a:solidFill>
                <a:latin typeface="Arial Narrow" panose="020B0606020202030204" pitchFamily="34" charset="0"/>
                <a:cs typeface="Arial" panose="020B0604020202020204" pitchFamily="34" charset="0"/>
              </a:rPr>
              <a:t>by providing planning and coordination to communities and federal </a:t>
            </a:r>
            <a:r>
              <a:rPr lang="en-US" sz="2000" dirty="0" smtClean="0">
                <a:solidFill>
                  <a:prstClr val="white"/>
                </a:solidFill>
                <a:latin typeface="Arial Narrow" panose="020B0606020202030204" pitchFamily="34" charset="0"/>
                <a:cs typeface="Arial" panose="020B0604020202020204" pitchFamily="34" charset="0"/>
              </a:rPr>
              <a:t>agencies</a:t>
            </a:r>
            <a:endParaRPr lang="en-US" sz="2000" dirty="0">
              <a:solidFill>
                <a:prstClr val="white"/>
              </a:solidFill>
              <a:latin typeface="Arial Narrow" panose="020B0606020202030204" pitchFamily="34" charset="0"/>
              <a:cs typeface="Arial" panose="020B0604020202020204" pitchFamily="34" charset="0"/>
            </a:endParaRPr>
          </a:p>
        </p:txBody>
      </p:sp>
      <p:sp>
        <p:nvSpPr>
          <p:cNvPr id="15" name="TextBox 7"/>
          <p:cNvSpPr txBox="1">
            <a:spLocks noChangeArrowheads="1"/>
          </p:cNvSpPr>
          <p:nvPr/>
        </p:nvSpPr>
        <p:spPr bwMode="auto">
          <a:xfrm>
            <a:off x="281355" y="1576196"/>
            <a:ext cx="8405446" cy="400110"/>
          </a:xfrm>
          <a:prstGeom prst="rect">
            <a:avLst/>
          </a:prstGeom>
          <a:noFill/>
          <a:ln w="9525">
            <a:noFill/>
            <a:miter lim="800000"/>
            <a:headEnd/>
            <a:tailEnd/>
          </a:ln>
        </p:spPr>
        <p:txBody>
          <a:bodyPr wrap="square">
            <a:spAutoFit/>
          </a:bodyPr>
          <a:lstStyle/>
          <a:p>
            <a:pPr algn="ctr"/>
            <a:r>
              <a:rPr lang="en-US" sz="2000" b="1" dirty="0" smtClean="0">
                <a:solidFill>
                  <a:srgbClr val="DBD087"/>
                </a:solidFill>
                <a:cs typeface="Arial" panose="020B0604020202020204" pitchFamily="34" charset="0"/>
              </a:rPr>
              <a:t>EDA as Integrator</a:t>
            </a:r>
            <a:endParaRPr lang="en-US" sz="2000" b="1" dirty="0">
              <a:solidFill>
                <a:srgbClr val="DBD087"/>
              </a:solidFill>
              <a:cs typeface="Arial" panose="020B0604020202020204" pitchFamily="34" charset="0"/>
            </a:endParaRPr>
          </a:p>
        </p:txBody>
      </p:sp>
      <p:cxnSp>
        <p:nvCxnSpPr>
          <p:cNvPr id="16" name="Straight Connector 15"/>
          <p:cNvCxnSpPr>
            <a:cxnSpLocks noChangeShapeType="1"/>
          </p:cNvCxnSpPr>
          <p:nvPr/>
        </p:nvCxnSpPr>
        <p:spPr bwMode="auto">
          <a:xfrm>
            <a:off x="281352" y="2222215"/>
            <a:ext cx="8480809"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a:solidFill>
                  <a:srgbClr val="DBD087"/>
                </a:solidFill>
                <a:latin typeface="Univers" pitchFamily="34" charset="0"/>
              </a:rPr>
              <a:t>U.S.</a:t>
            </a:r>
            <a:r>
              <a:rPr lang="en-US" sz="800" b="1" spc="120" dirty="0">
                <a:solidFill>
                  <a:srgbClr val="DBD087"/>
                </a:solidFill>
                <a:latin typeface="Univers" pitchFamily="34" charset="0"/>
              </a:rPr>
              <a:t> </a:t>
            </a:r>
            <a:r>
              <a:rPr lang="en-US" sz="1000" b="1" spc="120" dirty="0">
                <a:solidFill>
                  <a:srgbClr val="DBD087"/>
                </a:solidFill>
                <a:latin typeface="Univers" pitchFamily="34" charset="0"/>
              </a:rPr>
              <a:t>D</a:t>
            </a:r>
            <a:r>
              <a:rPr lang="en-US" sz="800" b="1" spc="120" dirty="0">
                <a:solidFill>
                  <a:srgbClr val="DBD087"/>
                </a:solidFill>
                <a:latin typeface="Univers" pitchFamily="34" charset="0"/>
              </a:rPr>
              <a:t>EPARTMENT OF </a:t>
            </a:r>
            <a:r>
              <a:rPr lang="en-US" sz="1000" b="1" spc="120" dirty="0">
                <a:solidFill>
                  <a:srgbClr val="DBD087"/>
                </a:solidFill>
                <a:latin typeface="Univers" pitchFamily="34" charset="0"/>
              </a:rPr>
              <a:t>C</a:t>
            </a:r>
            <a:r>
              <a:rPr lang="en-US" sz="800" b="1" spc="120" dirty="0">
                <a:solidFill>
                  <a:srgbClr val="DBD087"/>
                </a:solidFill>
                <a:latin typeface="Univers" pitchFamily="34" charset="0"/>
              </a:rPr>
              <a:t>OMMERCE</a:t>
            </a:r>
          </a:p>
        </p:txBody>
      </p:sp>
    </p:spTree>
    <p:extLst>
      <p:ext uri="{BB962C8B-B14F-4D97-AF65-F5344CB8AC3E}">
        <p14:creationId xmlns:p14="http://schemas.microsoft.com/office/powerpoint/2010/main" val="132461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22534" name="Picture 9"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6" name="TextBox 5"/>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endParaRPr>
          </a:p>
        </p:txBody>
      </p:sp>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prstClr val="white"/>
                </a:solidFill>
                <a:latin typeface="Arial Narrow"/>
                <a:cs typeface="Arial Narrow"/>
              </a:rPr>
              <a:t>Innovation.  Regional Collaboration.  Job Creation. </a:t>
            </a:r>
          </a:p>
        </p:txBody>
      </p:sp>
      <p:sp>
        <p:nvSpPr>
          <p:cNvPr id="15" name="TextBox 7"/>
          <p:cNvSpPr txBox="1">
            <a:spLocks noChangeArrowheads="1"/>
          </p:cNvSpPr>
          <p:nvPr/>
        </p:nvSpPr>
        <p:spPr bwMode="auto">
          <a:xfrm>
            <a:off x="127591" y="1834922"/>
            <a:ext cx="8850486" cy="3693319"/>
          </a:xfrm>
          <a:prstGeom prst="rect">
            <a:avLst/>
          </a:prstGeom>
          <a:noFill/>
          <a:ln w="9525">
            <a:noFill/>
            <a:miter lim="800000"/>
            <a:headEnd/>
            <a:tailEnd/>
          </a:ln>
        </p:spPr>
        <p:txBody>
          <a:bodyPr wrap="square">
            <a:spAutoFit/>
          </a:bodyPr>
          <a:lstStyle/>
          <a:p>
            <a:pPr algn="ctr"/>
            <a:r>
              <a:rPr lang="en-US" sz="4800" b="1" dirty="0">
                <a:solidFill>
                  <a:srgbClr val="DBD087"/>
                </a:solidFill>
                <a:cs typeface="Arial" panose="020B0604020202020204" pitchFamily="34" charset="0"/>
              </a:rPr>
              <a:t>Follow us </a:t>
            </a:r>
            <a:endParaRPr lang="en-US" sz="4800" b="1" dirty="0" smtClean="0">
              <a:solidFill>
                <a:srgbClr val="DBD087"/>
              </a:solidFill>
              <a:cs typeface="Arial" panose="020B0604020202020204" pitchFamily="34" charset="0"/>
            </a:endParaRPr>
          </a:p>
          <a:p>
            <a:pPr algn="ctr"/>
            <a:r>
              <a:rPr lang="en-US" sz="3200" b="1" dirty="0" smtClean="0">
                <a:solidFill>
                  <a:srgbClr val="DBD087"/>
                </a:solidFill>
                <a:cs typeface="Arial" panose="020B0604020202020204" pitchFamily="34" charset="0"/>
              </a:rPr>
              <a:t>Website: www.eda.gov </a:t>
            </a:r>
          </a:p>
          <a:p>
            <a:pPr algn="ctr"/>
            <a:r>
              <a:rPr lang="en-US" sz="3200" b="1" dirty="0" smtClean="0">
                <a:solidFill>
                  <a:srgbClr val="DBD087"/>
                </a:solidFill>
                <a:cs typeface="Arial" panose="020B0604020202020204" pitchFamily="34" charset="0"/>
              </a:rPr>
              <a:t>Twitter: @US_EDA</a:t>
            </a:r>
          </a:p>
          <a:p>
            <a:pPr algn="ctr"/>
            <a:r>
              <a:rPr lang="en-US" sz="3200" b="1" dirty="0">
                <a:solidFill>
                  <a:srgbClr val="DBD087"/>
                </a:solidFill>
                <a:cs typeface="Arial" panose="020B0604020202020204" pitchFamily="34" charset="0"/>
              </a:rPr>
              <a:t>Facebook: </a:t>
            </a:r>
            <a:r>
              <a:rPr lang="en-US" sz="3200" b="1" dirty="0" smtClean="0">
                <a:solidFill>
                  <a:srgbClr val="DBD087"/>
                </a:solidFill>
                <a:cs typeface="Arial" panose="020B0604020202020204" pitchFamily="34" charset="0"/>
              </a:rPr>
              <a:t>https://www.facebook.com/eda.commerce</a:t>
            </a:r>
            <a:endParaRPr lang="en-US" sz="3200" u="sng" dirty="0" smtClean="0"/>
          </a:p>
          <a:p>
            <a:pPr algn="ctr">
              <a:spcBef>
                <a:spcPts val="1200"/>
              </a:spcBef>
            </a:pPr>
            <a:r>
              <a:rPr lang="en-US" sz="4800" b="1" dirty="0" smtClean="0">
                <a:solidFill>
                  <a:srgbClr val="DBD087"/>
                </a:solidFill>
                <a:cs typeface="Arial" panose="020B0604020202020204" pitchFamily="34" charset="0"/>
              </a:rPr>
              <a:t>Thank you!</a:t>
            </a:r>
            <a:endParaRPr lang="en-US" sz="4800" b="1" dirty="0">
              <a:solidFill>
                <a:srgbClr val="DBD087"/>
              </a:solidFill>
              <a:cs typeface="Arial" panose="020B0604020202020204" pitchFamily="34" charset="0"/>
            </a:endParaRPr>
          </a:p>
        </p:txBody>
      </p: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a:solidFill>
                  <a:srgbClr val="DBD087"/>
                </a:solidFill>
                <a:latin typeface="Univers" pitchFamily="34" charset="0"/>
              </a:rPr>
              <a:t>U.S.</a:t>
            </a:r>
            <a:r>
              <a:rPr lang="en-US" sz="800" b="1" spc="120" dirty="0">
                <a:solidFill>
                  <a:srgbClr val="DBD087"/>
                </a:solidFill>
                <a:latin typeface="Univers" pitchFamily="34" charset="0"/>
              </a:rPr>
              <a:t> </a:t>
            </a:r>
            <a:r>
              <a:rPr lang="en-US" sz="1000" b="1" spc="120" dirty="0">
                <a:solidFill>
                  <a:srgbClr val="DBD087"/>
                </a:solidFill>
                <a:latin typeface="Univers" pitchFamily="34" charset="0"/>
              </a:rPr>
              <a:t>D</a:t>
            </a:r>
            <a:r>
              <a:rPr lang="en-US" sz="800" b="1" spc="120" dirty="0">
                <a:solidFill>
                  <a:srgbClr val="DBD087"/>
                </a:solidFill>
                <a:latin typeface="Univers" pitchFamily="34" charset="0"/>
              </a:rPr>
              <a:t>EPARTMENT OF </a:t>
            </a:r>
            <a:r>
              <a:rPr lang="en-US" sz="1000" b="1" spc="120" dirty="0">
                <a:solidFill>
                  <a:srgbClr val="DBD087"/>
                </a:solidFill>
                <a:latin typeface="Univers" pitchFamily="34" charset="0"/>
              </a:rPr>
              <a:t>C</a:t>
            </a:r>
            <a:r>
              <a:rPr lang="en-US" sz="800" b="1" spc="120" dirty="0">
                <a:solidFill>
                  <a:srgbClr val="DBD087"/>
                </a:solidFill>
                <a:latin typeface="Univers" pitchFamily="34" charset="0"/>
              </a:rPr>
              <a:t>OMMERCE</a:t>
            </a:r>
          </a:p>
        </p:txBody>
      </p:sp>
    </p:spTree>
    <p:extLst>
      <p:ext uri="{BB962C8B-B14F-4D97-AF65-F5344CB8AC3E}">
        <p14:creationId xmlns:p14="http://schemas.microsoft.com/office/powerpoint/2010/main" val="369556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8" name="TextBox 7"/>
          <p:cNvSpPr txBox="1"/>
          <p:nvPr/>
        </p:nvSpPr>
        <p:spPr>
          <a:xfrm>
            <a:off x="985808" y="1561395"/>
            <a:ext cx="7172385" cy="369332"/>
          </a:xfrm>
          <a:prstGeom prst="rect">
            <a:avLst/>
          </a:prstGeom>
          <a:noFill/>
        </p:spPr>
        <p:txBody>
          <a:bodyPr wrap="square" lIns="0" tIns="0" rIns="0" bIns="0">
            <a:spAutoFit/>
          </a:bodyPr>
          <a:lstStyle/>
          <a:p>
            <a:pPr algn="ctr" fontAlgn="auto">
              <a:spcBef>
                <a:spcPts val="0"/>
              </a:spcBef>
              <a:spcAft>
                <a:spcPts val="300"/>
              </a:spcAft>
              <a:defRPr/>
            </a:pPr>
            <a:r>
              <a:rPr lang="en-US" sz="2400" b="1" dirty="0" smtClean="0">
                <a:solidFill>
                  <a:srgbClr val="DBD087"/>
                </a:solidFill>
                <a:cs typeface="Arial" panose="020B0604020202020204" pitchFamily="34" charset="0"/>
              </a:rPr>
              <a:t>Guiding Framework:</a:t>
            </a:r>
            <a:endParaRPr lang="en-US" sz="2400" b="1" dirty="0">
              <a:solidFill>
                <a:srgbClr val="DBD087"/>
              </a:solidFill>
              <a:cs typeface="Arial" panose="020B0604020202020204" pitchFamily="34" charset="0"/>
            </a:endParaRPr>
          </a:p>
        </p:txBody>
      </p:sp>
      <p:pic>
        <p:nvPicPr>
          <p:cNvPr id="10" name="Picture 9" descr="flag.png"/>
          <p:cNvPicPr>
            <a:picLocks noChangeAspect="1"/>
          </p:cNvPicPr>
          <p:nvPr/>
        </p:nvPicPr>
        <p:blipFill>
          <a:blip r:embed="rId3"/>
          <a:stretch>
            <a:fillRect/>
          </a:stretch>
        </p:blipFill>
        <p:spPr bwMode="auto">
          <a:xfrm>
            <a:off x="324644" y="2175370"/>
            <a:ext cx="2545556" cy="2545556"/>
          </a:xfrm>
          <a:prstGeom prst="rect">
            <a:avLst/>
          </a:prstGeom>
          <a:noFill/>
          <a:ln w="9525">
            <a:noFill/>
            <a:miter lim="800000"/>
            <a:headEnd/>
            <a:tailEnd/>
          </a:ln>
        </p:spPr>
      </p:pic>
      <p:cxnSp>
        <p:nvCxnSpPr>
          <p:cNvPr id="13" name="Straight Connector 12"/>
          <p:cNvCxnSpPr>
            <a:cxnSpLocks noChangeShapeType="1"/>
          </p:cNvCxnSpPr>
          <p:nvPr/>
        </p:nvCxnSpPr>
        <p:spPr bwMode="auto">
          <a:xfrm>
            <a:off x="2870200" y="4429961"/>
            <a:ext cx="5732463" cy="1587"/>
          </a:xfrm>
          <a:prstGeom prst="line">
            <a:avLst/>
          </a:prstGeom>
          <a:noFill/>
          <a:ln w="12700">
            <a:solidFill>
              <a:srgbClr val="FFE293"/>
            </a:solidFill>
            <a:round/>
            <a:headEnd/>
            <a:tailEnd/>
          </a:ln>
          <a:effectLst/>
        </p:spPr>
      </p:cxnSp>
      <p:sp>
        <p:nvSpPr>
          <p:cNvPr id="29704" name="TextBox 8"/>
          <p:cNvSpPr txBox="1">
            <a:spLocks noChangeArrowheads="1"/>
          </p:cNvSpPr>
          <p:nvPr/>
        </p:nvSpPr>
        <p:spPr bwMode="auto">
          <a:xfrm>
            <a:off x="2870200" y="2106908"/>
            <a:ext cx="5732463" cy="2215991"/>
          </a:xfrm>
          <a:prstGeom prst="rect">
            <a:avLst/>
          </a:prstGeom>
          <a:noFill/>
          <a:ln w="9525">
            <a:noFill/>
            <a:miter lim="800000"/>
            <a:headEnd/>
            <a:tailEnd/>
          </a:ln>
        </p:spPr>
        <p:txBody>
          <a:bodyPr lIns="0" tIns="0" rIns="0" bIns="0">
            <a:prstTxWarp prst="textNoShape">
              <a:avLst/>
            </a:prstTxWarp>
            <a:spAutoFit/>
          </a:bodyPr>
          <a:lstStyle/>
          <a:p>
            <a:r>
              <a:rPr lang="en-US" sz="2400" b="1" dirty="0">
                <a:solidFill>
                  <a:srgbClr val="DBD087"/>
                </a:solidFill>
                <a:latin typeface="Arial Narrow" panose="020B0606020202030204" pitchFamily="34" charset="0"/>
                <a:cs typeface="Arial" panose="020B0604020202020204" pitchFamily="34" charset="0"/>
              </a:rPr>
              <a:t>Economic development has changed significantly in the 50 years since EDA was created, and in order to do its job effectively, the agency must also adapt to reflect the current needs of the regions and communities it serves. </a:t>
            </a:r>
            <a:endParaRPr lang="en-US" sz="2400" dirty="0">
              <a:solidFill>
                <a:srgbClr val="723D14"/>
              </a:solidFill>
              <a:latin typeface="Arial Narrow" panose="020B0606020202030204" pitchFamily="34" charset="0"/>
              <a:cs typeface="Arial" panose="020B0604020202020204" pitchFamily="34" charset="0"/>
            </a:endParaRPr>
          </a:p>
        </p:txBody>
      </p:sp>
      <p:sp>
        <p:nvSpPr>
          <p:cNvPr id="14" name="TextBox 13"/>
          <p:cNvSpPr txBox="1">
            <a:spLocks noChangeArrowheads="1"/>
          </p:cNvSpPr>
          <p:nvPr/>
        </p:nvSpPr>
        <p:spPr bwMode="auto">
          <a:xfrm>
            <a:off x="2870200" y="4520234"/>
            <a:ext cx="5560367" cy="1543371"/>
          </a:xfrm>
          <a:prstGeom prst="rect">
            <a:avLst/>
          </a:prstGeom>
          <a:noFill/>
          <a:ln w="9525">
            <a:noFill/>
            <a:miter lim="800000"/>
            <a:headEnd/>
            <a:tailEnd/>
          </a:ln>
        </p:spPr>
        <p:txBody>
          <a:bodyPr wrap="square" lIns="0" tIns="0" rIns="0" bIns="0">
            <a:prstTxWarp prst="textNoShape">
              <a:avLst/>
            </a:prstTxWarp>
            <a:spAutoFit/>
          </a:bodyPr>
          <a:lstStyle/>
          <a:p>
            <a:pPr>
              <a:lnSpc>
                <a:spcPts val="2000"/>
              </a:lnSpc>
            </a:pPr>
            <a:endParaRPr lang="en-US" b="1" dirty="0" smtClean="0">
              <a:solidFill>
                <a:schemeClr val="bg1"/>
              </a:solidFill>
              <a:latin typeface="Arial Narrow" panose="020B0606020202030204" pitchFamily="34" charset="0"/>
              <a:cs typeface="Arial" panose="020B0604020202020204" pitchFamily="34" charset="0"/>
            </a:endParaRPr>
          </a:p>
          <a:p>
            <a:pPr>
              <a:lnSpc>
                <a:spcPts val="2000"/>
              </a:lnSpc>
            </a:pPr>
            <a:r>
              <a:rPr lang="en-US" sz="2400" dirty="0" smtClean="0">
                <a:solidFill>
                  <a:schemeClr val="bg1"/>
                </a:solidFill>
                <a:latin typeface="Arial Narrow" panose="020B0606020202030204" pitchFamily="34" charset="0"/>
                <a:cs typeface="Arial" panose="020B0604020202020204" pitchFamily="34" charset="0"/>
              </a:rPr>
              <a:t>EDA’s </a:t>
            </a:r>
            <a:r>
              <a:rPr lang="en-US" sz="2400" dirty="0">
                <a:solidFill>
                  <a:schemeClr val="bg1"/>
                </a:solidFill>
                <a:latin typeface="Arial Narrow" panose="020B0606020202030204" pitchFamily="34" charset="0"/>
                <a:cs typeface="Arial" panose="020B0604020202020204" pitchFamily="34" charset="0"/>
              </a:rPr>
              <a:t>vision is to continue </a:t>
            </a:r>
            <a:r>
              <a:rPr lang="en-US" sz="2400" dirty="0" smtClean="0">
                <a:solidFill>
                  <a:schemeClr val="bg1"/>
                </a:solidFill>
                <a:latin typeface="Arial Narrow" panose="020B0606020202030204" pitchFamily="34" charset="0"/>
                <a:cs typeface="Arial" panose="020B0604020202020204" pitchFamily="34" charset="0"/>
              </a:rPr>
              <a:t>making investments </a:t>
            </a:r>
            <a:r>
              <a:rPr lang="en-US" sz="2400" dirty="0">
                <a:solidFill>
                  <a:schemeClr val="bg1"/>
                </a:solidFill>
                <a:latin typeface="Arial Narrow" panose="020B0606020202030204" pitchFamily="34" charset="0"/>
                <a:cs typeface="Arial" panose="020B0604020202020204" pitchFamily="34" charset="0"/>
              </a:rPr>
              <a:t>in communities based on their locally-driven strategies and needs which could include planning, infrastructure or other investments that </a:t>
            </a:r>
            <a:r>
              <a:rPr lang="en-US" sz="2400" dirty="0" smtClean="0">
                <a:solidFill>
                  <a:schemeClr val="bg1"/>
                </a:solidFill>
                <a:latin typeface="Arial Narrow" panose="020B0606020202030204" pitchFamily="34" charset="0"/>
                <a:cs typeface="Arial" panose="020B0604020202020204" pitchFamily="34" charset="0"/>
              </a:rPr>
              <a:t>will</a:t>
            </a:r>
            <a:r>
              <a:rPr lang="en-US" sz="2400" dirty="0" smtClean="0">
                <a:solidFill>
                  <a:schemeClr val="bg1"/>
                </a:solidFill>
                <a:latin typeface="Arial Narrow" panose="020B0606020202030204" pitchFamily="34" charset="0"/>
                <a:cs typeface="Arial" panose="020B0604020202020204" pitchFamily="34" charset="0"/>
              </a:rPr>
              <a:t> </a:t>
            </a:r>
            <a:r>
              <a:rPr lang="en-US" sz="2400" dirty="0">
                <a:solidFill>
                  <a:schemeClr val="bg1"/>
                </a:solidFill>
                <a:latin typeface="Arial Narrow" panose="020B0606020202030204" pitchFamily="34" charset="0"/>
                <a:cs typeface="Arial" panose="020B0604020202020204" pitchFamily="34" charset="0"/>
              </a:rPr>
              <a:t>spur local innovation and entrepreneurship. </a:t>
            </a:r>
          </a:p>
        </p:txBody>
      </p:sp>
      <p:sp>
        <p:nvSpPr>
          <p:cNvPr id="9" name="TextBox 8"/>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pic>
        <p:nvPicPr>
          <p:cNvPr id="11" name="Picture 6" descr="EDA_logo_lc_2_white_noTa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12" name="TextBox 11"/>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874" y="2338938"/>
            <a:ext cx="2140699" cy="2223435"/>
          </a:xfrm>
          <a:prstGeom prst="ellipse">
            <a:avLst/>
          </a:prstGeom>
          <a:ln w="63500" cap="rnd" cmpd="thickThin">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TechnoGuy.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324644" y="4067670"/>
            <a:ext cx="1804987" cy="1804987"/>
          </a:xfrm>
          <a:prstGeom prst="rect">
            <a:avLst/>
          </a:prstGeom>
          <a:noFill/>
          <a:ln w="9525">
            <a:noFill/>
            <a:miter lim="800000"/>
            <a:headEnd/>
            <a:tailEnd/>
          </a:ln>
        </p:spPr>
      </p:pic>
    </p:spTree>
    <p:extLst>
      <p:ext uri="{BB962C8B-B14F-4D97-AF65-F5344CB8AC3E}">
        <p14:creationId xmlns:p14="http://schemas.microsoft.com/office/powerpoint/2010/main" val="1986295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6448"/>
            <a:ext cx="7772400" cy="867956"/>
          </a:xfrm>
        </p:spPr>
        <p:txBody>
          <a:bodyPr/>
          <a:lstStyle/>
          <a:p>
            <a:pPr algn="ctr"/>
            <a:r>
              <a:rPr lang="en-US" sz="4800" b="1" dirty="0" smtClean="0">
                <a:solidFill>
                  <a:srgbClr val="DBD087"/>
                </a:solidFill>
                <a:cs typeface="Arial" panose="020B0604020202020204" pitchFamily="34" charset="0"/>
              </a:rPr>
              <a:t>EDA Priorities</a:t>
            </a:r>
            <a:endParaRPr lang="en-US" sz="4800" b="1" dirty="0">
              <a:solidFill>
                <a:schemeClr val="tx1"/>
              </a:solidFill>
            </a:endParaRPr>
          </a:p>
        </p:txBody>
      </p:sp>
      <p:sp>
        <p:nvSpPr>
          <p:cNvPr id="3" name="Subtitle 2"/>
          <p:cNvSpPr>
            <a:spLocks noGrp="1"/>
          </p:cNvSpPr>
          <p:nvPr>
            <p:ph type="subTitle" idx="1"/>
          </p:nvPr>
        </p:nvSpPr>
        <p:spPr>
          <a:xfrm>
            <a:off x="1137685" y="2785731"/>
            <a:ext cx="7113180" cy="2640418"/>
          </a:xfrm>
        </p:spPr>
        <p:txBody>
          <a:bodyPr>
            <a:normAutofit/>
          </a:bodyPr>
          <a:lstStyle/>
          <a:p>
            <a:pPr algn="l"/>
            <a:r>
              <a:rPr lang="en-US" dirty="0" smtClean="0">
                <a:solidFill>
                  <a:schemeClr val="bg1"/>
                </a:solidFill>
                <a:latin typeface="Arial Narrow" panose="020B0606020202030204" pitchFamily="34" charset="0"/>
              </a:rPr>
              <a:t>Three priorities that provide </a:t>
            </a:r>
            <a:r>
              <a:rPr lang="en-US" dirty="0">
                <a:solidFill>
                  <a:schemeClr val="bg1"/>
                </a:solidFill>
                <a:latin typeface="Arial Narrow" panose="020B0606020202030204" pitchFamily="34" charset="0"/>
              </a:rPr>
              <a:t>the framework for </a:t>
            </a:r>
            <a:r>
              <a:rPr lang="en-US" dirty="0" smtClean="0">
                <a:solidFill>
                  <a:schemeClr val="bg1"/>
                </a:solidFill>
                <a:latin typeface="Arial Narrow" panose="020B0606020202030204" pitchFamily="34" charset="0"/>
              </a:rPr>
              <a:t>EDA’s </a:t>
            </a:r>
            <a:r>
              <a:rPr lang="en-US" dirty="0">
                <a:solidFill>
                  <a:schemeClr val="bg1"/>
                </a:solidFill>
                <a:latin typeface="Arial Narrow" panose="020B0606020202030204" pitchFamily="34" charset="0"/>
              </a:rPr>
              <a:t>efforts and </a:t>
            </a:r>
            <a:r>
              <a:rPr lang="en-US" dirty="0" smtClean="0">
                <a:solidFill>
                  <a:schemeClr val="bg1"/>
                </a:solidFill>
                <a:latin typeface="Arial Narrow" panose="020B0606020202030204" pitchFamily="34" charset="0"/>
              </a:rPr>
              <a:t>activities:</a:t>
            </a:r>
          </a:p>
          <a:p>
            <a:pPr marL="971550" lvl="1" indent="-514350" algn="l">
              <a:buFont typeface="+mj-lt"/>
              <a:buAutoNum type="arabicPeriod"/>
            </a:pPr>
            <a:r>
              <a:rPr lang="en-US" dirty="0">
                <a:solidFill>
                  <a:schemeClr val="bg1"/>
                </a:solidFill>
                <a:latin typeface="Arial Narrow" panose="020B0606020202030204" pitchFamily="34" charset="0"/>
              </a:rPr>
              <a:t>Aligning EDA Programs</a:t>
            </a:r>
          </a:p>
          <a:p>
            <a:pPr marL="971550" lvl="1" indent="-514350" algn="l">
              <a:buFont typeface="+mj-lt"/>
              <a:buAutoNum type="arabicPeriod"/>
            </a:pPr>
            <a:r>
              <a:rPr lang="en-US" dirty="0" smtClean="0">
                <a:solidFill>
                  <a:schemeClr val="bg1"/>
                </a:solidFill>
                <a:latin typeface="Arial Narrow" panose="020B0606020202030204" pitchFamily="34" charset="0"/>
              </a:rPr>
              <a:t>Striving for Operational Excellence</a:t>
            </a:r>
          </a:p>
          <a:p>
            <a:pPr marL="971550" lvl="1" indent="-514350" algn="l">
              <a:buFont typeface="+mj-lt"/>
              <a:buAutoNum type="arabicPeriod"/>
            </a:pPr>
            <a:r>
              <a:rPr lang="en-US" dirty="0" smtClean="0">
                <a:solidFill>
                  <a:schemeClr val="bg1"/>
                </a:solidFill>
                <a:latin typeface="Arial Narrow" panose="020B0606020202030204" pitchFamily="34" charset="0"/>
              </a:rPr>
              <a:t>Engaging External Stakeholders</a:t>
            </a:r>
          </a:p>
        </p:txBody>
      </p:sp>
      <p:pic>
        <p:nvPicPr>
          <p:cNvPr id="4" name="Picture 6" descr="EDA_logo_lc_2_white_noTa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5" name="TextBox 4"/>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
        <p:nvSpPr>
          <p:cNvPr id="6" name="TextBox 5"/>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Tree>
    <p:extLst>
      <p:ext uri="{BB962C8B-B14F-4D97-AF65-F5344CB8AC3E}">
        <p14:creationId xmlns:p14="http://schemas.microsoft.com/office/powerpoint/2010/main" val="364778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22534" name="Picture 9"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6" name="TextBox 5"/>
          <p:cNvSpPr txBox="1">
            <a:spLocks noChangeArrowheads="1"/>
          </p:cNvSpPr>
          <p:nvPr/>
        </p:nvSpPr>
        <p:spPr bwMode="auto">
          <a:xfrm>
            <a:off x="-26987" y="1336675"/>
            <a:ext cx="9185274"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endParaRPr>
          </a:p>
        </p:txBody>
      </p:sp>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prstClr val="white"/>
                </a:solidFill>
                <a:latin typeface="Arial Narrow"/>
                <a:cs typeface="Arial Narrow"/>
              </a:rPr>
              <a:t>Innovation.  Regional Collaboration.  Job Creation. </a:t>
            </a:r>
          </a:p>
        </p:txBody>
      </p:sp>
      <p:sp>
        <p:nvSpPr>
          <p:cNvPr id="14" name="TextBox 13"/>
          <p:cNvSpPr txBox="1">
            <a:spLocks noChangeArrowheads="1"/>
          </p:cNvSpPr>
          <p:nvPr/>
        </p:nvSpPr>
        <p:spPr bwMode="auto">
          <a:xfrm>
            <a:off x="809709" y="2432997"/>
            <a:ext cx="7570616" cy="3939540"/>
          </a:xfrm>
          <a:prstGeom prst="rect">
            <a:avLst/>
          </a:prstGeom>
          <a:noFill/>
          <a:ln w="9525">
            <a:noFill/>
            <a:miter lim="800000"/>
            <a:headEnd/>
            <a:tailEnd/>
          </a:ln>
        </p:spPr>
        <p:txBody>
          <a:bodyPr wrap="square" lIns="0" tIns="0" rIns="0" bIns="0">
            <a:spAutoFit/>
          </a:bodyPr>
          <a:lstStyle/>
          <a:p>
            <a:pPr marL="285750" indent="-285750">
              <a:spcAft>
                <a:spcPts val="1200"/>
              </a:spcAft>
              <a:buClr>
                <a:srgbClr val="DBD087"/>
              </a:buClr>
              <a:buFont typeface="Wingdings" pitchFamily="2" charset="2"/>
              <a:buChar char=""/>
            </a:pPr>
            <a:r>
              <a:rPr lang="en-US" sz="2400" dirty="0" smtClean="0">
                <a:solidFill>
                  <a:prstClr val="white"/>
                </a:solidFill>
                <a:latin typeface="Arial Narrow" pitchFamily="34" charset="0"/>
              </a:rPr>
              <a:t>Demand for EDA investments continues to be greater than available resources.</a:t>
            </a:r>
          </a:p>
          <a:p>
            <a:pPr marL="285750" indent="-285750">
              <a:spcAft>
                <a:spcPts val="1200"/>
              </a:spcAft>
              <a:buClr>
                <a:srgbClr val="DBD087"/>
              </a:buClr>
              <a:buFont typeface="Wingdings" pitchFamily="2" charset="2"/>
              <a:buChar char=""/>
            </a:pPr>
            <a:r>
              <a:rPr lang="en-US" sz="2400" dirty="0" smtClean="0">
                <a:solidFill>
                  <a:prstClr val="white"/>
                </a:solidFill>
                <a:latin typeface="Arial Narrow" pitchFamily="34" charset="0"/>
              </a:rPr>
              <a:t>The 5-year average demand (FY 2009 – 2013) is 1,476 grant applications received each year.</a:t>
            </a:r>
          </a:p>
          <a:p>
            <a:pPr marL="285750" indent="-285750">
              <a:spcAft>
                <a:spcPts val="1200"/>
              </a:spcAft>
              <a:buClr>
                <a:srgbClr val="DBD087"/>
              </a:buClr>
              <a:buFont typeface="Wingdings" pitchFamily="2" charset="2"/>
              <a:buChar char=""/>
            </a:pPr>
            <a:r>
              <a:rPr lang="en-US" sz="2400" dirty="0" smtClean="0">
                <a:solidFill>
                  <a:prstClr val="white"/>
                </a:solidFill>
                <a:latin typeface="Arial Narrow" pitchFamily="34" charset="0"/>
              </a:rPr>
              <a:t>In FY 2013, EDA </a:t>
            </a:r>
            <a:r>
              <a:rPr lang="en-US" sz="2400" dirty="0" smtClean="0">
                <a:solidFill>
                  <a:schemeClr val="bg1"/>
                </a:solidFill>
                <a:latin typeface="Arial Narrow" pitchFamily="34" charset="0"/>
              </a:rPr>
              <a:t>was </a:t>
            </a:r>
            <a:r>
              <a:rPr lang="en-US" sz="2400" dirty="0">
                <a:solidFill>
                  <a:schemeClr val="bg1"/>
                </a:solidFill>
                <a:latin typeface="Arial Narrow" pitchFamily="34" charset="0"/>
              </a:rPr>
              <a:t>able to fund </a:t>
            </a:r>
            <a:r>
              <a:rPr lang="en-US" sz="2400" dirty="0" smtClean="0">
                <a:solidFill>
                  <a:schemeClr val="bg1"/>
                </a:solidFill>
                <a:latin typeface="Arial Narrow" pitchFamily="34" charset="0"/>
              </a:rPr>
              <a:t>670 of </a:t>
            </a:r>
            <a:r>
              <a:rPr lang="en-US" sz="2400" dirty="0">
                <a:solidFill>
                  <a:schemeClr val="bg1"/>
                </a:solidFill>
                <a:latin typeface="Arial Narrow" pitchFamily="34" charset="0"/>
              </a:rPr>
              <a:t>these </a:t>
            </a:r>
            <a:r>
              <a:rPr lang="en-US" sz="2400" dirty="0" smtClean="0">
                <a:solidFill>
                  <a:prstClr val="white"/>
                </a:solidFill>
                <a:latin typeface="Arial Narrow" pitchFamily="34" charset="0"/>
              </a:rPr>
              <a:t>applications.</a:t>
            </a:r>
            <a:endParaRPr lang="en-US" sz="2400" dirty="0">
              <a:solidFill>
                <a:prstClr val="white"/>
              </a:solidFill>
              <a:latin typeface="Arial Narrow" pitchFamily="34" charset="0"/>
            </a:endParaRPr>
          </a:p>
          <a:p>
            <a:pPr marL="285750" indent="-285750">
              <a:spcAft>
                <a:spcPts val="1200"/>
              </a:spcAft>
              <a:buClr>
                <a:srgbClr val="DBD087"/>
              </a:buClr>
              <a:buFont typeface="Wingdings" pitchFamily="2" charset="2"/>
              <a:buChar char=""/>
            </a:pPr>
            <a:r>
              <a:rPr lang="en-US" sz="2400" dirty="0">
                <a:solidFill>
                  <a:prstClr val="white"/>
                </a:solidFill>
                <a:latin typeface="Arial Narrow" pitchFamily="34" charset="0"/>
              </a:rPr>
              <a:t>In terms of dollars, </a:t>
            </a:r>
            <a:r>
              <a:rPr lang="en-US" sz="2400" dirty="0" smtClean="0">
                <a:solidFill>
                  <a:prstClr val="white"/>
                </a:solidFill>
                <a:latin typeface="Arial Narrow" pitchFamily="34" charset="0"/>
              </a:rPr>
              <a:t>the value of grant applications received in FY 2013 totaled $2.5 billion.</a:t>
            </a:r>
          </a:p>
          <a:p>
            <a:pPr marL="285750" indent="-285750">
              <a:spcAft>
                <a:spcPts val="1200"/>
              </a:spcAft>
              <a:buClr>
                <a:srgbClr val="DBD087"/>
              </a:buClr>
              <a:buFont typeface="Wingdings" pitchFamily="2" charset="2"/>
              <a:buChar char=""/>
            </a:pPr>
            <a:r>
              <a:rPr lang="en-US" sz="2400" dirty="0" smtClean="0">
                <a:solidFill>
                  <a:prstClr val="white"/>
                </a:solidFill>
                <a:latin typeface="Arial Narrow" pitchFamily="34" charset="0"/>
              </a:rPr>
              <a:t>EDA’s </a:t>
            </a:r>
            <a:r>
              <a:rPr lang="en-US" sz="2400" dirty="0">
                <a:solidFill>
                  <a:prstClr val="white"/>
                </a:solidFill>
                <a:latin typeface="Arial Narrow" pitchFamily="34" charset="0"/>
              </a:rPr>
              <a:t>grant program </a:t>
            </a:r>
            <a:r>
              <a:rPr lang="en-US" sz="2400" dirty="0" smtClean="0">
                <a:solidFill>
                  <a:prstClr val="white"/>
                </a:solidFill>
                <a:latin typeface="Arial Narrow" pitchFamily="34" charset="0"/>
              </a:rPr>
              <a:t>appropriation in FY 2013 was $</a:t>
            </a:r>
            <a:r>
              <a:rPr lang="en-US" sz="2400" dirty="0">
                <a:solidFill>
                  <a:prstClr val="white"/>
                </a:solidFill>
                <a:latin typeface="Arial Narrow" pitchFamily="34" charset="0"/>
              </a:rPr>
              <a:t>183.4 </a:t>
            </a:r>
            <a:r>
              <a:rPr lang="en-US" sz="2400" dirty="0" smtClean="0">
                <a:solidFill>
                  <a:prstClr val="white"/>
                </a:solidFill>
                <a:latin typeface="Arial Narrow" pitchFamily="34" charset="0"/>
              </a:rPr>
              <a:t>million.</a:t>
            </a:r>
          </a:p>
        </p:txBody>
      </p:sp>
      <p:sp>
        <p:nvSpPr>
          <p:cNvPr id="15" name="TextBox 7"/>
          <p:cNvSpPr txBox="1">
            <a:spLocks noChangeArrowheads="1"/>
          </p:cNvSpPr>
          <p:nvPr/>
        </p:nvSpPr>
        <p:spPr bwMode="auto">
          <a:xfrm>
            <a:off x="415364" y="1586244"/>
            <a:ext cx="8313273" cy="400110"/>
          </a:xfrm>
          <a:prstGeom prst="rect">
            <a:avLst/>
          </a:prstGeom>
          <a:noFill/>
          <a:ln w="9525">
            <a:noFill/>
            <a:miter lim="800000"/>
            <a:headEnd/>
            <a:tailEnd/>
          </a:ln>
        </p:spPr>
        <p:txBody>
          <a:bodyPr wrap="square">
            <a:spAutoFit/>
          </a:bodyPr>
          <a:lstStyle/>
          <a:p>
            <a:pPr algn="ctr"/>
            <a:r>
              <a:rPr lang="en-US" sz="2000" b="1" dirty="0" smtClean="0">
                <a:solidFill>
                  <a:srgbClr val="DBD087"/>
                </a:solidFill>
                <a:cs typeface="Arial" panose="020B0604020202020204" pitchFamily="34" charset="0"/>
              </a:rPr>
              <a:t>Strong Demand </a:t>
            </a:r>
            <a:r>
              <a:rPr lang="en-US" sz="2000" b="1" dirty="0">
                <a:solidFill>
                  <a:srgbClr val="DBD087"/>
                </a:solidFill>
                <a:cs typeface="Arial" panose="020B0604020202020204" pitchFamily="34" charset="0"/>
              </a:rPr>
              <a:t>for EDA </a:t>
            </a:r>
            <a:r>
              <a:rPr lang="en-US" sz="2000" b="1" dirty="0" smtClean="0">
                <a:solidFill>
                  <a:srgbClr val="DBD087"/>
                </a:solidFill>
                <a:cs typeface="Arial" panose="020B0604020202020204" pitchFamily="34" charset="0"/>
              </a:rPr>
              <a:t>Investments</a:t>
            </a:r>
            <a:endParaRPr lang="en-US" sz="2000" b="1" dirty="0">
              <a:solidFill>
                <a:srgbClr val="DBD087"/>
              </a:solidFill>
              <a:cs typeface="Arial" panose="020B0604020202020204" pitchFamily="34" charset="0"/>
            </a:endParaRPr>
          </a:p>
        </p:txBody>
      </p:sp>
      <p:cxnSp>
        <p:nvCxnSpPr>
          <p:cNvPr id="16" name="Straight Connector 15"/>
          <p:cNvCxnSpPr>
            <a:cxnSpLocks noChangeShapeType="1"/>
          </p:cNvCxnSpPr>
          <p:nvPr/>
        </p:nvCxnSpPr>
        <p:spPr bwMode="auto">
          <a:xfrm>
            <a:off x="291402" y="2081102"/>
            <a:ext cx="851095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a:solidFill>
                  <a:srgbClr val="DBD087"/>
                </a:solidFill>
                <a:latin typeface="Univers" pitchFamily="34" charset="0"/>
              </a:rPr>
              <a:t>U.S.</a:t>
            </a:r>
            <a:r>
              <a:rPr lang="en-US" sz="800" b="1" spc="120" dirty="0">
                <a:solidFill>
                  <a:srgbClr val="DBD087"/>
                </a:solidFill>
                <a:latin typeface="Univers" pitchFamily="34" charset="0"/>
              </a:rPr>
              <a:t> </a:t>
            </a:r>
            <a:r>
              <a:rPr lang="en-US" sz="1000" b="1" spc="120" dirty="0">
                <a:solidFill>
                  <a:srgbClr val="DBD087"/>
                </a:solidFill>
                <a:latin typeface="Univers" pitchFamily="34" charset="0"/>
              </a:rPr>
              <a:t>D</a:t>
            </a:r>
            <a:r>
              <a:rPr lang="en-US" sz="800" b="1" spc="120" dirty="0">
                <a:solidFill>
                  <a:srgbClr val="DBD087"/>
                </a:solidFill>
                <a:latin typeface="Univers" pitchFamily="34" charset="0"/>
              </a:rPr>
              <a:t>EPARTMENT OF </a:t>
            </a:r>
            <a:r>
              <a:rPr lang="en-US" sz="1000" b="1" spc="120" dirty="0">
                <a:solidFill>
                  <a:srgbClr val="DBD087"/>
                </a:solidFill>
                <a:latin typeface="Univers" pitchFamily="34" charset="0"/>
              </a:rPr>
              <a:t>C</a:t>
            </a:r>
            <a:r>
              <a:rPr lang="en-US" sz="800" b="1" spc="120" dirty="0">
                <a:solidFill>
                  <a:srgbClr val="DBD087"/>
                </a:solidFill>
                <a:latin typeface="Univers" pitchFamily="34" charset="0"/>
              </a:rPr>
              <a:t>OMMERCE</a:t>
            </a:r>
          </a:p>
        </p:txBody>
      </p:sp>
    </p:spTree>
    <p:extLst>
      <p:ext uri="{BB962C8B-B14F-4D97-AF65-F5344CB8AC3E}">
        <p14:creationId xmlns:p14="http://schemas.microsoft.com/office/powerpoint/2010/main" val="3402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9" name="TextBox 18"/>
          <p:cNvSpPr txBox="1">
            <a:spLocks noChangeArrowheads="1"/>
          </p:cNvSpPr>
          <p:nvPr/>
        </p:nvSpPr>
        <p:spPr bwMode="auto">
          <a:xfrm>
            <a:off x="651010" y="2145357"/>
            <a:ext cx="7567957" cy="3770263"/>
          </a:xfrm>
          <a:prstGeom prst="rect">
            <a:avLst/>
          </a:prstGeom>
          <a:noFill/>
          <a:ln w="9525">
            <a:noFill/>
            <a:miter lim="800000"/>
            <a:headEnd/>
            <a:tailEnd/>
          </a:ln>
        </p:spPr>
        <p:txBody>
          <a:bodyPr wrap="square" lIns="0" tIns="0" rIns="0" bIns="0">
            <a:prstTxWarp prst="textNoShape">
              <a:avLst/>
            </a:prstTxWarp>
            <a:spAutoFit/>
          </a:bodyPr>
          <a:lstStyle/>
          <a:p>
            <a:pPr marL="0" lvl="1">
              <a:spcAft>
                <a:spcPts val="1200"/>
              </a:spcAft>
              <a:buClr>
                <a:srgbClr val="DBD087"/>
              </a:buClr>
              <a:defRPr/>
            </a:pPr>
            <a:r>
              <a:rPr lang="en-US" sz="2200" b="1" dirty="0" smtClean="0">
                <a:solidFill>
                  <a:schemeClr val="bg1"/>
                </a:solidFill>
                <a:latin typeface="Arial Narrow" panose="020B0606020202030204" pitchFamily="34" charset="0"/>
                <a:cs typeface="Arial" panose="020B0604020202020204" pitchFamily="34" charset="0"/>
              </a:rPr>
              <a:t>Empowering </a:t>
            </a:r>
            <a:r>
              <a:rPr lang="en-US" sz="2200" b="1" dirty="0">
                <a:solidFill>
                  <a:schemeClr val="bg1"/>
                </a:solidFill>
                <a:latin typeface="Arial Narrow" panose="020B0606020202030204" pitchFamily="34" charset="0"/>
                <a:cs typeface="Arial" panose="020B0604020202020204" pitchFamily="34" charset="0"/>
              </a:rPr>
              <a:t>regions to develop </a:t>
            </a:r>
            <a:r>
              <a:rPr lang="en-US" sz="2200" b="1" dirty="0" smtClean="0">
                <a:solidFill>
                  <a:schemeClr val="bg1"/>
                </a:solidFill>
                <a:latin typeface="Arial Narrow" panose="020B0606020202030204" pitchFamily="34" charset="0"/>
                <a:cs typeface="Arial" panose="020B0604020202020204" pitchFamily="34" charset="0"/>
              </a:rPr>
              <a:t>and implement their </a:t>
            </a:r>
            <a:r>
              <a:rPr lang="en-US" sz="2200" b="1" dirty="0">
                <a:solidFill>
                  <a:schemeClr val="bg1"/>
                </a:solidFill>
                <a:latin typeface="Arial Narrow" panose="020B0606020202030204" pitchFamily="34" charset="0"/>
                <a:cs typeface="Arial" panose="020B0604020202020204" pitchFamily="34" charset="0"/>
              </a:rPr>
              <a:t>own plans that will transform their communities into globally competitive regions and ultimately improve the quality of life for their </a:t>
            </a:r>
            <a:r>
              <a:rPr lang="en-US" sz="2200" b="1" dirty="0" smtClean="0">
                <a:solidFill>
                  <a:schemeClr val="bg1"/>
                </a:solidFill>
                <a:latin typeface="Arial Narrow" panose="020B0606020202030204" pitchFamily="34" charset="0"/>
                <a:cs typeface="Arial" panose="020B0604020202020204" pitchFamily="34" charset="0"/>
              </a:rPr>
              <a:t>citizens.</a:t>
            </a:r>
          </a:p>
          <a:p>
            <a:pPr marL="285750" indent="-285750">
              <a:spcAft>
                <a:spcPts val="900"/>
              </a:spcAft>
              <a:buClr>
                <a:srgbClr val="DBD087"/>
              </a:buClr>
              <a:buFont typeface="Wingdings" pitchFamily="2" charset="2"/>
              <a:buChar char=""/>
            </a:pPr>
            <a:r>
              <a:rPr lang="en-US" sz="2200" dirty="0">
                <a:solidFill>
                  <a:prstClr val="white"/>
                </a:solidFill>
                <a:latin typeface="Arial Narrow" pitchFamily="34" charset="0"/>
              </a:rPr>
              <a:t>FY 2016 budget aligns with the Department’s “Open for Business </a:t>
            </a:r>
            <a:r>
              <a:rPr lang="en-US" sz="2200" dirty="0" smtClean="0">
                <a:solidFill>
                  <a:prstClr val="white"/>
                </a:solidFill>
                <a:latin typeface="Arial Narrow" pitchFamily="34" charset="0"/>
              </a:rPr>
              <a:t>Agenda.” </a:t>
            </a:r>
            <a:endParaRPr lang="en-US" sz="2200" dirty="0">
              <a:solidFill>
                <a:prstClr val="white"/>
              </a:solidFill>
              <a:latin typeface="Arial Narrow" pitchFamily="34" charset="0"/>
            </a:endParaRPr>
          </a:p>
          <a:p>
            <a:pPr marL="742950" lvl="1" indent="-285750">
              <a:spcAft>
                <a:spcPts val="900"/>
              </a:spcAft>
              <a:buClr>
                <a:srgbClr val="DBD087"/>
              </a:buClr>
              <a:buFont typeface="Wingdings" pitchFamily="2" charset="2"/>
              <a:buChar char=""/>
            </a:pPr>
            <a:r>
              <a:rPr lang="en-US" sz="2200" dirty="0">
                <a:solidFill>
                  <a:prstClr val="white"/>
                </a:solidFill>
                <a:latin typeface="Arial Narrow" pitchFamily="34" charset="0"/>
              </a:rPr>
              <a:t>Enables key investments in programs that promote exports; strengthen manufacturing; support 21st century economic development and the </a:t>
            </a:r>
            <a:r>
              <a:rPr lang="en-US" sz="2200" dirty="0" smtClean="0">
                <a:solidFill>
                  <a:prstClr val="white"/>
                </a:solidFill>
                <a:latin typeface="Arial Narrow" pitchFamily="34" charset="0"/>
              </a:rPr>
              <a:t>spur innovation </a:t>
            </a:r>
            <a:r>
              <a:rPr lang="en-US" sz="2200" dirty="0">
                <a:solidFill>
                  <a:prstClr val="white"/>
                </a:solidFill>
                <a:latin typeface="Arial Narrow" pitchFamily="34" charset="0"/>
              </a:rPr>
              <a:t>and resilience </a:t>
            </a:r>
            <a:r>
              <a:rPr lang="en-US" sz="2200" dirty="0" smtClean="0">
                <a:solidFill>
                  <a:prstClr val="white"/>
                </a:solidFill>
                <a:latin typeface="Arial Narrow" pitchFamily="34" charset="0"/>
              </a:rPr>
              <a:t>planning. </a:t>
            </a:r>
            <a:endParaRPr lang="en-US" sz="2200" dirty="0">
              <a:solidFill>
                <a:prstClr val="white"/>
              </a:solidFill>
              <a:latin typeface="Arial Narrow" pitchFamily="34" charset="0"/>
            </a:endParaRPr>
          </a:p>
          <a:p>
            <a:pPr marL="285750" lvl="1" indent="-285750">
              <a:spcAft>
                <a:spcPts val="1200"/>
              </a:spcAft>
              <a:buClr>
                <a:srgbClr val="DBD087"/>
              </a:buClr>
              <a:buFont typeface="Wingdings" pitchFamily="2" charset="2"/>
              <a:buChar char=""/>
              <a:defRPr/>
            </a:pPr>
            <a:r>
              <a:rPr lang="en-US" sz="2200" dirty="0" smtClean="0">
                <a:solidFill>
                  <a:schemeClr val="bg1"/>
                </a:solidFill>
                <a:latin typeface="Arial Narrow" panose="020B0606020202030204" pitchFamily="34" charset="0"/>
                <a:cs typeface="Arial" panose="020B0604020202020204" pitchFamily="34" charset="0"/>
              </a:rPr>
              <a:t>Integrating </a:t>
            </a:r>
            <a:r>
              <a:rPr lang="en-US" sz="2200" dirty="0">
                <a:solidFill>
                  <a:schemeClr val="bg1"/>
                </a:solidFill>
                <a:latin typeface="Arial Narrow" panose="020B0606020202030204" pitchFamily="34" charset="0"/>
                <a:cs typeface="Arial" panose="020B0604020202020204" pitchFamily="34" charset="0"/>
              </a:rPr>
              <a:t>resources more effectively meets the complex needs of regions suffering from economic </a:t>
            </a:r>
            <a:r>
              <a:rPr lang="en-US" sz="2200" dirty="0" smtClean="0">
                <a:solidFill>
                  <a:schemeClr val="bg1"/>
                </a:solidFill>
                <a:latin typeface="Arial Narrow" panose="020B0606020202030204" pitchFamily="34" charset="0"/>
                <a:cs typeface="Arial" panose="020B0604020202020204" pitchFamily="34" charset="0"/>
              </a:rPr>
              <a:t>distress.</a:t>
            </a:r>
          </a:p>
        </p:txBody>
      </p:sp>
      <p:sp>
        <p:nvSpPr>
          <p:cNvPr id="17" name="TextBox 8"/>
          <p:cNvSpPr txBox="1">
            <a:spLocks noChangeArrowheads="1"/>
          </p:cNvSpPr>
          <p:nvPr/>
        </p:nvSpPr>
        <p:spPr bwMode="auto">
          <a:xfrm>
            <a:off x="329609" y="1647467"/>
            <a:ext cx="8293396" cy="304379"/>
          </a:xfrm>
          <a:prstGeom prst="rect">
            <a:avLst/>
          </a:prstGeom>
          <a:noFill/>
          <a:ln w="9525">
            <a:noFill/>
            <a:miter lim="800000"/>
            <a:headEnd/>
            <a:tailEnd/>
          </a:ln>
        </p:spPr>
        <p:txBody>
          <a:bodyPr wrap="square" lIns="0" tIns="0" rIns="0" bIns="0">
            <a:prstTxWarp prst="textNoShape">
              <a:avLst/>
            </a:prstTxWarp>
            <a:spAutoFit/>
          </a:bodyPr>
          <a:lstStyle/>
          <a:p>
            <a:pPr algn="ctr">
              <a:lnSpc>
                <a:spcPts val="2325"/>
              </a:lnSpc>
              <a:defRPr/>
            </a:pPr>
            <a:r>
              <a:rPr lang="en-US" sz="2400" b="1" dirty="0" smtClean="0">
                <a:solidFill>
                  <a:srgbClr val="DBD087"/>
                </a:solidFill>
                <a:cs typeface="Arial" panose="020B0604020202020204" pitchFamily="34" charset="0"/>
              </a:rPr>
              <a:t>FY 2016 Budget Priority</a:t>
            </a:r>
            <a:endParaRPr lang="en-US" sz="2400" b="1" dirty="0">
              <a:solidFill>
                <a:srgbClr val="DBD087"/>
              </a:solidFill>
              <a:cs typeface="Arial" panose="020B0604020202020204" pitchFamily="34" charset="0"/>
            </a:endParaRPr>
          </a:p>
        </p:txBody>
      </p:sp>
      <p:cxnSp>
        <p:nvCxnSpPr>
          <p:cNvPr id="27" name="Straight Connector 26"/>
          <p:cNvCxnSpPr>
            <a:cxnSpLocks noChangeShapeType="1"/>
          </p:cNvCxnSpPr>
          <p:nvPr/>
        </p:nvCxnSpPr>
        <p:spPr bwMode="auto">
          <a:xfrm>
            <a:off x="651010" y="2034683"/>
            <a:ext cx="7388860" cy="2381"/>
          </a:xfrm>
          <a:prstGeom prst="line">
            <a:avLst/>
          </a:prstGeom>
          <a:noFill/>
          <a:ln w="12700">
            <a:solidFill>
              <a:srgbClr val="E8CE79"/>
            </a:solidFill>
            <a:round/>
            <a:headEnd/>
            <a:tailEnd/>
          </a:ln>
          <a:effectLst/>
        </p:spPr>
      </p:cxnSp>
      <p:pic>
        <p:nvPicPr>
          <p:cNvPr id="10" name="Picture 3"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16" name="TextBox 15"/>
          <p:cNvSpPr txBox="1">
            <a:spLocks noChangeArrowheads="1"/>
          </p:cNvSpPr>
          <p:nvPr/>
        </p:nvSpPr>
        <p:spPr bwMode="auto">
          <a:xfrm>
            <a:off x="0" y="1336675"/>
            <a:ext cx="9158287" cy="119063"/>
          </a:xfrm>
          <a:prstGeom prst="rect">
            <a:avLst/>
          </a:prstGeom>
          <a:gradFill rotWithShape="1">
            <a:gsLst>
              <a:gs pos="0">
                <a:srgbClr val="C4BD97"/>
              </a:gs>
              <a:gs pos="39999">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18" name="TextBox 17"/>
          <p:cNvSpPr txBox="1"/>
          <p:nvPr/>
        </p:nvSpPr>
        <p:spPr>
          <a:xfrm>
            <a:off x="3468411" y="6208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
        <p:nvSpPr>
          <p:cNvPr id="20" name="TextBox 19"/>
          <p:cNvSpPr txBox="1"/>
          <p:nvPr/>
        </p:nvSpPr>
        <p:spPr>
          <a:xfrm>
            <a:off x="-26987" y="6437154"/>
            <a:ext cx="2857500" cy="246221"/>
          </a:xfrm>
          <a:prstGeom prst="rect">
            <a:avLst/>
          </a:prstGeom>
          <a:noFill/>
        </p:spPr>
        <p:txBody>
          <a:bodyPr wrap="square" rtlCol="0">
            <a:spAutoFit/>
          </a:bodyPr>
          <a:lstStyle/>
          <a:p>
            <a:pPr algn="ctr"/>
            <a:r>
              <a:rPr lang="en-US" sz="1000" b="1" spc="120" dirty="0">
                <a:solidFill>
                  <a:srgbClr val="DBD087"/>
                </a:solidFill>
                <a:latin typeface="Univers" pitchFamily="34" charset="0"/>
              </a:rPr>
              <a:t>U.S.</a:t>
            </a:r>
            <a:r>
              <a:rPr lang="en-US" sz="800" b="1" spc="120" dirty="0">
                <a:solidFill>
                  <a:srgbClr val="DBD087"/>
                </a:solidFill>
                <a:latin typeface="Univers" pitchFamily="34" charset="0"/>
              </a:rPr>
              <a:t> </a:t>
            </a:r>
            <a:r>
              <a:rPr lang="en-US" sz="1000" b="1" spc="120" dirty="0">
                <a:solidFill>
                  <a:srgbClr val="DBD087"/>
                </a:solidFill>
                <a:latin typeface="Univers" pitchFamily="34" charset="0"/>
              </a:rPr>
              <a:t>D</a:t>
            </a:r>
            <a:r>
              <a:rPr lang="en-US" sz="800" b="1" spc="120" dirty="0">
                <a:solidFill>
                  <a:srgbClr val="DBD087"/>
                </a:solidFill>
                <a:latin typeface="Univers" pitchFamily="34" charset="0"/>
              </a:rPr>
              <a:t>EPARTMENT OF </a:t>
            </a:r>
            <a:r>
              <a:rPr lang="en-US" sz="1000" b="1" spc="120" dirty="0">
                <a:solidFill>
                  <a:srgbClr val="DBD087"/>
                </a:solidFill>
                <a:latin typeface="Univers" pitchFamily="34" charset="0"/>
              </a:rPr>
              <a:t>C</a:t>
            </a:r>
            <a:r>
              <a:rPr lang="en-US" sz="800" b="1" spc="120" dirty="0">
                <a:solidFill>
                  <a:srgbClr val="DBD087"/>
                </a:solidFill>
                <a:latin typeface="Univers" pitchFamily="34" charset="0"/>
              </a:rPr>
              <a:t>OMMERCE</a:t>
            </a:r>
          </a:p>
        </p:txBody>
      </p:sp>
    </p:spTree>
    <p:extLst>
      <p:ext uri="{BB962C8B-B14F-4D97-AF65-F5344CB8AC3E}">
        <p14:creationId xmlns:p14="http://schemas.microsoft.com/office/powerpoint/2010/main" val="426714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0460" y="2022419"/>
            <a:ext cx="9294460" cy="3880223"/>
          </a:xfrm>
          <a:prstGeom prst="rect">
            <a:avLst/>
          </a:prstGeom>
          <a:gradFill flip="none" rotWithShape="1">
            <a:gsLst>
              <a:gs pos="20000">
                <a:schemeClr val="bg1">
                  <a:alpha val="7000"/>
                </a:schemeClr>
              </a:gs>
              <a:gs pos="100000">
                <a:srgbClr val="162E5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p>
        </p:txBody>
      </p:sp>
      <p:pic>
        <p:nvPicPr>
          <p:cNvPr id="22534" name="Picture 9" descr="EDA_logo_lc_2_white_noTag.png"/>
          <p:cNvPicPr>
            <a:picLocks noChangeAspect="1"/>
          </p:cNvPicPr>
          <p:nvPr/>
        </p:nvPicPr>
        <p:blipFill>
          <a:blip r:embed="rId3"/>
          <a:srcRect/>
          <a:stretch>
            <a:fillRect/>
          </a:stretch>
        </p:blipFill>
        <p:spPr bwMode="auto">
          <a:xfrm>
            <a:off x="993775" y="479425"/>
            <a:ext cx="2008188" cy="571500"/>
          </a:xfrm>
          <a:prstGeom prst="rect">
            <a:avLst/>
          </a:prstGeom>
          <a:noFill/>
          <a:ln w="9525">
            <a:noFill/>
            <a:miter lim="800000"/>
            <a:headEnd/>
            <a:tailEnd/>
          </a:ln>
        </p:spPr>
      </p:pic>
      <p:sp>
        <p:nvSpPr>
          <p:cNvPr id="6" name="TextBox 5"/>
          <p:cNvSpPr txBox="1">
            <a:spLocks noChangeArrowheads="1"/>
          </p:cNvSpPr>
          <p:nvPr/>
        </p:nvSpPr>
        <p:spPr bwMode="auto">
          <a:xfrm>
            <a:off x="0" y="1336675"/>
            <a:ext cx="9144000"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a:solidFill>
                <a:srgbClr val="1A3468"/>
              </a:solidFill>
              <a:latin typeface="Arial Narrow" pitchFamily="-109" charset="0"/>
              <a:ea typeface="ＭＳ Ｐゴシック" pitchFamily="-109" charset="-128"/>
              <a:cs typeface="+mn-cs"/>
            </a:endParaRPr>
          </a:p>
        </p:txBody>
      </p:sp>
      <p:sp>
        <p:nvSpPr>
          <p:cNvPr id="18" name="TextBox 17"/>
          <p:cNvSpPr txBox="1">
            <a:spLocks noChangeArrowheads="1"/>
          </p:cNvSpPr>
          <p:nvPr/>
        </p:nvSpPr>
        <p:spPr bwMode="auto">
          <a:xfrm>
            <a:off x="3395444" y="2574694"/>
            <a:ext cx="5568950" cy="2469907"/>
          </a:xfrm>
          <a:prstGeom prst="rect">
            <a:avLst/>
          </a:prstGeom>
          <a:noFill/>
          <a:ln w="9525">
            <a:noFill/>
            <a:miter lim="800000"/>
            <a:headEnd/>
            <a:tailEnd/>
          </a:ln>
        </p:spPr>
        <p:txBody>
          <a:bodyPr lIns="0" tIns="0" rIns="0" bIns="0">
            <a:spAutoFit/>
          </a:bodyPr>
          <a:lstStyle/>
          <a:p>
            <a:pPr>
              <a:lnSpc>
                <a:spcPct val="150000"/>
              </a:lnSpc>
            </a:pPr>
            <a:r>
              <a:rPr lang="en-US" dirty="0" smtClean="0">
                <a:solidFill>
                  <a:srgbClr val="06266D"/>
                </a:solidFill>
                <a:latin typeface="Arial Narrow" pitchFamily="34" charset="0"/>
              </a:rPr>
              <a:t>★ </a:t>
            </a:r>
            <a:r>
              <a:rPr lang="en-US" dirty="0">
                <a:solidFill>
                  <a:schemeClr val="bg1"/>
                </a:solidFill>
                <a:latin typeface="Arial Narrow" pitchFamily="34" charset="0"/>
              </a:rPr>
              <a:t>Collaborative Regional Innovation</a:t>
            </a:r>
          </a:p>
          <a:p>
            <a:pPr>
              <a:lnSpc>
                <a:spcPct val="150000"/>
              </a:lnSpc>
            </a:pPr>
            <a:r>
              <a:rPr lang="en-US" dirty="0">
                <a:solidFill>
                  <a:srgbClr val="06266D"/>
                </a:solidFill>
                <a:latin typeface="Arial Narrow" pitchFamily="34" charset="0"/>
              </a:rPr>
              <a:t>★ </a:t>
            </a:r>
            <a:r>
              <a:rPr lang="en-US" dirty="0">
                <a:solidFill>
                  <a:schemeClr val="bg1"/>
                </a:solidFill>
                <a:latin typeface="Arial Narrow" pitchFamily="34" charset="0"/>
              </a:rPr>
              <a:t>Public/Private Partnerships</a:t>
            </a:r>
          </a:p>
          <a:p>
            <a:pPr>
              <a:lnSpc>
                <a:spcPct val="150000"/>
              </a:lnSpc>
            </a:pPr>
            <a:r>
              <a:rPr lang="en-US" dirty="0">
                <a:solidFill>
                  <a:srgbClr val="06266D"/>
                </a:solidFill>
                <a:latin typeface="Arial Narrow" pitchFamily="34" charset="0"/>
              </a:rPr>
              <a:t>★</a:t>
            </a:r>
            <a:r>
              <a:rPr lang="en-US" dirty="0">
                <a:latin typeface="Arial Narrow" pitchFamily="34" charset="0"/>
              </a:rPr>
              <a:t> </a:t>
            </a:r>
            <a:r>
              <a:rPr lang="en-US" dirty="0">
                <a:solidFill>
                  <a:schemeClr val="bg1"/>
                </a:solidFill>
                <a:latin typeface="Arial Narrow" pitchFamily="34" charset="0"/>
              </a:rPr>
              <a:t>National Strategic Priorities</a:t>
            </a:r>
          </a:p>
          <a:p>
            <a:pPr>
              <a:lnSpc>
                <a:spcPct val="150000"/>
              </a:lnSpc>
            </a:pPr>
            <a:r>
              <a:rPr lang="en-US" dirty="0">
                <a:solidFill>
                  <a:srgbClr val="06266D"/>
                </a:solidFill>
                <a:latin typeface="Arial Narrow" pitchFamily="34" charset="0"/>
              </a:rPr>
              <a:t>★ </a:t>
            </a:r>
            <a:r>
              <a:rPr lang="en-US" dirty="0">
                <a:solidFill>
                  <a:schemeClr val="bg1"/>
                </a:solidFill>
                <a:latin typeface="Arial Narrow" pitchFamily="34" charset="0"/>
              </a:rPr>
              <a:t>Global Competitiveness</a:t>
            </a:r>
          </a:p>
          <a:p>
            <a:pPr>
              <a:lnSpc>
                <a:spcPct val="150000"/>
              </a:lnSpc>
            </a:pPr>
            <a:r>
              <a:rPr lang="en-US" dirty="0">
                <a:solidFill>
                  <a:srgbClr val="06266D"/>
                </a:solidFill>
                <a:latin typeface="Arial Narrow" pitchFamily="34" charset="0"/>
              </a:rPr>
              <a:t>★ </a:t>
            </a:r>
            <a:r>
              <a:rPr lang="en-US" dirty="0">
                <a:solidFill>
                  <a:schemeClr val="bg1"/>
                </a:solidFill>
                <a:latin typeface="Arial Narrow" pitchFamily="34" charset="0"/>
              </a:rPr>
              <a:t>Environmentally-Sustainable Development</a:t>
            </a:r>
          </a:p>
          <a:p>
            <a:pPr>
              <a:lnSpc>
                <a:spcPct val="150000"/>
              </a:lnSpc>
            </a:pPr>
            <a:r>
              <a:rPr lang="en-US" dirty="0">
                <a:solidFill>
                  <a:srgbClr val="06266D"/>
                </a:solidFill>
                <a:latin typeface="Arial Narrow" pitchFamily="34" charset="0"/>
              </a:rPr>
              <a:t>★</a:t>
            </a:r>
            <a:r>
              <a:rPr lang="en-US" dirty="0">
                <a:latin typeface="Arial Narrow" pitchFamily="34" charset="0"/>
              </a:rPr>
              <a:t> </a:t>
            </a:r>
            <a:r>
              <a:rPr lang="en-US" dirty="0">
                <a:solidFill>
                  <a:schemeClr val="bg1"/>
                </a:solidFill>
                <a:latin typeface="Arial Narrow" pitchFamily="34" charset="0"/>
              </a:rPr>
              <a:t>Economically Distressed and Underserved Communities</a:t>
            </a:r>
          </a:p>
        </p:txBody>
      </p:sp>
      <p:pic>
        <p:nvPicPr>
          <p:cNvPr id="9" name="Picture 8" descr="GlobalEconomy.png"/>
          <p:cNvPicPr>
            <a:picLocks noChangeAspect="1"/>
          </p:cNvPicPr>
          <p:nvPr/>
        </p:nvPicPr>
        <p:blipFill>
          <a:blip r:embed="rId4"/>
          <a:srcRect/>
          <a:stretch>
            <a:fillRect/>
          </a:stretch>
        </p:blipFill>
        <p:spPr bwMode="auto">
          <a:xfrm>
            <a:off x="0" y="3429000"/>
            <a:ext cx="2408238" cy="1874838"/>
          </a:xfrm>
          <a:prstGeom prst="rect">
            <a:avLst/>
          </a:prstGeom>
          <a:noFill/>
          <a:ln w="9525">
            <a:noFill/>
            <a:miter lim="800000"/>
            <a:headEnd/>
            <a:tailEnd/>
          </a:ln>
        </p:spPr>
      </p:pic>
      <p:pic>
        <p:nvPicPr>
          <p:cNvPr id="10" name="Picture 9" descr="handshake.png"/>
          <p:cNvPicPr>
            <a:picLocks noChangeAspect="1"/>
          </p:cNvPicPr>
          <p:nvPr/>
        </p:nvPicPr>
        <p:blipFill>
          <a:blip r:embed="rId5"/>
          <a:srcRect/>
          <a:stretch>
            <a:fillRect/>
          </a:stretch>
        </p:blipFill>
        <p:spPr bwMode="auto">
          <a:xfrm>
            <a:off x="609600" y="1455738"/>
            <a:ext cx="2741613" cy="2357437"/>
          </a:xfrm>
          <a:prstGeom prst="rect">
            <a:avLst/>
          </a:prstGeom>
          <a:noFill/>
          <a:ln w="9525">
            <a:noFill/>
            <a:miter lim="800000"/>
            <a:headEnd/>
            <a:tailEnd/>
          </a:ln>
        </p:spPr>
      </p:pic>
      <p:pic>
        <p:nvPicPr>
          <p:cNvPr id="8" name="Picture 7" descr="EcologicalDevelopment.png"/>
          <p:cNvPicPr>
            <a:picLocks noChangeAspect="1"/>
          </p:cNvPicPr>
          <p:nvPr/>
        </p:nvPicPr>
        <p:blipFill>
          <a:blip r:embed="rId6"/>
          <a:srcRect/>
          <a:stretch>
            <a:fillRect/>
          </a:stretch>
        </p:blipFill>
        <p:spPr bwMode="auto">
          <a:xfrm>
            <a:off x="993775" y="4779963"/>
            <a:ext cx="2089150" cy="1625600"/>
          </a:xfrm>
          <a:prstGeom prst="rect">
            <a:avLst/>
          </a:prstGeom>
          <a:noFill/>
          <a:ln w="9525">
            <a:noFill/>
            <a:miter lim="800000"/>
            <a:headEnd/>
            <a:tailEnd/>
          </a:ln>
        </p:spPr>
      </p:pic>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
        <p:nvSpPr>
          <p:cNvPr id="12" name="TextBox 7"/>
          <p:cNvSpPr txBox="1">
            <a:spLocks noChangeArrowheads="1"/>
          </p:cNvSpPr>
          <p:nvPr/>
        </p:nvSpPr>
        <p:spPr bwMode="auto">
          <a:xfrm>
            <a:off x="2472939" y="1983888"/>
            <a:ext cx="6350000" cy="461665"/>
          </a:xfrm>
          <a:prstGeom prst="rect">
            <a:avLst/>
          </a:prstGeom>
          <a:noFill/>
          <a:ln w="9525">
            <a:noFill/>
            <a:miter lim="800000"/>
            <a:headEnd/>
            <a:tailEnd/>
          </a:ln>
        </p:spPr>
        <p:txBody>
          <a:bodyPr wrap="square">
            <a:spAutoFit/>
          </a:bodyPr>
          <a:lstStyle/>
          <a:p>
            <a:pPr algn="ctr"/>
            <a:r>
              <a:rPr lang="en-US" sz="2400" b="1" dirty="0" err="1" smtClean="0">
                <a:solidFill>
                  <a:srgbClr val="DBD087"/>
                </a:solidFill>
                <a:latin typeface="Georgia" pitchFamily="18" charset="0"/>
              </a:rPr>
              <a:t>EDA’s</a:t>
            </a:r>
            <a:r>
              <a:rPr lang="en-US" sz="2400" b="1" dirty="0" smtClean="0">
                <a:solidFill>
                  <a:srgbClr val="DBD087"/>
                </a:solidFill>
                <a:latin typeface="Georgia" pitchFamily="18" charset="0"/>
              </a:rPr>
              <a:t> Investment Priorities</a:t>
            </a:r>
            <a:endParaRPr lang="en-US" sz="2400" b="1" dirty="0">
              <a:solidFill>
                <a:srgbClr val="DBD087"/>
              </a:solidFill>
              <a:latin typeface="Georgia" pitchFamily="18" charset="0"/>
            </a:endParaRPr>
          </a:p>
        </p:txBody>
      </p:sp>
    </p:spTree>
    <p:extLst>
      <p:ext uri="{BB962C8B-B14F-4D97-AF65-F5344CB8AC3E}">
        <p14:creationId xmlns:p14="http://schemas.microsoft.com/office/powerpoint/2010/main" val="2708146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2" presetClass="entr" presetSubtype="2" accel="50000" decel="50000" fill="hold" grpId="0" nodeType="after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accel="50000" decel="5000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 calcmode="lin" valueType="num">
                                      <p:cBhvr additive="base">
                                        <p:cTn id="35" dur="10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accel="50000" decel="50000" fill="hold" grpId="0" nodeType="after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 calcmode="lin" valueType="num">
                                      <p:cBhvr additive="base">
                                        <p:cTn id="40" dur="10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18">
                                            <p:txEl>
                                              <p:pRg st="3" end="3"/>
                                            </p:txEl>
                                          </p:spTgt>
                                        </p:tgtEl>
                                        <p:attrNameLst>
                                          <p:attrName>style.visibility</p:attrName>
                                        </p:attrNameLst>
                                      </p:cBhvr>
                                      <p:to>
                                        <p:strVal val="visible"/>
                                      </p:to>
                                    </p:set>
                                    <p:anim calcmode="lin" valueType="num">
                                      <p:cBhvr additive="base">
                                        <p:cTn id="45" dur="10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2" presetClass="entr" presetSubtype="2" accel="50000" decel="50000" fill="hold" grpId="0" nodeType="afterEffect">
                                  <p:stCondLst>
                                    <p:cond delay="0"/>
                                  </p:stCondLst>
                                  <p:childTnLst>
                                    <p:set>
                                      <p:cBhvr>
                                        <p:cTn id="49" dur="1" fill="hold">
                                          <p:stCondLst>
                                            <p:cond delay="0"/>
                                          </p:stCondLst>
                                        </p:cTn>
                                        <p:tgtEl>
                                          <p:spTgt spid="18">
                                            <p:txEl>
                                              <p:pRg st="4" end="4"/>
                                            </p:txEl>
                                          </p:spTgt>
                                        </p:tgtEl>
                                        <p:attrNameLst>
                                          <p:attrName>style.visibility</p:attrName>
                                        </p:attrNameLst>
                                      </p:cBhvr>
                                      <p:to>
                                        <p:strVal val="visible"/>
                                      </p:to>
                                    </p:set>
                                    <p:anim calcmode="lin" valueType="num">
                                      <p:cBhvr additive="base">
                                        <p:cTn id="50" dur="10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par>
                          <p:cTn id="52" fill="hold">
                            <p:stCondLst>
                              <p:cond delay="7000"/>
                            </p:stCondLst>
                            <p:childTnLst>
                              <p:par>
                                <p:cTn id="53" presetID="2" presetClass="entr" presetSubtype="2" accel="50000" decel="50000" fill="hold" grpId="0" nodeType="afterEffect">
                                  <p:stCondLst>
                                    <p:cond delay="0"/>
                                  </p:stCondLst>
                                  <p:childTnLst>
                                    <p:set>
                                      <p:cBhvr>
                                        <p:cTn id="54" dur="1" fill="hold">
                                          <p:stCondLst>
                                            <p:cond delay="0"/>
                                          </p:stCondLst>
                                        </p:cTn>
                                        <p:tgtEl>
                                          <p:spTgt spid="18">
                                            <p:txEl>
                                              <p:pRg st="5" end="5"/>
                                            </p:txEl>
                                          </p:spTgt>
                                        </p:tgtEl>
                                        <p:attrNameLst>
                                          <p:attrName>style.visibility</p:attrName>
                                        </p:attrNameLst>
                                      </p:cBhvr>
                                      <p:to>
                                        <p:strVal val="visible"/>
                                      </p:to>
                                    </p:set>
                                    <p:anim calcmode="lin" valueType="num">
                                      <p:cBhvr additive="base">
                                        <p:cTn id="55" dur="10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1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5"/>
          <p:cNvGrpSpPr/>
          <p:nvPr/>
        </p:nvGrpSpPr>
        <p:grpSpPr>
          <a:xfrm>
            <a:off x="402735" y="1827514"/>
            <a:ext cx="8338530" cy="4991552"/>
            <a:chOff x="402735" y="1827514"/>
            <a:chExt cx="8338530" cy="4991552"/>
          </a:xfrm>
        </p:grpSpPr>
        <p:sp>
          <p:nvSpPr>
            <p:cNvPr id="21" name="Line Callout 1 20"/>
            <p:cNvSpPr/>
            <p:nvPr/>
          </p:nvSpPr>
          <p:spPr>
            <a:xfrm>
              <a:off x="402735" y="4364485"/>
              <a:ext cx="1457012" cy="640057"/>
            </a:xfrm>
            <a:prstGeom prst="borderCallout1">
              <a:avLst>
                <a:gd name="adj1" fmla="val 99488"/>
                <a:gd name="adj2" fmla="val 48955"/>
                <a:gd name="adj3" fmla="val 238635"/>
                <a:gd name="adj4" fmla="val 82223"/>
              </a:avLst>
            </a:prstGeom>
            <a:ln w="28575">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Transportation</a:t>
              </a:r>
            </a:p>
            <a:p>
              <a:pPr algn="ctr"/>
              <a:r>
                <a:rPr lang="en-US" sz="1600" b="1" dirty="0"/>
                <a:t>Utilities</a:t>
              </a:r>
            </a:p>
          </p:txBody>
        </p:sp>
        <p:sp>
          <p:nvSpPr>
            <p:cNvPr id="20" name="Line Callout 1 19"/>
            <p:cNvSpPr/>
            <p:nvPr/>
          </p:nvSpPr>
          <p:spPr>
            <a:xfrm>
              <a:off x="7181721" y="4581087"/>
              <a:ext cx="1559544" cy="674366"/>
            </a:xfrm>
            <a:prstGeom prst="borderCallout1">
              <a:avLst>
                <a:gd name="adj1" fmla="val 44199"/>
                <a:gd name="adj2" fmla="val 1727"/>
                <a:gd name="adj3" fmla="val 82940"/>
                <a:gd name="adj4" fmla="val -36531"/>
              </a:avLst>
            </a:prstGeom>
            <a:ln w="28575">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Broadband</a:t>
              </a:r>
            </a:p>
            <a:p>
              <a:pPr algn="ctr"/>
              <a:r>
                <a:rPr lang="en-US" sz="1600" b="1" dirty="0"/>
                <a:t>Cellular</a:t>
              </a:r>
            </a:p>
            <a:p>
              <a:pPr algn="ctr"/>
              <a:r>
                <a:rPr lang="en-US" sz="1600" b="1" dirty="0"/>
                <a:t>Wireless</a:t>
              </a:r>
            </a:p>
          </p:txBody>
        </p:sp>
        <p:graphicFrame>
          <p:nvGraphicFramePr>
            <p:cNvPr id="13" name="Diagram 12"/>
            <p:cNvGraphicFramePr/>
            <p:nvPr>
              <p:extLst>
                <p:ext uri="{D42A27DB-BD31-4B8C-83A1-F6EECF244321}">
                  <p14:modId xmlns:p14="http://schemas.microsoft.com/office/powerpoint/2010/main" val="3109494698"/>
                </p:ext>
              </p:extLst>
            </p:nvPr>
          </p:nvGraphicFramePr>
          <p:xfrm>
            <a:off x="1098069" y="1996501"/>
            <a:ext cx="6494390" cy="4318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1036801" y="1827514"/>
              <a:ext cx="6678193" cy="4531915"/>
              <a:chOff x="609600" y="228600"/>
              <a:chExt cx="8305800" cy="6130638"/>
            </a:xfrm>
          </p:grpSpPr>
          <p:cxnSp>
            <p:nvCxnSpPr>
              <p:cNvPr id="22" name="Straight Connector 21"/>
              <p:cNvCxnSpPr/>
              <p:nvPr/>
            </p:nvCxnSpPr>
            <p:spPr>
              <a:xfrm flipV="1">
                <a:off x="609600" y="228601"/>
                <a:ext cx="4080164" cy="6095999"/>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flipH="1" flipV="1">
                <a:off x="4689764" y="228600"/>
                <a:ext cx="4225636" cy="6130638"/>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609600" y="6359238"/>
                <a:ext cx="8305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1447800" y="5105401"/>
                <a:ext cx="6629400" cy="1"/>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2209800" y="3962398"/>
                <a:ext cx="5029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2971800" y="2819395"/>
                <a:ext cx="3505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3733800" y="1648675"/>
                <a:ext cx="1905000" cy="0"/>
              </a:xfrm>
              <a:prstGeom prst="line">
                <a:avLst/>
              </a:prstGeom>
            </p:spPr>
            <p:style>
              <a:lnRef idx="3">
                <a:schemeClr val="accent6"/>
              </a:lnRef>
              <a:fillRef idx="0">
                <a:schemeClr val="accent6"/>
              </a:fillRef>
              <a:effectRef idx="2">
                <a:schemeClr val="accent6"/>
              </a:effectRef>
              <a:fontRef idx="minor">
                <a:schemeClr val="tx1"/>
              </a:fontRef>
            </p:style>
          </p:cxnSp>
        </p:grpSp>
        <p:sp>
          <p:nvSpPr>
            <p:cNvPr id="15" name="TextBox 14"/>
            <p:cNvSpPr txBox="1"/>
            <p:nvPr/>
          </p:nvSpPr>
          <p:spPr>
            <a:xfrm rot="18361490">
              <a:off x="2179985" y="2844770"/>
              <a:ext cx="1874809" cy="523220"/>
            </a:xfrm>
            <a:prstGeom prst="rect">
              <a:avLst/>
            </a:prstGeom>
            <a:noFill/>
          </p:spPr>
          <p:txBody>
            <a:bodyPr wrap="none" rtlCol="0">
              <a:spAutoFit/>
            </a:bodyPr>
            <a:lstStyle/>
            <a:p>
              <a:r>
                <a:rPr lang="en-US" sz="2800" b="1" dirty="0" smtClean="0">
                  <a:solidFill>
                    <a:schemeClr val="bg1"/>
                  </a:solidFill>
                </a:rPr>
                <a:t>CULTURE</a:t>
              </a:r>
              <a:endParaRPr lang="en-US" sz="2800" b="1" dirty="0">
                <a:solidFill>
                  <a:schemeClr val="bg1"/>
                </a:solidFill>
              </a:endParaRPr>
            </a:p>
          </p:txBody>
        </p:sp>
        <p:sp>
          <p:nvSpPr>
            <p:cNvPr id="16" name="TextBox 15"/>
            <p:cNvSpPr txBox="1"/>
            <p:nvPr/>
          </p:nvSpPr>
          <p:spPr>
            <a:xfrm rot="3211430">
              <a:off x="5444679" y="3918974"/>
              <a:ext cx="1874809" cy="523220"/>
            </a:xfrm>
            <a:prstGeom prst="rect">
              <a:avLst/>
            </a:prstGeom>
            <a:noFill/>
          </p:spPr>
          <p:txBody>
            <a:bodyPr wrap="none" rtlCol="0">
              <a:spAutoFit/>
            </a:bodyPr>
            <a:lstStyle/>
            <a:p>
              <a:r>
                <a:rPr lang="en-US" sz="2800" b="1" dirty="0" smtClean="0">
                  <a:solidFill>
                    <a:schemeClr val="bg1"/>
                  </a:solidFill>
                </a:rPr>
                <a:t>CULTURE</a:t>
              </a:r>
              <a:endParaRPr lang="en-US" sz="2800" b="1" dirty="0">
                <a:solidFill>
                  <a:schemeClr val="bg1"/>
                </a:solidFill>
              </a:endParaRPr>
            </a:p>
          </p:txBody>
        </p:sp>
        <p:sp>
          <p:nvSpPr>
            <p:cNvPr id="17" name="TextBox 16"/>
            <p:cNvSpPr txBox="1"/>
            <p:nvPr/>
          </p:nvSpPr>
          <p:spPr>
            <a:xfrm>
              <a:off x="3624796" y="6295846"/>
              <a:ext cx="1874809" cy="523220"/>
            </a:xfrm>
            <a:prstGeom prst="rect">
              <a:avLst/>
            </a:prstGeom>
            <a:noFill/>
          </p:spPr>
          <p:txBody>
            <a:bodyPr wrap="none" rtlCol="0">
              <a:spAutoFit/>
            </a:bodyPr>
            <a:lstStyle/>
            <a:p>
              <a:r>
                <a:rPr lang="en-US" sz="2800" b="1" dirty="0" smtClean="0">
                  <a:solidFill>
                    <a:schemeClr val="bg1"/>
                  </a:solidFill>
                </a:rPr>
                <a:t>CULTURE</a:t>
              </a:r>
              <a:endParaRPr lang="en-US" sz="2800" b="1" dirty="0">
                <a:solidFill>
                  <a:schemeClr val="bg1"/>
                </a:solidFill>
              </a:endParaRPr>
            </a:p>
          </p:txBody>
        </p:sp>
        <p:sp>
          <p:nvSpPr>
            <p:cNvPr id="18" name="Line Callout 1 17"/>
            <p:cNvSpPr/>
            <p:nvPr/>
          </p:nvSpPr>
          <p:spPr>
            <a:xfrm>
              <a:off x="6016205" y="2334474"/>
              <a:ext cx="1792158" cy="941276"/>
            </a:xfrm>
            <a:prstGeom prst="borderCallout1">
              <a:avLst>
                <a:gd name="adj1" fmla="val 48641"/>
                <a:gd name="adj2" fmla="val 77"/>
                <a:gd name="adj3" fmla="val 102633"/>
                <a:gd name="adj4" fmla="val -51910"/>
              </a:avLst>
            </a:prstGeom>
            <a:ln w="28575">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Universities / R&amp;D</a:t>
              </a:r>
            </a:p>
            <a:p>
              <a:pPr algn="ctr"/>
              <a:r>
                <a:rPr lang="en-US" sz="1600" b="1" dirty="0"/>
                <a:t>Commercialization</a:t>
              </a:r>
            </a:p>
            <a:p>
              <a:pPr algn="ctr"/>
              <a:r>
                <a:rPr lang="en-US" sz="1600" b="1" dirty="0"/>
                <a:t>Capital</a:t>
              </a:r>
            </a:p>
            <a:p>
              <a:pPr algn="ctr"/>
              <a:r>
                <a:rPr lang="en-US" sz="1600" b="1" dirty="0"/>
                <a:t>Policies</a:t>
              </a:r>
            </a:p>
          </p:txBody>
        </p:sp>
        <p:sp>
          <p:nvSpPr>
            <p:cNvPr id="19" name="Line Callout 1 18"/>
            <p:cNvSpPr/>
            <p:nvPr/>
          </p:nvSpPr>
          <p:spPr>
            <a:xfrm>
              <a:off x="595682" y="3065391"/>
              <a:ext cx="1698790" cy="1031528"/>
            </a:xfrm>
            <a:prstGeom prst="borderCallout1">
              <a:avLst>
                <a:gd name="adj1" fmla="val 48368"/>
                <a:gd name="adj2" fmla="val 100186"/>
                <a:gd name="adj3" fmla="val 120366"/>
                <a:gd name="adj4" fmla="val 129794"/>
              </a:avLst>
            </a:prstGeom>
            <a:ln w="28575">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Incubators</a:t>
              </a:r>
            </a:p>
            <a:p>
              <a:pPr algn="ctr"/>
              <a:r>
                <a:rPr lang="en-US" sz="1600" b="1" dirty="0"/>
                <a:t>Accelerators</a:t>
              </a:r>
            </a:p>
            <a:p>
              <a:pPr algn="ctr"/>
              <a:r>
                <a:rPr lang="en-US" sz="1600" b="1" dirty="0"/>
                <a:t>Policies</a:t>
              </a:r>
            </a:p>
            <a:p>
              <a:pPr algn="ctr"/>
              <a:r>
                <a:rPr lang="en-US" sz="1600" b="1" dirty="0"/>
                <a:t>Capital</a:t>
              </a:r>
            </a:p>
          </p:txBody>
        </p:sp>
      </p:grpSp>
      <p:pic>
        <p:nvPicPr>
          <p:cNvPr id="27651" name="Picture 5" descr="EDA_logo_lc_2_white_noTag.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7" name="TextBox 6"/>
          <p:cNvSpPr txBox="1">
            <a:spLocks noChangeArrowheads="1"/>
          </p:cNvSpPr>
          <p:nvPr/>
        </p:nvSpPr>
        <p:spPr bwMode="auto">
          <a:xfrm>
            <a:off x="-304800" y="1336675"/>
            <a:ext cx="9659938"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8" name="TextBox 7"/>
          <p:cNvSpPr txBox="1"/>
          <p:nvPr/>
        </p:nvSpPr>
        <p:spPr>
          <a:xfrm>
            <a:off x="1962150" y="608013"/>
            <a:ext cx="6985000" cy="215444"/>
          </a:xfrm>
          <a:prstGeom prst="rect">
            <a:avLst/>
          </a:prstGeom>
          <a:noFill/>
        </p:spPr>
        <p:txBody>
          <a:bodyPr lIns="0" tIns="0" rIns="0" bIns="0">
            <a:spAutoFit/>
          </a:bodyPr>
          <a:lstStyle/>
          <a:p>
            <a:pPr algn="r" fontAlgn="auto">
              <a:spcBef>
                <a:spcPts val="0"/>
              </a:spcBef>
              <a:spcAft>
                <a:spcPts val="300"/>
              </a:spcAft>
              <a:defRPr/>
            </a:pPr>
            <a:r>
              <a:rPr lang="en-US" sz="1200" b="1" cap="all" spc="250" dirty="0">
                <a:solidFill>
                  <a:prstClr val="white"/>
                </a:solidFill>
                <a:latin typeface="Arial Narrow"/>
                <a:ea typeface="+mn-ea"/>
                <a:cs typeface="Arial Narrow"/>
              </a:rPr>
              <a:t>Innovation.  Regional Collaboration.  Job Creation</a:t>
            </a:r>
            <a:r>
              <a:rPr lang="en-US" sz="1400" b="1" cap="all" spc="250" dirty="0">
                <a:solidFill>
                  <a:prstClr val="white"/>
                </a:solidFill>
                <a:latin typeface="Arial Narrow"/>
                <a:ea typeface="+mn-ea"/>
                <a:cs typeface="Arial Narrow"/>
              </a:rPr>
              <a:t>.  </a:t>
            </a:r>
          </a:p>
        </p:txBody>
      </p:sp>
      <p:sp>
        <p:nvSpPr>
          <p:cNvPr id="9" name="TextBox 8"/>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grpSp>
        <p:nvGrpSpPr>
          <p:cNvPr id="31" name="Group 30"/>
          <p:cNvGrpSpPr/>
          <p:nvPr/>
        </p:nvGrpSpPr>
        <p:grpSpPr>
          <a:xfrm>
            <a:off x="489941" y="1417483"/>
            <a:ext cx="8164119" cy="430887"/>
            <a:chOff x="2876767" y="1578251"/>
            <a:chExt cx="8164119" cy="430887"/>
          </a:xfrm>
        </p:grpSpPr>
        <p:sp>
          <p:nvSpPr>
            <p:cNvPr id="29" name="TextBox 3"/>
            <p:cNvSpPr txBox="1">
              <a:spLocks noChangeArrowheads="1"/>
            </p:cNvSpPr>
            <p:nvPr/>
          </p:nvSpPr>
          <p:spPr bwMode="auto">
            <a:xfrm>
              <a:off x="2876767" y="1578251"/>
              <a:ext cx="8164119"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smtClean="0"/>
                <a:t>Hierarchy of Needs</a:t>
              </a:r>
              <a:endParaRPr lang="en-US" dirty="0"/>
            </a:p>
          </p:txBody>
        </p:sp>
        <p:cxnSp>
          <p:nvCxnSpPr>
            <p:cNvPr id="30" name="Straight Connector 29"/>
            <p:cNvCxnSpPr>
              <a:cxnSpLocks noChangeShapeType="1"/>
            </p:cNvCxnSpPr>
            <p:nvPr/>
          </p:nvCxnSpPr>
          <p:spPr bwMode="auto">
            <a:xfrm>
              <a:off x="2971734" y="1946402"/>
              <a:ext cx="800970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grpSp>
    </p:spTree>
    <p:extLst>
      <p:ext uri="{BB962C8B-B14F-4D97-AF65-F5344CB8AC3E}">
        <p14:creationId xmlns:p14="http://schemas.microsoft.com/office/powerpoint/2010/main" val="1986412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700" y="1311726"/>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22534" name="Picture 9" descr="EDA_logo_lc_2_white_noTa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sp>
        <p:nvSpPr>
          <p:cNvPr id="15" name="TextBox 14"/>
          <p:cNvSpPr txBox="1">
            <a:spLocks noChangeArrowheads="1"/>
          </p:cNvSpPr>
          <p:nvPr/>
        </p:nvSpPr>
        <p:spPr bwMode="auto">
          <a:xfrm>
            <a:off x="-26988" y="1336675"/>
            <a:ext cx="91709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70220720"/>
              </p:ext>
            </p:extLst>
          </p:nvPr>
        </p:nvGraphicFramePr>
        <p:xfrm>
          <a:off x="1301869" y="2233914"/>
          <a:ext cx="6872288" cy="4034958"/>
        </p:xfrm>
        <a:graphic>
          <a:graphicData uri="http://schemas.openxmlformats.org/presentationml/2006/ole">
            <mc:AlternateContent xmlns:mc="http://schemas.openxmlformats.org/markup-compatibility/2006">
              <mc:Choice xmlns:v="urn:schemas-microsoft-com:vml" Requires="v">
                <p:oleObj spid="_x0000_s5165" name="Worksheet" r:id="rId5" imgW="6105545" imgH="3162240" progId="Excel.Sheet.12">
                  <p:embed/>
                </p:oleObj>
              </mc:Choice>
              <mc:Fallback>
                <p:oleObj name="Worksheet" r:id="rId5" imgW="6105545" imgH="3162240" progId="Excel.Sheet.12">
                  <p:embed/>
                  <p:pic>
                    <p:nvPicPr>
                      <p:cNvPr id="0" name=""/>
                      <p:cNvPicPr/>
                      <p:nvPr/>
                    </p:nvPicPr>
                    <p:blipFill>
                      <a:blip r:embed="rId6"/>
                      <a:stretch>
                        <a:fillRect/>
                      </a:stretch>
                    </p:blipFill>
                    <p:spPr>
                      <a:xfrm>
                        <a:off x="1301869" y="2233914"/>
                        <a:ext cx="6872288" cy="4034958"/>
                      </a:xfrm>
                      <a:prstGeom prst="rect">
                        <a:avLst/>
                      </a:prstGeom>
                    </p:spPr>
                  </p:pic>
                </p:oleObj>
              </mc:Fallback>
            </mc:AlternateContent>
          </a:graphicData>
        </a:graphic>
      </p:graphicFrame>
      <p:sp>
        <p:nvSpPr>
          <p:cNvPr id="2" name="Isosceles Triangle 1"/>
          <p:cNvSpPr/>
          <p:nvPr/>
        </p:nvSpPr>
        <p:spPr>
          <a:xfrm>
            <a:off x="7312963" y="2270689"/>
            <a:ext cx="139984" cy="129309"/>
          </a:xfrm>
          <a:prstGeom prst="triangl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7"/>
          <p:cNvSpPr txBox="1">
            <a:spLocks noChangeArrowheads="1"/>
          </p:cNvSpPr>
          <p:nvPr/>
        </p:nvSpPr>
        <p:spPr bwMode="auto">
          <a:xfrm>
            <a:off x="192851" y="1495467"/>
            <a:ext cx="8785226" cy="646331"/>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1800" u="sng" dirty="0" smtClean="0">
                <a:latin typeface="Arial" panose="020B0604020202020204" pitchFamily="34" charset="0"/>
                <a:cs typeface="Arial" panose="020B0604020202020204" pitchFamily="34" charset="0"/>
              </a:rPr>
              <a:t>Budget Summary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EDA’s </a:t>
            </a:r>
            <a:r>
              <a:rPr lang="en-US" sz="1800" dirty="0">
                <a:latin typeface="Arial" panose="020B0604020202020204" pitchFamily="34" charset="0"/>
                <a:cs typeface="Arial" panose="020B0604020202020204" pitchFamily="34" charset="0"/>
              </a:rPr>
              <a:t>FY 2016 budget builds on </a:t>
            </a:r>
            <a:r>
              <a:rPr lang="en-US" sz="1800" dirty="0" smtClean="0">
                <a:latin typeface="Arial" panose="020B0604020202020204" pitchFamily="34" charset="0"/>
                <a:cs typeface="Arial" panose="020B0604020202020204" pitchFamily="34" charset="0"/>
              </a:rPr>
              <a:t>prior budgets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successes – and further advances Administration Priorities</a:t>
            </a:r>
            <a:endParaRPr lang="en-US" sz="1800" dirty="0">
              <a:latin typeface="Arial" panose="020B0604020202020204" pitchFamily="34" charset="0"/>
              <a:cs typeface="Arial" panose="020B0604020202020204" pitchFamily="34" charset="0"/>
            </a:endParaRPr>
          </a:p>
        </p:txBody>
      </p:sp>
      <p:cxnSp>
        <p:nvCxnSpPr>
          <p:cNvPr id="10" name="Straight Connector 9"/>
          <p:cNvCxnSpPr>
            <a:cxnSpLocks noChangeShapeType="1"/>
          </p:cNvCxnSpPr>
          <p:nvPr/>
        </p:nvCxnSpPr>
        <p:spPr bwMode="auto">
          <a:xfrm>
            <a:off x="192851" y="2151438"/>
            <a:ext cx="8699940"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
        <p:nvSpPr>
          <p:cNvPr id="3" name="TextBox 2"/>
          <p:cNvSpPr txBox="1"/>
          <p:nvPr/>
        </p:nvSpPr>
        <p:spPr>
          <a:xfrm>
            <a:off x="1026683" y="6268872"/>
            <a:ext cx="5769528" cy="246221"/>
          </a:xfrm>
          <a:prstGeom prst="rect">
            <a:avLst/>
          </a:prstGeom>
          <a:noFill/>
        </p:spPr>
        <p:txBody>
          <a:bodyPr wrap="none" rtlCol="0">
            <a:spAutoFit/>
          </a:bodyPr>
          <a:lstStyle/>
          <a:p>
            <a:r>
              <a:rPr lang="en-US" sz="1000" dirty="0" smtClean="0">
                <a:solidFill>
                  <a:schemeClr val="bg1"/>
                </a:solidFill>
              </a:rPr>
              <a:t>1. FY 2015 EAA Enacted Amount includes $10.0 million for Assistance to Coal Mining communities</a:t>
            </a:r>
            <a:endParaRPr lang="en-US" sz="1000" dirty="0">
              <a:solidFill>
                <a:schemeClr val="bg1"/>
              </a:solidFill>
            </a:endParaRPr>
          </a:p>
        </p:txBody>
      </p:sp>
    </p:spTree>
    <p:extLst>
      <p:ext uri="{BB962C8B-B14F-4D97-AF65-F5344CB8AC3E}">
        <p14:creationId xmlns:p14="http://schemas.microsoft.com/office/powerpoint/2010/main" val="215149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700" y="1480008"/>
            <a:ext cx="9170987" cy="4957146"/>
          </a:xfrm>
          <a:prstGeom prst="rect">
            <a:avLst/>
          </a:prstGeom>
          <a:gradFill flip="none" rotWithShape="1">
            <a:gsLst>
              <a:gs pos="0">
                <a:schemeClr val="bg1">
                  <a:alpha val="0"/>
                  <a:lumMod val="100000"/>
                </a:schemeClr>
              </a:gs>
              <a:gs pos="51000">
                <a:srgbClr val="162E5B">
                  <a:alpha val="59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4" name="Picture 9" descr="EDA_logo_lc_2_white_noTa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75" y="479425"/>
            <a:ext cx="2008188" cy="571500"/>
          </a:xfrm>
          <a:prstGeom prst="rect">
            <a:avLst/>
          </a:prstGeom>
          <a:noFill/>
          <a:ln w="9525">
            <a:noFill/>
            <a:miter lim="800000"/>
            <a:headEnd/>
            <a:tailEnd/>
          </a:ln>
        </p:spPr>
      </p:pic>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smtClean="0">
                <a:solidFill>
                  <a:schemeClr val="bg1"/>
                </a:solidFill>
                <a:latin typeface="Arial Narrow"/>
                <a:cs typeface="Arial Narrow"/>
              </a:rPr>
              <a:t>Innovation.  Regional Collaboration.  Job Creation. </a:t>
            </a:r>
          </a:p>
        </p:txBody>
      </p:sp>
      <p:sp>
        <p:nvSpPr>
          <p:cNvPr id="8" name="TextBox 7"/>
          <p:cNvSpPr txBox="1"/>
          <p:nvPr/>
        </p:nvSpPr>
        <p:spPr>
          <a:xfrm>
            <a:off x="-26987" y="6437154"/>
            <a:ext cx="2857500" cy="246221"/>
          </a:xfrm>
          <a:prstGeom prst="rect">
            <a:avLst/>
          </a:prstGeom>
          <a:noFill/>
        </p:spPr>
        <p:txBody>
          <a:bodyPr wrap="square" rtlCol="0">
            <a:spAutoFit/>
          </a:bodyPr>
          <a:lstStyle/>
          <a:p>
            <a:pPr algn="ctr"/>
            <a:r>
              <a:rPr lang="en-US" sz="1000" b="1" spc="120" dirty="0" smtClean="0">
                <a:solidFill>
                  <a:srgbClr val="DBD087"/>
                </a:solidFill>
                <a:latin typeface="Univers" pitchFamily="34" charset="0"/>
              </a:rPr>
              <a:t>U.S.</a:t>
            </a:r>
            <a:r>
              <a:rPr lang="en-US" sz="800" b="1" spc="120" dirty="0" smtClean="0">
                <a:solidFill>
                  <a:srgbClr val="DBD087"/>
                </a:solidFill>
                <a:latin typeface="Univers" pitchFamily="34" charset="0"/>
              </a:rPr>
              <a:t> </a:t>
            </a:r>
            <a:r>
              <a:rPr lang="en-US" sz="1000" b="1" spc="120" dirty="0" smtClean="0">
                <a:solidFill>
                  <a:srgbClr val="DBD087"/>
                </a:solidFill>
                <a:latin typeface="Univers" pitchFamily="34" charset="0"/>
              </a:rPr>
              <a:t>D</a:t>
            </a:r>
            <a:r>
              <a:rPr lang="en-US" sz="800" b="1" spc="120" dirty="0" smtClean="0">
                <a:solidFill>
                  <a:srgbClr val="DBD087"/>
                </a:solidFill>
                <a:latin typeface="Univers" pitchFamily="34" charset="0"/>
              </a:rPr>
              <a:t>EPARTMENT OF </a:t>
            </a:r>
            <a:r>
              <a:rPr lang="en-US" sz="1000" b="1" spc="120" dirty="0" smtClean="0">
                <a:solidFill>
                  <a:srgbClr val="DBD087"/>
                </a:solidFill>
                <a:latin typeface="Univers" pitchFamily="34" charset="0"/>
              </a:rPr>
              <a:t>C</a:t>
            </a:r>
            <a:r>
              <a:rPr lang="en-US" sz="800" b="1" spc="120" dirty="0" smtClean="0">
                <a:solidFill>
                  <a:srgbClr val="DBD087"/>
                </a:solidFill>
                <a:latin typeface="Univers" pitchFamily="34" charset="0"/>
              </a:rPr>
              <a:t>OMMERCE</a:t>
            </a:r>
            <a:endParaRPr lang="en-US" sz="800" b="1" spc="120" dirty="0">
              <a:solidFill>
                <a:srgbClr val="DBD087"/>
              </a:solidFill>
              <a:latin typeface="Univers" pitchFamily="34" charset="0"/>
            </a:endParaRPr>
          </a:p>
        </p:txBody>
      </p:sp>
      <p:sp>
        <p:nvSpPr>
          <p:cNvPr id="15" name="TextBox 14"/>
          <p:cNvSpPr txBox="1">
            <a:spLocks noChangeArrowheads="1"/>
          </p:cNvSpPr>
          <p:nvPr/>
        </p:nvSpPr>
        <p:spPr bwMode="auto">
          <a:xfrm>
            <a:off x="-26988" y="1336675"/>
            <a:ext cx="9170987"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wrap="square">
            <a:spAutoFit/>
          </a:bodyPr>
          <a:lstStyle/>
          <a:p>
            <a:pPr algn="ctr">
              <a:spcAft>
                <a:spcPts val="600"/>
              </a:spcAft>
              <a:defRPr/>
            </a:pPr>
            <a:endParaRPr lang="en-US" b="1" dirty="0">
              <a:solidFill>
                <a:srgbClr val="1A3468"/>
              </a:solidFill>
              <a:latin typeface="Arial Narrow" pitchFamily="-109" charset="0"/>
              <a:ea typeface="ＭＳ Ｐゴシック" pitchFamily="-109" charset="-128"/>
              <a:cs typeface="+mn-cs"/>
            </a:endParaRPr>
          </a:p>
        </p:txBody>
      </p:sp>
      <p:sp>
        <p:nvSpPr>
          <p:cNvPr id="14" name="TextBox 13"/>
          <p:cNvSpPr txBox="1"/>
          <p:nvPr/>
        </p:nvSpPr>
        <p:spPr>
          <a:xfrm>
            <a:off x="539858" y="2368658"/>
            <a:ext cx="790413" cy="369332"/>
          </a:xfrm>
          <a:prstGeom prst="rect">
            <a:avLst/>
          </a:prstGeom>
          <a:noFill/>
        </p:spPr>
        <p:txBody>
          <a:bodyPr wrap="square" rtlCol="0">
            <a:spAutoFit/>
          </a:bodyPr>
          <a:lstStyle/>
          <a:p>
            <a:endParaRPr lang="en-US" dirty="0"/>
          </a:p>
        </p:txBody>
      </p:sp>
      <p:sp>
        <p:nvSpPr>
          <p:cNvPr id="7" name="TextBox 6"/>
          <p:cNvSpPr txBox="1"/>
          <p:nvPr/>
        </p:nvSpPr>
        <p:spPr>
          <a:xfrm>
            <a:off x="539858" y="2107769"/>
            <a:ext cx="184731" cy="369332"/>
          </a:xfrm>
          <a:prstGeom prst="rect">
            <a:avLst/>
          </a:prstGeom>
          <a:noFill/>
        </p:spPr>
        <p:txBody>
          <a:bodyPr wrap="none" rtlCol="0">
            <a:spAutoFit/>
          </a:bodyPr>
          <a:lstStyle/>
          <a:p>
            <a:endParaRPr lang="en-US" dirty="0"/>
          </a:p>
        </p:txBody>
      </p:sp>
      <p:sp>
        <p:nvSpPr>
          <p:cNvPr id="12" name="Rectangle 11"/>
          <p:cNvSpPr/>
          <p:nvPr/>
        </p:nvSpPr>
        <p:spPr>
          <a:xfrm>
            <a:off x="339091" y="1586282"/>
            <a:ext cx="8438827" cy="646331"/>
          </a:xfrm>
          <a:prstGeom prst="rect">
            <a:avLst/>
          </a:prstGeom>
        </p:spPr>
        <p:txBody>
          <a:bodyPr wrap="square">
            <a:spAutoFit/>
          </a:bodyPr>
          <a:lstStyle/>
          <a:p>
            <a:endParaRPr lang="en-US" b="1" dirty="0"/>
          </a:p>
          <a:p>
            <a:endParaRPr lang="en-US" dirty="0"/>
          </a:p>
        </p:txBody>
      </p:sp>
      <p:sp>
        <p:nvSpPr>
          <p:cNvPr id="19" name="TextBox 3"/>
          <p:cNvSpPr txBox="1">
            <a:spLocks noChangeArrowheads="1"/>
          </p:cNvSpPr>
          <p:nvPr/>
        </p:nvSpPr>
        <p:spPr bwMode="auto">
          <a:xfrm>
            <a:off x="1009650" y="1570828"/>
            <a:ext cx="7156450" cy="430887"/>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dirty="0"/>
              <a:t>Public Works Program</a:t>
            </a:r>
          </a:p>
        </p:txBody>
      </p:sp>
      <p:sp>
        <p:nvSpPr>
          <p:cNvPr id="20" name="TextBox 8"/>
          <p:cNvSpPr txBox="1">
            <a:spLocks noChangeArrowheads="1"/>
          </p:cNvSpPr>
          <p:nvPr/>
        </p:nvSpPr>
        <p:spPr bwMode="auto">
          <a:xfrm>
            <a:off x="584200" y="2329774"/>
            <a:ext cx="8009704" cy="4154984"/>
          </a:xfrm>
          <a:prstGeom prst="rect">
            <a:avLst/>
          </a:prstGeom>
          <a:noFill/>
          <a:ln w="9525">
            <a:noFill/>
            <a:miter lim="800000"/>
            <a:headEnd/>
            <a:tailEnd/>
          </a:ln>
        </p:spPr>
        <p:txBody>
          <a:bodyPr wrap="square">
            <a:spAutoFit/>
          </a:bodyPr>
          <a:lstStyle/>
          <a:p>
            <a:pPr marL="285750" indent="-285750">
              <a:spcAft>
                <a:spcPts val="1200"/>
              </a:spcAft>
              <a:buClr>
                <a:srgbClr val="DBD087"/>
              </a:buClr>
              <a:buFont typeface="Wingdings" pitchFamily="2" charset="2"/>
              <a:buChar char=""/>
            </a:pPr>
            <a:r>
              <a:rPr lang="en-US" dirty="0" smtClean="0">
                <a:solidFill>
                  <a:schemeClr val="bg1"/>
                </a:solidFill>
                <a:latin typeface="Arial Narrow" pitchFamily="34" charset="0"/>
              </a:rPr>
              <a:t>EDA Public Works Program remains a critical component of the agency’s portfolio to provide support to distressed communities. </a:t>
            </a:r>
            <a:r>
              <a:rPr lang="en-US" dirty="0">
                <a:solidFill>
                  <a:schemeClr val="bg1"/>
                </a:solidFill>
                <a:latin typeface="Arial Narrow" panose="020B0606020202030204" pitchFamily="34" charset="0"/>
              </a:rPr>
              <a:t>Public works projects aid in the development of basic public assets and infrastructure that can lead to long-term economic growth, such as water and sewer system improvements, fiber optic cable, industrial parks, business incubators, expansion of ports and harbors, workforce development facilities, and multi-tenant manufacturing facilities. </a:t>
            </a:r>
            <a:endParaRPr lang="en-US" dirty="0" smtClean="0">
              <a:solidFill>
                <a:schemeClr val="bg1"/>
              </a:solidFill>
              <a:latin typeface="Arial Narrow" pitchFamily="34" charset="0"/>
            </a:endParaRPr>
          </a:p>
          <a:p>
            <a:pPr marL="285750" indent="-285750">
              <a:spcAft>
                <a:spcPts val="1200"/>
              </a:spcAft>
              <a:buClr>
                <a:srgbClr val="DBD087"/>
              </a:buClr>
              <a:buFont typeface="Wingdings" pitchFamily="2" charset="2"/>
              <a:buChar char=""/>
            </a:pPr>
            <a:r>
              <a:rPr lang="en-US" dirty="0" smtClean="0">
                <a:solidFill>
                  <a:prstClr val="white"/>
                </a:solidFill>
                <a:latin typeface="Arial Narrow" pitchFamily="34" charset="0"/>
              </a:rPr>
              <a:t>The President’s Budget maintains </a:t>
            </a:r>
            <a:r>
              <a:rPr lang="en-US" dirty="0">
                <a:solidFill>
                  <a:prstClr val="white"/>
                </a:solidFill>
                <a:latin typeface="Arial Narrow" pitchFamily="34" charset="0"/>
              </a:rPr>
              <a:t>sufficient funding levels to continue providing public works assistance to eligible </a:t>
            </a:r>
            <a:r>
              <a:rPr lang="en-US" dirty="0" smtClean="0">
                <a:solidFill>
                  <a:prstClr val="white"/>
                </a:solidFill>
                <a:latin typeface="Arial Narrow" pitchFamily="34" charset="0"/>
              </a:rPr>
              <a:t>communities.</a:t>
            </a:r>
          </a:p>
          <a:p>
            <a:pPr marL="742950" lvl="1" indent="-285750">
              <a:spcAft>
                <a:spcPts val="1200"/>
              </a:spcAft>
              <a:buClr>
                <a:srgbClr val="DBD087"/>
              </a:buClr>
              <a:buFont typeface="Wingdings" pitchFamily="2" charset="2"/>
              <a:buChar char=""/>
            </a:pPr>
            <a:r>
              <a:rPr lang="en-US" dirty="0" smtClean="0">
                <a:solidFill>
                  <a:prstClr val="white"/>
                </a:solidFill>
                <a:latin typeface="Arial Narrow" pitchFamily="34" charset="0"/>
              </a:rPr>
              <a:t>Allows </a:t>
            </a:r>
            <a:r>
              <a:rPr lang="en-US" dirty="0">
                <a:solidFill>
                  <a:prstClr val="white"/>
                </a:solidFill>
                <a:latin typeface="Arial Narrow" pitchFamily="34" charset="0"/>
              </a:rPr>
              <a:t>EDA to support other programs with greater flexibility that can fund planning, technical assistance as well as public works </a:t>
            </a:r>
            <a:r>
              <a:rPr lang="en-US" dirty="0" smtClean="0">
                <a:solidFill>
                  <a:prstClr val="white"/>
                </a:solidFill>
                <a:latin typeface="Arial Narrow" pitchFamily="34" charset="0"/>
              </a:rPr>
              <a:t>projects.</a:t>
            </a:r>
          </a:p>
          <a:p>
            <a:pPr marL="742950" lvl="1" indent="-285750">
              <a:spcAft>
                <a:spcPts val="1200"/>
              </a:spcAft>
              <a:buClr>
                <a:srgbClr val="DBD087"/>
              </a:buClr>
              <a:buFont typeface="Wingdings" pitchFamily="2" charset="2"/>
              <a:buChar char=""/>
            </a:pPr>
            <a:r>
              <a:rPr lang="en-US" dirty="0" smtClean="0">
                <a:solidFill>
                  <a:schemeClr val="bg1"/>
                </a:solidFill>
                <a:latin typeface="Arial Narrow" panose="020B0606020202030204" pitchFamily="34" charset="0"/>
              </a:rPr>
              <a:t>These </a:t>
            </a:r>
            <a:r>
              <a:rPr lang="en-US" dirty="0">
                <a:solidFill>
                  <a:schemeClr val="bg1"/>
                </a:solidFill>
                <a:latin typeface="Arial Narrow" panose="020B0606020202030204" pitchFamily="34" charset="0"/>
              </a:rPr>
              <a:t>investments, when coupled with “soft” infrastructure, such as sound economic development, strategic planning, and network building, help communities become more competitive in the global marketplace. </a:t>
            </a:r>
            <a:r>
              <a:rPr lang="en-US" dirty="0"/>
              <a:t>   </a:t>
            </a:r>
            <a:endParaRPr lang="en-US" dirty="0">
              <a:solidFill>
                <a:prstClr val="white"/>
              </a:solidFill>
              <a:latin typeface="Arial Narrow" pitchFamily="34" charset="0"/>
            </a:endParaRPr>
          </a:p>
        </p:txBody>
      </p:sp>
      <p:cxnSp>
        <p:nvCxnSpPr>
          <p:cNvPr id="16" name="Straight Connector 15"/>
          <p:cNvCxnSpPr>
            <a:cxnSpLocks noChangeShapeType="1"/>
          </p:cNvCxnSpPr>
          <p:nvPr/>
        </p:nvCxnSpPr>
        <p:spPr bwMode="auto">
          <a:xfrm>
            <a:off x="647700" y="2118136"/>
            <a:ext cx="8009704" cy="0"/>
          </a:xfrm>
          <a:prstGeom prst="line">
            <a:avLst/>
          </a:prstGeom>
          <a:noFill/>
          <a:ln w="12700">
            <a:solidFill>
              <a:srgbClr val="C4BD97"/>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135006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17759</TotalTime>
  <Words>2249</Words>
  <Application>Microsoft Office PowerPoint</Application>
  <PresentationFormat>On-screen Show (4:3)</PresentationFormat>
  <Paragraphs>197</Paragraphs>
  <Slides>16</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1_Office Theme</vt:lpstr>
      <vt:lpstr>2_Office Theme</vt:lpstr>
      <vt:lpstr>Worksheet</vt:lpstr>
      <vt:lpstr>PowerPoint Presentation</vt:lpstr>
      <vt:lpstr>PowerPoint Presentation</vt:lpstr>
      <vt:lpstr>EDA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Tester</cp:lastModifiedBy>
  <cp:revision>1619</cp:revision>
  <cp:lastPrinted>2015-02-05T17:42:33Z</cp:lastPrinted>
  <dcterms:created xsi:type="dcterms:W3CDTF">2012-02-15T23:51:57Z</dcterms:created>
  <dcterms:modified xsi:type="dcterms:W3CDTF">2015-02-23T17:25:05Z</dcterms:modified>
</cp:coreProperties>
</file>