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94" r:id="rId2"/>
    <p:sldId id="293" r:id="rId3"/>
    <p:sldId id="303" r:id="rId4"/>
    <p:sldId id="298" r:id="rId5"/>
    <p:sldId id="301" r:id="rId6"/>
    <p:sldId id="285" r:id="rId7"/>
    <p:sldId id="304" r:id="rId8"/>
    <p:sldId id="287" r:id="rId9"/>
    <p:sldId id="288" r:id="rId10"/>
    <p:sldId id="289" r:id="rId11"/>
    <p:sldId id="29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ez, Angela" initials="A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1" autoAdjust="0"/>
    <p:restoredTop sz="91840" autoAdjust="0"/>
  </p:normalViewPr>
  <p:slideViewPr>
    <p:cSldViewPr>
      <p:cViewPr>
        <p:scale>
          <a:sx n="70" d="100"/>
          <a:sy n="70" d="100"/>
        </p:scale>
        <p:origin x="-2730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631076B-4936-4B69-A598-D29DDEA5B1C6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EF08A6-A394-4823-B5F0-A5224C3682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307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1DE3A3-A24A-4B42-A0E7-AC1E90BA72F3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8449D5-CAF4-474E-BDAC-C9BC0850B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35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24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  <a:prstGeom prst="rect">
            <a:avLst/>
          </a:prstGeom>
        </p:spPr>
        <p:txBody>
          <a:bodyPr/>
          <a:lstStyle>
            <a:lvl1pPr algn="r" defTabSz="4572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lang="en-US" sz="2400" b="1" kern="1200" cap="all" spc="250" baseline="0" dirty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3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3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5791200" cy="1143000"/>
          </a:xfrm>
          <a:prstGeom prst="rect">
            <a:avLst/>
          </a:prstGeom>
        </p:spPr>
        <p:txBody>
          <a:bodyPr/>
          <a:lstStyle>
            <a:lvl1pPr algn="r" defTabSz="4572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lang="en-US" sz="2400" b="1" kern="1200" cap="all" spc="250" baseline="0" dirty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9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1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5791200" cy="1143000"/>
          </a:xfrm>
          <a:prstGeom prst="rect">
            <a:avLst/>
          </a:prstGeom>
        </p:spPr>
        <p:txBody>
          <a:bodyPr/>
          <a:lstStyle>
            <a:lvl1pPr algn="r" defTabSz="4572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lang="en-US" sz="2400" b="1" kern="1200" cap="all" spc="250" baseline="0" dirty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20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  <a:prstGeom prst="rect">
            <a:avLst/>
          </a:prstGeom>
        </p:spPr>
        <p:txBody>
          <a:bodyPr/>
          <a:lstStyle>
            <a:lvl1pPr algn="r" defTabSz="4572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lang="en-US" sz="2400" b="1" kern="1200" cap="all" spc="250" baseline="0" dirty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4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96200" cy="1143000"/>
          </a:xfrm>
          <a:prstGeom prst="rect">
            <a:avLst/>
          </a:prstGeom>
        </p:spPr>
        <p:txBody>
          <a:bodyPr/>
          <a:lstStyle>
            <a:lvl1pPr algn="r" defTabSz="4572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lang="en-US" sz="2400" b="1" kern="1200" cap="all" spc="250" baseline="0" dirty="0">
                <a:solidFill>
                  <a:schemeClr val="tx2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393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1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DD93F0-0674-6440-B63A-FD9B0F9733EF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A2AE9C-0F09-8C4F-8C02-03BBC0CC5F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2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DA_PPT_InsideBackgroundArtWhite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36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1752600"/>
          </a:xfrm>
        </p:spPr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  <a:latin typeface="+mj-lt"/>
              </a:rPr>
              <a:t>EDA’s New Grant Forms and Application Process </a:t>
            </a:r>
          </a:p>
          <a:p>
            <a:endParaRPr lang="en-US" sz="4400" dirty="0" smtClean="0">
              <a:latin typeface="+mj-lt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December 8, 2015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48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Application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r>
              <a:rPr lang="en-US" sz="2400" dirty="0" smtClean="0"/>
              <a:t>Supplement </a:t>
            </a:r>
            <a:r>
              <a:rPr lang="en-US" sz="2400" dirty="0"/>
              <a:t>for Revolving Loan Fund </a:t>
            </a:r>
            <a:r>
              <a:rPr lang="en-US" sz="2400" dirty="0" smtClean="0"/>
              <a:t>Applications (ED-900F)</a:t>
            </a:r>
            <a:endParaRPr lang="en-US" sz="2400" dirty="0"/>
          </a:p>
          <a:p>
            <a:pPr lvl="1"/>
            <a:r>
              <a:rPr lang="en-US" sz="2000" dirty="0"/>
              <a:t>Information required to evaluate the competitiveness of a revolving loan fund application</a:t>
            </a:r>
            <a:r>
              <a:rPr lang="en-US" sz="2000" dirty="0" smtClean="0"/>
              <a:t>.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Proposal for EDA Assistance (ED-900P) – Only applies to PW and EAA</a:t>
            </a:r>
          </a:p>
          <a:p>
            <a:pPr lvl="1"/>
            <a:r>
              <a:rPr lang="en-US" sz="2000" dirty="0"/>
              <a:t>New general questions to allow applicants to give a broad overview of their proposed project/scope of work</a:t>
            </a:r>
            <a:r>
              <a:rPr lang="en-US" sz="2000" dirty="0" smtClean="0"/>
              <a:t>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Environmental </a:t>
            </a:r>
            <a:r>
              <a:rPr lang="en-US" sz="2400" dirty="0"/>
              <a:t>Narrative and Applicant Certification Clause</a:t>
            </a:r>
          </a:p>
          <a:p>
            <a:pPr lvl="1"/>
            <a:r>
              <a:rPr lang="en-US" sz="2000" dirty="0"/>
              <a:t>Template to guide the applicant through the development of an environmental narrative that satisfies the requirements of the National Environmental Policy Act (NEPA).  </a:t>
            </a:r>
          </a:p>
          <a:p>
            <a:pPr marL="0" indent="0">
              <a:buNone/>
            </a:pPr>
            <a:endParaRPr lang="en-US" sz="2400" dirty="0" smtClean="0"/>
          </a:p>
          <a:p>
            <a:pPr lvl="1"/>
            <a:endParaRPr lang="en-US" sz="20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71087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143000"/>
            <a:ext cx="8305800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u="sng" dirty="0">
                <a:solidFill>
                  <a:schemeClr val="accent1">
                    <a:lumMod val="50000"/>
                  </a:schemeClr>
                </a:solidFill>
              </a:rPr>
              <a:t>Regional Office Contact Information</a:t>
            </a:r>
          </a:p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Atlanta: 		(404) 730-3002</a:t>
            </a:r>
          </a:p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Austin: 		(512) 381-8144</a:t>
            </a:r>
          </a:p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Chicago: 		(312) 353-8143</a:t>
            </a:r>
          </a:p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Denver: 		(303) 844-4715</a:t>
            </a:r>
          </a:p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Philadelphia: 	(215) 597-4603</a:t>
            </a:r>
          </a:p>
          <a:p>
            <a:pPr algn="ctr">
              <a:spcAft>
                <a:spcPts val="1200"/>
              </a:spcAft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Seattle: 		(206) 220-7660</a:t>
            </a:r>
          </a:p>
          <a:p>
            <a:pPr algn="ctr">
              <a:spcAft>
                <a:spcPts val="1200"/>
              </a:spcAft>
            </a:pPr>
            <a:r>
              <a:rPr lang="en-US" sz="2800" i="1" dirty="0">
                <a:solidFill>
                  <a:schemeClr val="accent1">
                    <a:lumMod val="50000"/>
                  </a:schemeClr>
                </a:solidFill>
              </a:rPr>
              <a:t>Each office will announce additional dates for webinars or conference calls with regional stakeholders to begin in January.</a:t>
            </a:r>
          </a:p>
          <a:p>
            <a:pPr algn="ctr"/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Thank you!</a:t>
            </a:r>
          </a:p>
          <a:p>
            <a:pPr algn="ctr">
              <a:spcAft>
                <a:spcPts val="600"/>
              </a:spcAft>
            </a:pPr>
            <a:endParaRPr lang="en-US" sz="32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816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5146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Overview of new Process</a:t>
            </a:r>
            <a:br>
              <a:rPr lang="en-US" sz="3600" dirty="0" smtClean="0"/>
            </a:br>
            <a:r>
              <a:rPr lang="en-US" sz="2400" dirty="0" smtClean="0"/>
              <a:t>For Public WORKS and </a:t>
            </a:r>
            <a:br>
              <a:rPr lang="en-US" sz="2400" dirty="0" smtClean="0"/>
            </a:br>
            <a:r>
              <a:rPr lang="en-US" sz="2400" dirty="0" smtClean="0"/>
              <a:t>ECONOMIC ADJUSTMENT ASSISTANCE PROGRAMS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801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New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r>
              <a:rPr lang="en-US" sz="2800" dirty="0"/>
              <a:t>New Process applies to Public Works and Economic Adjustment Assistance Programs</a:t>
            </a:r>
          </a:p>
          <a:p>
            <a:pPr lvl="1"/>
            <a:r>
              <a:rPr lang="en-US" sz="2400" dirty="0"/>
              <a:t>New proposal format allows potential applicants to submit a conceptual idea without the time and expense of a full application </a:t>
            </a:r>
          </a:p>
          <a:p>
            <a:pPr lvl="1"/>
            <a:r>
              <a:rPr lang="en-US" sz="2400" dirty="0"/>
              <a:t>Proposals that are found to be responsive and proceed to an application will  be assigned an EDA POC for technical assistance </a:t>
            </a:r>
          </a:p>
          <a:p>
            <a:r>
              <a:rPr lang="en-US" sz="2800" dirty="0"/>
              <a:t>New Forms apply to all EDA programs</a:t>
            </a:r>
          </a:p>
          <a:p>
            <a:pPr lvl="1"/>
            <a:r>
              <a:rPr lang="en-US" sz="2400" dirty="0"/>
              <a:t>New, shorter forms opposed to one large form mean less confusion and more clarity for applicants</a:t>
            </a:r>
          </a:p>
          <a:p>
            <a:pPr lvl="1"/>
            <a:r>
              <a:rPr lang="en-US" sz="2400" dirty="0"/>
              <a:t>Continued focus on quick processing times and prompt feedback on application status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29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/>
              <a:t>Eliminating application deadlines</a:t>
            </a:r>
            <a:r>
              <a:rPr lang="en-US" dirty="0"/>
              <a:t> 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/>
              <a:t>No more deadlines</a:t>
            </a:r>
          </a:p>
          <a:p>
            <a:r>
              <a:rPr lang="en-US" sz="2800" dirty="0"/>
              <a:t>EDA will accept applications at any point and remains committed to timely feedback and decisions</a:t>
            </a:r>
          </a:p>
          <a:p>
            <a:r>
              <a:rPr lang="en-US" sz="2800" dirty="0"/>
              <a:t>To make our process easier and more accessible, a short proposal form will be accepted before a full application is required </a:t>
            </a:r>
          </a:p>
          <a:p>
            <a:pPr lvl="1"/>
            <a:r>
              <a:rPr lang="en-US" sz="2400" dirty="0"/>
              <a:t>EDA is committed to responding within 30 days of receiving your application</a:t>
            </a:r>
          </a:p>
          <a:p>
            <a:pPr lvl="1"/>
            <a:r>
              <a:rPr lang="en-US" sz="2400" dirty="0"/>
              <a:t>If the regional office decides to advance your proposal, they will ask you to submit the application within about 60 days.  </a:t>
            </a:r>
          </a:p>
          <a:p>
            <a:pPr lvl="1"/>
            <a:r>
              <a:rPr lang="en-US" sz="2400" dirty="0"/>
              <a:t>An EDA point-of-contact will be assigned to support the application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79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Proposal form - EDA 900P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06" y="1447800"/>
            <a:ext cx="8686800" cy="4883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1838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Overview of new </a:t>
            </a:r>
            <a:r>
              <a:rPr lang="en-US" sz="3600" dirty="0"/>
              <a:t>forms</a:t>
            </a:r>
            <a:br>
              <a:rPr lang="en-US" sz="3600" dirty="0"/>
            </a:br>
            <a:r>
              <a:rPr lang="en-US" sz="2800" dirty="0"/>
              <a:t>Effective  as  of October 1,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3294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Pre-FY 2016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r>
              <a:rPr lang="en-US" sz="2300" dirty="0" smtClean="0"/>
              <a:t>One form used for all EDA programs</a:t>
            </a:r>
          </a:p>
          <a:p>
            <a:pPr lvl="1"/>
            <a:r>
              <a:rPr lang="en-US" sz="2300" dirty="0" smtClean="0"/>
              <a:t>Generated confusion among applicants as to which parts to complete</a:t>
            </a:r>
          </a:p>
          <a:p>
            <a:pPr lvl="1"/>
            <a:r>
              <a:rPr lang="en-US" sz="2300" dirty="0" smtClean="0"/>
              <a:t>Made it difficult for the applicant to reproduce parts of the form that needed to be signed by multiple people (i.e. Exhibit A – Assurances of Compliance)</a:t>
            </a:r>
          </a:p>
          <a:p>
            <a:pPr lvl="1"/>
            <a:r>
              <a:rPr lang="en-US" sz="2300" dirty="0" smtClean="0"/>
              <a:t>Generated enormous amounts of unnecessary paper when printed.</a:t>
            </a:r>
          </a:p>
          <a:p>
            <a:endParaRPr lang="en-US" sz="2300" dirty="0" smtClean="0"/>
          </a:p>
          <a:p>
            <a:r>
              <a:rPr lang="en-US" sz="2300" dirty="0" smtClean="0"/>
              <a:t>The single form was not flexible for use with EDA’s changing suite of programs and initiatives</a:t>
            </a:r>
          </a:p>
          <a:p>
            <a:endParaRPr lang="en-US" sz="2300" dirty="0" smtClean="0"/>
          </a:p>
          <a:p>
            <a:r>
              <a:rPr lang="en-US" sz="2300" dirty="0" smtClean="0"/>
              <a:t>Contained outdated information and broken links to external sites</a:t>
            </a:r>
          </a:p>
        </p:txBody>
      </p:sp>
    </p:spTree>
    <p:extLst>
      <p:ext uri="{BB962C8B-B14F-4D97-AF65-F5344CB8AC3E}">
        <p14:creationId xmlns:p14="http://schemas.microsoft.com/office/powerpoint/2010/main" val="183346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Application forms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334000"/>
          </a:xfrm>
        </p:spPr>
        <p:txBody>
          <a:bodyPr/>
          <a:lstStyle/>
          <a:p>
            <a:r>
              <a:rPr lang="en-US" sz="2400" dirty="0" smtClean="0"/>
              <a:t>General </a:t>
            </a:r>
            <a:r>
              <a:rPr lang="en-US" sz="2400" dirty="0"/>
              <a:t>Application </a:t>
            </a:r>
            <a:r>
              <a:rPr lang="en-US" sz="2400" dirty="0" smtClean="0"/>
              <a:t>for EDA Programs (ED-900)</a:t>
            </a:r>
          </a:p>
          <a:p>
            <a:pPr lvl="1"/>
            <a:r>
              <a:rPr lang="en-US" sz="2000" dirty="0" smtClean="0"/>
              <a:t>Questions that pertain to all EDA programs, including Project Narrative questions (geographic coverage, scope of work, potential impacts), budget narrative, and eligibility questions.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Additional </a:t>
            </a:r>
            <a:r>
              <a:rPr lang="en-US" sz="2400" dirty="0"/>
              <a:t>EDA </a:t>
            </a:r>
            <a:r>
              <a:rPr lang="en-US" sz="2400" dirty="0" smtClean="0"/>
              <a:t>Assurances (ED-900A)</a:t>
            </a:r>
            <a:endParaRPr lang="en-US" sz="2400" dirty="0"/>
          </a:p>
          <a:p>
            <a:pPr lvl="1"/>
            <a:r>
              <a:rPr lang="en-US" sz="2000" dirty="0"/>
              <a:t>Specific assurances that applicants need to provide in order to apply for EDA funding.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Beneficiary </a:t>
            </a:r>
            <a:r>
              <a:rPr lang="en-US" sz="2400" dirty="0"/>
              <a:t>Information </a:t>
            </a:r>
            <a:r>
              <a:rPr lang="en-US" sz="2400" dirty="0" smtClean="0"/>
              <a:t>Form (ED-900B)</a:t>
            </a:r>
            <a:endParaRPr lang="en-US" sz="2400" dirty="0"/>
          </a:p>
          <a:p>
            <a:pPr lvl="1"/>
            <a:r>
              <a:rPr lang="en-US" sz="2000" dirty="0"/>
              <a:t>Specific assurances required from beneficiaries of EDA funding, including documentation of estimated jobs and private investment resulting from the EDA project.  </a:t>
            </a:r>
          </a:p>
        </p:txBody>
      </p:sp>
    </p:spTree>
    <p:extLst>
      <p:ext uri="{BB962C8B-B14F-4D97-AF65-F5344CB8AC3E}">
        <p14:creationId xmlns:p14="http://schemas.microsoft.com/office/powerpoint/2010/main" val="214128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/>
              <a:t>Application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en-US" sz="2400" dirty="0" smtClean="0"/>
              <a:t>EDA </a:t>
            </a:r>
            <a:r>
              <a:rPr lang="en-US" sz="2400" dirty="0"/>
              <a:t>Application Supplement for Construction </a:t>
            </a:r>
            <a:r>
              <a:rPr lang="en-US" sz="2400" dirty="0" smtClean="0"/>
              <a:t>Programs (ED-900C)</a:t>
            </a:r>
            <a:endParaRPr lang="en-US" sz="2400" dirty="0"/>
          </a:p>
          <a:p>
            <a:pPr lvl="1"/>
            <a:r>
              <a:rPr lang="en-US" sz="2000" dirty="0"/>
              <a:t>Information required from construction applicants as part of a full application after the proposal has been approved</a:t>
            </a:r>
            <a:r>
              <a:rPr lang="en-US" sz="2000" dirty="0" smtClean="0"/>
              <a:t>.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Requirements </a:t>
            </a:r>
            <a:r>
              <a:rPr lang="en-US" sz="2400" dirty="0"/>
              <a:t>for Design and Engineering </a:t>
            </a:r>
            <a:r>
              <a:rPr lang="en-US" sz="2400" dirty="0" smtClean="0"/>
              <a:t>Assistance (ED-900D)</a:t>
            </a:r>
            <a:endParaRPr lang="en-US" sz="2400" dirty="0"/>
          </a:p>
          <a:p>
            <a:pPr lvl="1"/>
            <a:r>
              <a:rPr lang="en-US" sz="2000" dirty="0"/>
              <a:t>Information required from design/engineering only applicants as part of a full application after the proposal has been approved</a:t>
            </a:r>
            <a:r>
              <a:rPr lang="en-US" sz="2000" dirty="0" smtClean="0"/>
              <a:t>.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Calculation </a:t>
            </a:r>
            <a:r>
              <a:rPr lang="en-US" sz="2400" dirty="0"/>
              <a:t>of Estimated Relocation and Acquisition </a:t>
            </a:r>
            <a:r>
              <a:rPr lang="en-US" sz="2400" dirty="0" smtClean="0"/>
              <a:t>Expenses (ED-900E)</a:t>
            </a:r>
            <a:endParaRPr lang="en-US" sz="2400" dirty="0"/>
          </a:p>
          <a:p>
            <a:pPr lvl="1"/>
            <a:r>
              <a:rPr lang="en-US" sz="2000" dirty="0"/>
              <a:t>Provides detailed breakdown of the estimated total for line item 3 ("relocation expenses and payments") of Form SF-424C, 'Budget Information - Construction Programs to comply with the Uniform Relocation Act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575042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DA Color Scheme">
      <a:dk1>
        <a:srgbClr val="002664"/>
      </a:dk1>
      <a:lt1>
        <a:sysClr val="window" lastClr="FFFFFF"/>
      </a:lt1>
      <a:dk2>
        <a:srgbClr val="005A8B"/>
      </a:dk2>
      <a:lt2>
        <a:srgbClr val="FCF1EA"/>
      </a:lt2>
      <a:accent1>
        <a:srgbClr val="4F81BD"/>
      </a:accent1>
      <a:accent2>
        <a:srgbClr val="FFE293"/>
      </a:accent2>
      <a:accent3>
        <a:srgbClr val="723D14"/>
      </a:accent3>
      <a:accent4>
        <a:srgbClr val="63B1E5"/>
      </a:accent4>
      <a:accent5>
        <a:srgbClr val="003150"/>
      </a:accent5>
      <a:accent6>
        <a:srgbClr val="983222"/>
      </a:accent6>
      <a:hlink>
        <a:srgbClr val="983222"/>
      </a:hlink>
      <a:folHlink>
        <a:srgbClr val="003150"/>
      </a:folHlink>
    </a:clrScheme>
    <a:fontScheme name="EDA Style">
      <a:majorFont>
        <a:latin typeface="Georgia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4187</TotalTime>
  <Words>577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1_Custom Design</vt:lpstr>
      <vt:lpstr>PowerPoint Presentation</vt:lpstr>
      <vt:lpstr>Overview of new Process For Public WORKS and  ECONOMIC ADJUSTMENT ASSISTANCE PROGRAMS</vt:lpstr>
      <vt:lpstr>Benefits OF New Process</vt:lpstr>
      <vt:lpstr>Eliminating application deadlines </vt:lpstr>
      <vt:lpstr>New Proposal form - EDA 900P</vt:lpstr>
      <vt:lpstr>Overview of new forms Effective  as  of October 1, 2015 </vt:lpstr>
      <vt:lpstr>Pre-FY 2016 FORMS</vt:lpstr>
      <vt:lpstr>new Application forms</vt:lpstr>
      <vt:lpstr>new Application forms</vt:lpstr>
      <vt:lpstr>new Application forms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Forms and Process Team</dc:title>
  <dc:creator>kmillius</dc:creator>
  <cp:lastModifiedBy>kmillius</cp:lastModifiedBy>
  <cp:revision>116</cp:revision>
  <cp:lastPrinted>2014-10-24T17:12:14Z</cp:lastPrinted>
  <dcterms:created xsi:type="dcterms:W3CDTF">2014-08-28T18:22:20Z</dcterms:created>
  <dcterms:modified xsi:type="dcterms:W3CDTF">2015-12-08T14:18:12Z</dcterms:modified>
</cp:coreProperties>
</file>