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 id="2147484564" r:id="rId2"/>
  </p:sldMasterIdLst>
  <p:notesMasterIdLst>
    <p:notesMasterId r:id="rId22"/>
  </p:notesMasterIdLst>
  <p:handoutMasterIdLst>
    <p:handoutMasterId r:id="rId23"/>
  </p:handoutMasterIdLst>
  <p:sldIdLst>
    <p:sldId id="442" r:id="rId3"/>
    <p:sldId id="404" r:id="rId4"/>
    <p:sldId id="421" r:id="rId5"/>
    <p:sldId id="418" r:id="rId6"/>
    <p:sldId id="417" r:id="rId7"/>
    <p:sldId id="419" r:id="rId8"/>
    <p:sldId id="420" r:id="rId9"/>
    <p:sldId id="440" r:id="rId10"/>
    <p:sldId id="441" r:id="rId11"/>
    <p:sldId id="424" r:id="rId12"/>
    <p:sldId id="425" r:id="rId13"/>
    <p:sldId id="416" r:id="rId14"/>
    <p:sldId id="436" r:id="rId15"/>
    <p:sldId id="437" r:id="rId16"/>
    <p:sldId id="438" r:id="rId17"/>
    <p:sldId id="422" r:id="rId18"/>
    <p:sldId id="423" r:id="rId19"/>
    <p:sldId id="431" r:id="rId20"/>
    <p:sldId id="408"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1pPr>
    <a:lvl2pPr marL="4572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2pPr>
    <a:lvl3pPr marL="9144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3pPr>
    <a:lvl4pPr marL="13716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4pPr>
    <a:lvl5pPr marL="18288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Sherman" initials="H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BC"/>
    <a:srgbClr val="054FBB"/>
    <a:srgbClr val="953735"/>
    <a:srgbClr val="E8CE79"/>
    <a:srgbClr val="D20028"/>
    <a:srgbClr val="0094E6"/>
    <a:srgbClr val="A14D9B"/>
    <a:srgbClr val="996633"/>
    <a:srgbClr val="CC6600"/>
    <a:srgbClr val="745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0063" autoAdjust="0"/>
  </p:normalViewPr>
  <p:slideViewPr>
    <p:cSldViewPr snapToGrid="0" snapToObjects="1" showGuides="1">
      <p:cViewPr varScale="1">
        <p:scale>
          <a:sx n="64" d="100"/>
          <a:sy n="64" d="100"/>
        </p:scale>
        <p:origin x="15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57" d="100"/>
          <a:sy n="57" d="100"/>
        </p:scale>
        <p:origin x="-178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A87C5-7661-42F4-8DB3-B77EB3FFA459}" type="doc">
      <dgm:prSet loTypeId="urn:microsoft.com/office/officeart/2005/8/layout/hProcess3" loCatId="process" qsTypeId="urn:microsoft.com/office/officeart/2005/8/quickstyle/3d1" qsCatId="3D" csTypeId="urn:microsoft.com/office/officeart/2005/8/colors/accent1_4" csCatId="accent1" phldr="1"/>
      <dgm:spPr/>
      <dgm:t>
        <a:bodyPr/>
        <a:lstStyle/>
        <a:p>
          <a:endParaRPr lang="en-US"/>
        </a:p>
      </dgm:t>
    </dgm:pt>
    <dgm:pt modelId="{ED7B1888-E5BF-44E1-88A4-822B6957B337}">
      <dgm:prSet phldrT="[Text]"/>
      <dgm:spPr/>
      <dgm:t>
        <a:bodyPr/>
        <a:lstStyle/>
        <a:p>
          <a:r>
            <a:rPr lang="en-US" b="1" dirty="0" smtClean="0">
              <a:solidFill>
                <a:schemeClr val="tx2">
                  <a:lumMod val="50000"/>
                </a:schemeClr>
              </a:solidFill>
            </a:rPr>
            <a:t>5-year period of performance</a:t>
          </a:r>
          <a:endParaRPr lang="en-US" b="1" dirty="0">
            <a:solidFill>
              <a:schemeClr val="tx2">
                <a:lumMod val="50000"/>
              </a:schemeClr>
            </a:solidFill>
          </a:endParaRPr>
        </a:p>
      </dgm:t>
    </dgm:pt>
    <dgm:pt modelId="{12D6609E-377E-4125-BC94-CEBBAB2D7032}" type="parTrans" cxnId="{B6E6920D-98A0-4EC9-BF65-C8037F610C53}">
      <dgm:prSet/>
      <dgm:spPr/>
      <dgm:t>
        <a:bodyPr/>
        <a:lstStyle/>
        <a:p>
          <a:endParaRPr lang="en-US"/>
        </a:p>
      </dgm:t>
    </dgm:pt>
    <dgm:pt modelId="{C954B95A-06CA-4798-9E41-28C210B9C57D}" type="sibTrans" cxnId="{B6E6920D-98A0-4EC9-BF65-C8037F610C53}">
      <dgm:prSet/>
      <dgm:spPr/>
      <dgm:t>
        <a:bodyPr/>
        <a:lstStyle/>
        <a:p>
          <a:endParaRPr lang="en-US"/>
        </a:p>
      </dgm:t>
    </dgm:pt>
    <dgm:pt modelId="{A769734C-508F-4744-BAB2-D1DF5A889721}" type="pres">
      <dgm:prSet presAssocID="{1E8A87C5-7661-42F4-8DB3-B77EB3FFA459}" presName="Name0" presStyleCnt="0">
        <dgm:presLayoutVars>
          <dgm:dir/>
          <dgm:animLvl val="lvl"/>
          <dgm:resizeHandles val="exact"/>
        </dgm:presLayoutVars>
      </dgm:prSet>
      <dgm:spPr/>
      <dgm:t>
        <a:bodyPr/>
        <a:lstStyle/>
        <a:p>
          <a:endParaRPr lang="en-US"/>
        </a:p>
      </dgm:t>
    </dgm:pt>
    <dgm:pt modelId="{2F5DA91C-A408-460F-9CEA-E2E6C7DB78DA}" type="pres">
      <dgm:prSet presAssocID="{1E8A87C5-7661-42F4-8DB3-B77EB3FFA459}" presName="dummy" presStyleCnt="0"/>
      <dgm:spPr/>
    </dgm:pt>
    <dgm:pt modelId="{F18E270B-134F-4264-B53E-BBDC6D4240CB}" type="pres">
      <dgm:prSet presAssocID="{1E8A87C5-7661-42F4-8DB3-B77EB3FFA459}" presName="linH" presStyleCnt="0"/>
      <dgm:spPr/>
    </dgm:pt>
    <dgm:pt modelId="{24DF62A9-A343-4CF4-B2AA-AB801FB08369}" type="pres">
      <dgm:prSet presAssocID="{1E8A87C5-7661-42F4-8DB3-B77EB3FFA459}" presName="padding1" presStyleCnt="0"/>
      <dgm:spPr/>
    </dgm:pt>
    <dgm:pt modelId="{F908870D-2307-4878-8754-D14922AF6CA7}" type="pres">
      <dgm:prSet presAssocID="{ED7B1888-E5BF-44E1-88A4-822B6957B337}" presName="linV" presStyleCnt="0"/>
      <dgm:spPr/>
    </dgm:pt>
    <dgm:pt modelId="{043FE1BD-343F-4180-A002-1F08A34A363D}" type="pres">
      <dgm:prSet presAssocID="{ED7B1888-E5BF-44E1-88A4-822B6957B337}" presName="spVertical1" presStyleCnt="0"/>
      <dgm:spPr/>
    </dgm:pt>
    <dgm:pt modelId="{F080D4FF-A40F-4F56-9040-890298EDC968}" type="pres">
      <dgm:prSet presAssocID="{ED7B1888-E5BF-44E1-88A4-822B6957B337}" presName="parTx" presStyleLbl="revTx" presStyleIdx="0" presStyleCnt="1">
        <dgm:presLayoutVars>
          <dgm:chMax val="0"/>
          <dgm:chPref val="0"/>
          <dgm:bulletEnabled val="1"/>
        </dgm:presLayoutVars>
      </dgm:prSet>
      <dgm:spPr/>
      <dgm:t>
        <a:bodyPr/>
        <a:lstStyle/>
        <a:p>
          <a:endParaRPr lang="en-US"/>
        </a:p>
      </dgm:t>
    </dgm:pt>
    <dgm:pt modelId="{27A61D75-9081-4575-A686-7B57D0313510}" type="pres">
      <dgm:prSet presAssocID="{ED7B1888-E5BF-44E1-88A4-822B6957B337}" presName="spVertical2" presStyleCnt="0"/>
      <dgm:spPr/>
    </dgm:pt>
    <dgm:pt modelId="{8888447A-FD10-44A6-A6E2-25AD4B1381FC}" type="pres">
      <dgm:prSet presAssocID="{ED7B1888-E5BF-44E1-88A4-822B6957B337}" presName="spVertical3" presStyleCnt="0"/>
      <dgm:spPr/>
    </dgm:pt>
    <dgm:pt modelId="{C5212C44-A754-4C25-9467-517E368CA296}" type="pres">
      <dgm:prSet presAssocID="{1E8A87C5-7661-42F4-8DB3-B77EB3FFA459}" presName="padding2" presStyleCnt="0"/>
      <dgm:spPr/>
    </dgm:pt>
    <dgm:pt modelId="{F4161AC3-0E9F-4D63-9A02-F11788E9B08C}" type="pres">
      <dgm:prSet presAssocID="{1E8A87C5-7661-42F4-8DB3-B77EB3FFA459}" presName="negArrow" presStyleCnt="0"/>
      <dgm:spPr/>
    </dgm:pt>
    <dgm:pt modelId="{F1629202-FAF3-4DAC-A9D5-61DCD2685DCA}" type="pres">
      <dgm:prSet presAssocID="{1E8A87C5-7661-42F4-8DB3-B77EB3FFA459}" presName="backgroundArrow" presStyleLbl="node1" presStyleIdx="0" presStyleCnt="1" custLinFactNeighborX="599" custLinFactNeighborY="-2853"/>
      <dgm:spPr/>
    </dgm:pt>
  </dgm:ptLst>
  <dgm:cxnLst>
    <dgm:cxn modelId="{B6E6920D-98A0-4EC9-BF65-C8037F610C53}" srcId="{1E8A87C5-7661-42F4-8DB3-B77EB3FFA459}" destId="{ED7B1888-E5BF-44E1-88A4-822B6957B337}" srcOrd="0" destOrd="0" parTransId="{12D6609E-377E-4125-BC94-CEBBAB2D7032}" sibTransId="{C954B95A-06CA-4798-9E41-28C210B9C57D}"/>
    <dgm:cxn modelId="{207D1AAD-7E59-4D13-A8F6-FDC898C3BCA2}" type="presOf" srcId="{ED7B1888-E5BF-44E1-88A4-822B6957B337}" destId="{F080D4FF-A40F-4F56-9040-890298EDC968}" srcOrd="0" destOrd="0" presId="urn:microsoft.com/office/officeart/2005/8/layout/hProcess3"/>
    <dgm:cxn modelId="{92F02C13-02F3-4E12-BDC8-0F4C2BAE24DA}" type="presOf" srcId="{1E8A87C5-7661-42F4-8DB3-B77EB3FFA459}" destId="{A769734C-508F-4744-BAB2-D1DF5A889721}" srcOrd="0" destOrd="0" presId="urn:microsoft.com/office/officeart/2005/8/layout/hProcess3"/>
    <dgm:cxn modelId="{A59E501D-BE0F-4DE1-B1EC-BC33A2A7CD84}" type="presParOf" srcId="{A769734C-508F-4744-BAB2-D1DF5A889721}" destId="{2F5DA91C-A408-460F-9CEA-E2E6C7DB78DA}" srcOrd="0" destOrd="0" presId="urn:microsoft.com/office/officeart/2005/8/layout/hProcess3"/>
    <dgm:cxn modelId="{BA9FA474-E4DB-465C-8002-1332C0E4114F}" type="presParOf" srcId="{A769734C-508F-4744-BAB2-D1DF5A889721}" destId="{F18E270B-134F-4264-B53E-BBDC6D4240CB}" srcOrd="1" destOrd="0" presId="urn:microsoft.com/office/officeart/2005/8/layout/hProcess3"/>
    <dgm:cxn modelId="{F0A7F306-7C23-4DF8-A157-444CEEEE59EF}" type="presParOf" srcId="{F18E270B-134F-4264-B53E-BBDC6D4240CB}" destId="{24DF62A9-A343-4CF4-B2AA-AB801FB08369}" srcOrd="0" destOrd="0" presId="urn:microsoft.com/office/officeart/2005/8/layout/hProcess3"/>
    <dgm:cxn modelId="{B64FD515-84F5-42C1-BF5D-5F8EC6915980}" type="presParOf" srcId="{F18E270B-134F-4264-B53E-BBDC6D4240CB}" destId="{F908870D-2307-4878-8754-D14922AF6CA7}" srcOrd="1" destOrd="0" presId="urn:microsoft.com/office/officeart/2005/8/layout/hProcess3"/>
    <dgm:cxn modelId="{6C7BCF55-00A1-492F-8405-F4E5F7301C5D}" type="presParOf" srcId="{F908870D-2307-4878-8754-D14922AF6CA7}" destId="{043FE1BD-343F-4180-A002-1F08A34A363D}" srcOrd="0" destOrd="0" presId="urn:microsoft.com/office/officeart/2005/8/layout/hProcess3"/>
    <dgm:cxn modelId="{47F3B603-B4C7-44EC-80C0-137F2548727A}" type="presParOf" srcId="{F908870D-2307-4878-8754-D14922AF6CA7}" destId="{F080D4FF-A40F-4F56-9040-890298EDC968}" srcOrd="1" destOrd="0" presId="urn:microsoft.com/office/officeart/2005/8/layout/hProcess3"/>
    <dgm:cxn modelId="{FFE891E8-581D-4407-B547-22963BB33916}" type="presParOf" srcId="{F908870D-2307-4878-8754-D14922AF6CA7}" destId="{27A61D75-9081-4575-A686-7B57D0313510}" srcOrd="2" destOrd="0" presId="urn:microsoft.com/office/officeart/2005/8/layout/hProcess3"/>
    <dgm:cxn modelId="{B108D89D-F9FA-4EF3-812A-80C6AE9EB727}" type="presParOf" srcId="{F908870D-2307-4878-8754-D14922AF6CA7}" destId="{8888447A-FD10-44A6-A6E2-25AD4B1381FC}" srcOrd="3" destOrd="0" presId="urn:microsoft.com/office/officeart/2005/8/layout/hProcess3"/>
    <dgm:cxn modelId="{5D9988A9-A6D9-48ED-B14D-746B83DB823E}" type="presParOf" srcId="{F18E270B-134F-4264-B53E-BBDC6D4240CB}" destId="{C5212C44-A754-4C25-9467-517E368CA296}" srcOrd="2" destOrd="0" presId="urn:microsoft.com/office/officeart/2005/8/layout/hProcess3"/>
    <dgm:cxn modelId="{4758A89B-CCF4-43D4-BBBC-62ACD0613C19}" type="presParOf" srcId="{F18E270B-134F-4264-B53E-BBDC6D4240CB}" destId="{F4161AC3-0E9F-4D63-9A02-F11788E9B08C}" srcOrd="3" destOrd="0" presId="urn:microsoft.com/office/officeart/2005/8/layout/hProcess3"/>
    <dgm:cxn modelId="{B858588F-AFD6-40D1-B64D-2ABCCA9E90B6}" type="presParOf" srcId="{F18E270B-134F-4264-B53E-BBDC6D4240CB}" destId="{F1629202-FAF3-4DAC-A9D5-61DCD2685DC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52CD6-B587-46D9-B60A-9FDD2C2A11C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2FFF226-4BDE-4EF4-BD4F-394258D92FC1}">
      <dgm:prSet phldrT="[Text]"/>
      <dgm:spPr/>
      <dgm:t>
        <a:bodyPr/>
        <a:lstStyle/>
        <a:p>
          <a:r>
            <a:rPr lang="en-US" i="1" dirty="0" smtClean="0"/>
            <a:t>F&amp;A or indirect cost rate may amount to no more than 20 percent of the total project cost.</a:t>
          </a:r>
          <a:endParaRPr lang="en-US" dirty="0"/>
        </a:p>
      </dgm:t>
    </dgm:pt>
    <dgm:pt modelId="{173CF5A1-735E-412D-9C5C-4D40A1CCE5D5}" type="parTrans" cxnId="{59C4E59D-C1A1-4C30-933B-65B7E4836122}">
      <dgm:prSet/>
      <dgm:spPr/>
      <dgm:t>
        <a:bodyPr/>
        <a:lstStyle/>
        <a:p>
          <a:endParaRPr lang="en-US"/>
        </a:p>
      </dgm:t>
    </dgm:pt>
    <dgm:pt modelId="{1FB3CF9F-7D58-4719-9C98-02165EBC5734}" type="sibTrans" cxnId="{59C4E59D-C1A1-4C30-933B-65B7E4836122}">
      <dgm:prSet/>
      <dgm:spPr/>
      <dgm:t>
        <a:bodyPr/>
        <a:lstStyle/>
        <a:p>
          <a:endParaRPr lang="en-US"/>
        </a:p>
      </dgm:t>
    </dgm:pt>
    <dgm:pt modelId="{987855FE-7D44-41D4-B9E2-1CBFC80B20D7}" type="pres">
      <dgm:prSet presAssocID="{68752CD6-B587-46D9-B60A-9FDD2C2A11C7}" presName="layout" presStyleCnt="0">
        <dgm:presLayoutVars>
          <dgm:chMax/>
          <dgm:chPref/>
          <dgm:dir/>
          <dgm:animOne val="branch"/>
          <dgm:animLvl val="lvl"/>
          <dgm:resizeHandles/>
        </dgm:presLayoutVars>
      </dgm:prSet>
      <dgm:spPr/>
    </dgm:pt>
    <dgm:pt modelId="{798BC200-D614-4A23-9247-FA9690A927FF}" type="pres">
      <dgm:prSet presAssocID="{E2FFF226-4BDE-4EF4-BD4F-394258D92FC1}" presName="root" presStyleCnt="0">
        <dgm:presLayoutVars>
          <dgm:chMax/>
          <dgm:chPref val="4"/>
        </dgm:presLayoutVars>
      </dgm:prSet>
      <dgm:spPr/>
    </dgm:pt>
    <dgm:pt modelId="{E9AA42DF-51C8-418D-9630-7592A340124B}" type="pres">
      <dgm:prSet presAssocID="{E2FFF226-4BDE-4EF4-BD4F-394258D92FC1}" presName="rootComposite" presStyleCnt="0">
        <dgm:presLayoutVars/>
      </dgm:prSet>
      <dgm:spPr/>
    </dgm:pt>
    <dgm:pt modelId="{9EFB1DD7-8D1D-42B0-9A0E-F5FCBB262021}" type="pres">
      <dgm:prSet presAssocID="{E2FFF226-4BDE-4EF4-BD4F-394258D92FC1}" presName="rootText" presStyleLbl="node0" presStyleIdx="0" presStyleCnt="1" custScaleY="77729" custLinFactNeighborX="-210" custLinFactNeighborY="-2727">
        <dgm:presLayoutVars>
          <dgm:chMax/>
          <dgm:chPref val="4"/>
        </dgm:presLayoutVars>
      </dgm:prSet>
      <dgm:spPr/>
      <dgm:t>
        <a:bodyPr/>
        <a:lstStyle/>
        <a:p>
          <a:endParaRPr lang="en-US"/>
        </a:p>
      </dgm:t>
    </dgm:pt>
    <dgm:pt modelId="{05B5A3DB-4873-48C9-851D-6599FB1E35F8}" type="pres">
      <dgm:prSet presAssocID="{E2FFF226-4BDE-4EF4-BD4F-394258D92FC1}" presName="childShape" presStyleCnt="0">
        <dgm:presLayoutVars>
          <dgm:chMax val="0"/>
          <dgm:chPref val="0"/>
        </dgm:presLayoutVars>
      </dgm:prSet>
      <dgm:spPr/>
    </dgm:pt>
  </dgm:ptLst>
  <dgm:cxnLst>
    <dgm:cxn modelId="{15780163-AAB6-47D0-B095-3D613857519C}" type="presOf" srcId="{68752CD6-B587-46D9-B60A-9FDD2C2A11C7}" destId="{987855FE-7D44-41D4-B9E2-1CBFC80B20D7}" srcOrd="0" destOrd="0" presId="urn:microsoft.com/office/officeart/2008/layout/PictureAccentList"/>
    <dgm:cxn modelId="{59C4E59D-C1A1-4C30-933B-65B7E4836122}" srcId="{68752CD6-B587-46D9-B60A-9FDD2C2A11C7}" destId="{E2FFF226-4BDE-4EF4-BD4F-394258D92FC1}" srcOrd="0" destOrd="0" parTransId="{173CF5A1-735E-412D-9C5C-4D40A1CCE5D5}" sibTransId="{1FB3CF9F-7D58-4719-9C98-02165EBC5734}"/>
    <dgm:cxn modelId="{DFC56463-286C-4DE7-B843-12866035AB92}" type="presOf" srcId="{E2FFF226-4BDE-4EF4-BD4F-394258D92FC1}" destId="{9EFB1DD7-8D1D-42B0-9A0E-F5FCBB262021}" srcOrd="0" destOrd="0" presId="urn:microsoft.com/office/officeart/2008/layout/PictureAccentList"/>
    <dgm:cxn modelId="{7F7FD5C3-6E71-4CC6-B41C-2C71ECDAB4EB}" type="presParOf" srcId="{987855FE-7D44-41D4-B9E2-1CBFC80B20D7}" destId="{798BC200-D614-4A23-9247-FA9690A927FF}" srcOrd="0" destOrd="0" presId="urn:microsoft.com/office/officeart/2008/layout/PictureAccentList"/>
    <dgm:cxn modelId="{BFEC6E86-D8D9-4EAC-A3C8-EA6623C4C631}" type="presParOf" srcId="{798BC200-D614-4A23-9247-FA9690A927FF}" destId="{E9AA42DF-51C8-418D-9630-7592A340124B}" srcOrd="0" destOrd="0" presId="urn:microsoft.com/office/officeart/2008/layout/PictureAccentList"/>
    <dgm:cxn modelId="{5F68E601-D486-40BF-8E8A-01FF2CBB54E7}" type="presParOf" srcId="{E9AA42DF-51C8-418D-9630-7592A340124B}" destId="{9EFB1DD7-8D1D-42B0-9A0E-F5FCBB262021}" srcOrd="0" destOrd="0" presId="urn:microsoft.com/office/officeart/2008/layout/PictureAccentList"/>
    <dgm:cxn modelId="{E0836136-42B5-4CA1-85C2-4CB937EA6C31}" type="presParOf" srcId="{798BC200-D614-4A23-9247-FA9690A927FF}" destId="{05B5A3DB-4873-48C9-851D-6599FB1E35F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7926E-8350-4B99-928F-B014332600D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4CF0C14-CA7D-4001-8308-56473331DD96}">
      <dgm:prSet phldrT="[Text]"/>
      <dgm:spPr/>
      <dgm:t>
        <a:bodyPr/>
        <a:lstStyle/>
        <a:p>
          <a:pPr algn="ctr"/>
          <a:r>
            <a:rPr lang="en-US" dirty="0" smtClean="0"/>
            <a:t>Applicant’s Capacity to Execute the </a:t>
          </a:r>
          <a:r>
            <a:rPr lang="en-US" dirty="0" smtClean="0"/>
            <a:t>of Scope of Work</a:t>
          </a:r>
        </a:p>
      </dgm:t>
    </dgm:pt>
    <dgm:pt modelId="{0FA0651C-3F9D-4673-A413-84E7B59A9250}" type="parTrans" cxnId="{0D481E9F-8FE2-4EAA-8779-2DEC5FEC6179}">
      <dgm:prSet/>
      <dgm:spPr/>
      <dgm:t>
        <a:bodyPr/>
        <a:lstStyle/>
        <a:p>
          <a:pPr algn="ctr"/>
          <a:endParaRPr lang="en-US"/>
        </a:p>
      </dgm:t>
    </dgm:pt>
    <dgm:pt modelId="{B9224947-80AF-43B4-B89E-074D25468F50}" type="sibTrans" cxnId="{0D481E9F-8FE2-4EAA-8779-2DEC5FEC6179}">
      <dgm:prSet/>
      <dgm:spPr/>
      <dgm:t>
        <a:bodyPr/>
        <a:lstStyle/>
        <a:p>
          <a:pPr algn="ctr"/>
          <a:endParaRPr lang="en-US"/>
        </a:p>
      </dgm:t>
    </dgm:pt>
    <dgm:pt modelId="{C5F70AC0-0ED6-42D2-9FD0-39E0371E38D4}">
      <dgm:prSet/>
      <dgm:spPr/>
      <dgm:t>
        <a:bodyPr/>
        <a:lstStyle/>
        <a:p>
          <a:pPr algn="ctr"/>
          <a:r>
            <a:rPr lang="en-US" dirty="0" smtClean="0"/>
            <a:t>The Responsiveness to the Objectives of the NOFO</a:t>
          </a:r>
          <a:endParaRPr lang="en-US" dirty="0"/>
        </a:p>
      </dgm:t>
    </dgm:pt>
    <dgm:pt modelId="{0B5F89A4-3BE0-4FFD-AA18-EFC32374BA06}" type="parTrans" cxnId="{3A0FBBE8-0F8C-4484-A11F-5984991CECD7}">
      <dgm:prSet/>
      <dgm:spPr/>
      <dgm:t>
        <a:bodyPr/>
        <a:lstStyle/>
        <a:p>
          <a:pPr algn="ctr"/>
          <a:endParaRPr lang="en-US"/>
        </a:p>
      </dgm:t>
    </dgm:pt>
    <dgm:pt modelId="{D0243CF3-7713-4885-9111-1384CE83FCE7}" type="sibTrans" cxnId="{3A0FBBE8-0F8C-4484-A11F-5984991CECD7}">
      <dgm:prSet/>
      <dgm:spPr/>
      <dgm:t>
        <a:bodyPr/>
        <a:lstStyle/>
        <a:p>
          <a:pPr algn="ctr"/>
          <a:endParaRPr lang="en-US"/>
        </a:p>
      </dgm:t>
    </dgm:pt>
    <dgm:pt modelId="{19406067-C0C6-4E99-99F4-4A7CD18B79FB}">
      <dgm:prSet phldrT="[Text]"/>
      <dgm:spPr/>
      <dgm:t>
        <a:bodyPr/>
        <a:lstStyle/>
        <a:p>
          <a:pPr algn="ctr"/>
          <a:r>
            <a:rPr lang="en-US" dirty="0" smtClean="0"/>
            <a:t>Project Alignment </a:t>
          </a:r>
          <a:r>
            <a:rPr lang="en-US" dirty="0" smtClean="0"/>
            <a:t>with EDA’s </a:t>
          </a:r>
          <a:r>
            <a:rPr lang="en-US" dirty="0" smtClean="0"/>
            <a:t>Investment Priorities</a:t>
          </a:r>
        </a:p>
      </dgm:t>
    </dgm:pt>
    <dgm:pt modelId="{46E8F5C8-A6F4-4766-89A5-4EB8979F4FE4}" type="sibTrans" cxnId="{CBD9FD74-2E7E-4AF2-90C9-C1A860525430}">
      <dgm:prSet/>
      <dgm:spPr/>
      <dgm:t>
        <a:bodyPr/>
        <a:lstStyle/>
        <a:p>
          <a:pPr algn="ctr"/>
          <a:endParaRPr lang="en-US"/>
        </a:p>
      </dgm:t>
    </dgm:pt>
    <dgm:pt modelId="{DFBC8A7B-4DCA-474F-87C0-D8827144BE58}" type="parTrans" cxnId="{CBD9FD74-2E7E-4AF2-90C9-C1A860525430}">
      <dgm:prSet/>
      <dgm:spPr/>
      <dgm:t>
        <a:bodyPr/>
        <a:lstStyle/>
        <a:p>
          <a:pPr algn="ctr"/>
          <a:endParaRPr lang="en-US"/>
        </a:p>
      </dgm:t>
    </dgm:pt>
    <dgm:pt modelId="{C40F9396-0D43-4DA6-8D22-C7C89BC1CCC4}" type="pres">
      <dgm:prSet presAssocID="{10D7926E-8350-4B99-928F-B014332600D7}" presName="linear" presStyleCnt="0">
        <dgm:presLayoutVars>
          <dgm:animLvl val="lvl"/>
          <dgm:resizeHandles val="exact"/>
        </dgm:presLayoutVars>
      </dgm:prSet>
      <dgm:spPr/>
      <dgm:t>
        <a:bodyPr/>
        <a:lstStyle/>
        <a:p>
          <a:endParaRPr lang="en-US"/>
        </a:p>
      </dgm:t>
    </dgm:pt>
    <dgm:pt modelId="{BC80D6D3-D0BC-43BE-8FAB-47E098C27BD6}" type="pres">
      <dgm:prSet presAssocID="{19406067-C0C6-4E99-99F4-4A7CD18B79FB}" presName="parentText" presStyleLbl="node1" presStyleIdx="0" presStyleCnt="3">
        <dgm:presLayoutVars>
          <dgm:chMax val="0"/>
          <dgm:bulletEnabled val="1"/>
        </dgm:presLayoutVars>
      </dgm:prSet>
      <dgm:spPr/>
      <dgm:t>
        <a:bodyPr/>
        <a:lstStyle/>
        <a:p>
          <a:endParaRPr lang="en-US"/>
        </a:p>
      </dgm:t>
    </dgm:pt>
    <dgm:pt modelId="{F710E40A-7EC3-4E8D-A7FA-19BC5671869A}" type="pres">
      <dgm:prSet presAssocID="{46E8F5C8-A6F4-4766-89A5-4EB8979F4FE4}" presName="spacer" presStyleCnt="0"/>
      <dgm:spPr/>
    </dgm:pt>
    <dgm:pt modelId="{5B4D4BB0-3916-48D3-8EF7-3676B664D0C1}" type="pres">
      <dgm:prSet presAssocID="{44CF0C14-CA7D-4001-8308-56473331DD96}" presName="parentText" presStyleLbl="node1" presStyleIdx="1" presStyleCnt="3">
        <dgm:presLayoutVars>
          <dgm:chMax val="0"/>
          <dgm:bulletEnabled val="1"/>
        </dgm:presLayoutVars>
      </dgm:prSet>
      <dgm:spPr/>
      <dgm:t>
        <a:bodyPr/>
        <a:lstStyle/>
        <a:p>
          <a:endParaRPr lang="en-US"/>
        </a:p>
      </dgm:t>
    </dgm:pt>
    <dgm:pt modelId="{22B25054-E0FE-42DA-979F-FE85AC1F5F2F}" type="pres">
      <dgm:prSet presAssocID="{B9224947-80AF-43B4-B89E-074D25468F50}" presName="spacer" presStyleCnt="0"/>
      <dgm:spPr/>
    </dgm:pt>
    <dgm:pt modelId="{BD6DDEB4-CFF9-4521-BBDB-83BAFA90ABDE}" type="pres">
      <dgm:prSet presAssocID="{C5F70AC0-0ED6-42D2-9FD0-39E0371E38D4}" presName="parentText" presStyleLbl="node1" presStyleIdx="2" presStyleCnt="3">
        <dgm:presLayoutVars>
          <dgm:chMax val="0"/>
          <dgm:bulletEnabled val="1"/>
        </dgm:presLayoutVars>
      </dgm:prSet>
      <dgm:spPr/>
      <dgm:t>
        <a:bodyPr/>
        <a:lstStyle/>
        <a:p>
          <a:endParaRPr lang="en-US"/>
        </a:p>
      </dgm:t>
    </dgm:pt>
  </dgm:ptLst>
  <dgm:cxnLst>
    <dgm:cxn modelId="{1596A01C-92DA-4D5D-A4EE-3D30862326DB}" type="presOf" srcId="{C5F70AC0-0ED6-42D2-9FD0-39E0371E38D4}" destId="{BD6DDEB4-CFF9-4521-BBDB-83BAFA90ABDE}" srcOrd="0" destOrd="0" presId="urn:microsoft.com/office/officeart/2005/8/layout/vList2"/>
    <dgm:cxn modelId="{0D481E9F-8FE2-4EAA-8779-2DEC5FEC6179}" srcId="{10D7926E-8350-4B99-928F-B014332600D7}" destId="{44CF0C14-CA7D-4001-8308-56473331DD96}" srcOrd="1" destOrd="0" parTransId="{0FA0651C-3F9D-4673-A413-84E7B59A9250}" sibTransId="{B9224947-80AF-43B4-B89E-074D25468F50}"/>
    <dgm:cxn modelId="{CBD9FD74-2E7E-4AF2-90C9-C1A860525430}" srcId="{10D7926E-8350-4B99-928F-B014332600D7}" destId="{19406067-C0C6-4E99-99F4-4A7CD18B79FB}" srcOrd="0" destOrd="0" parTransId="{DFBC8A7B-4DCA-474F-87C0-D8827144BE58}" sibTransId="{46E8F5C8-A6F4-4766-89A5-4EB8979F4FE4}"/>
    <dgm:cxn modelId="{3A0FBBE8-0F8C-4484-A11F-5984991CECD7}" srcId="{10D7926E-8350-4B99-928F-B014332600D7}" destId="{C5F70AC0-0ED6-42D2-9FD0-39E0371E38D4}" srcOrd="2" destOrd="0" parTransId="{0B5F89A4-3BE0-4FFD-AA18-EFC32374BA06}" sibTransId="{D0243CF3-7713-4885-9111-1384CE83FCE7}"/>
    <dgm:cxn modelId="{FBB7EA7C-E302-4846-BDB4-37FFBEF85D3C}" type="presOf" srcId="{19406067-C0C6-4E99-99F4-4A7CD18B79FB}" destId="{BC80D6D3-D0BC-43BE-8FAB-47E098C27BD6}" srcOrd="0" destOrd="0" presId="urn:microsoft.com/office/officeart/2005/8/layout/vList2"/>
    <dgm:cxn modelId="{2316DE75-C93D-4CAC-A8D3-799C0D2DA95D}" type="presOf" srcId="{10D7926E-8350-4B99-928F-B014332600D7}" destId="{C40F9396-0D43-4DA6-8D22-C7C89BC1CCC4}" srcOrd="0" destOrd="0" presId="urn:microsoft.com/office/officeart/2005/8/layout/vList2"/>
    <dgm:cxn modelId="{DE701EF6-DAE2-4025-90B0-5D48D73018C5}" type="presOf" srcId="{44CF0C14-CA7D-4001-8308-56473331DD96}" destId="{5B4D4BB0-3916-48D3-8EF7-3676B664D0C1}" srcOrd="0" destOrd="0" presId="urn:microsoft.com/office/officeart/2005/8/layout/vList2"/>
    <dgm:cxn modelId="{9D1AE856-2F1D-4591-9DFB-936F473398A0}" type="presParOf" srcId="{C40F9396-0D43-4DA6-8D22-C7C89BC1CCC4}" destId="{BC80D6D3-D0BC-43BE-8FAB-47E098C27BD6}" srcOrd="0" destOrd="0" presId="urn:microsoft.com/office/officeart/2005/8/layout/vList2"/>
    <dgm:cxn modelId="{43D28C91-E4C4-43EF-8BBF-7FD6E970692E}" type="presParOf" srcId="{C40F9396-0D43-4DA6-8D22-C7C89BC1CCC4}" destId="{F710E40A-7EC3-4E8D-A7FA-19BC5671869A}" srcOrd="1" destOrd="0" presId="urn:microsoft.com/office/officeart/2005/8/layout/vList2"/>
    <dgm:cxn modelId="{B104131F-D9E1-4C45-9F80-361FED94C902}" type="presParOf" srcId="{C40F9396-0D43-4DA6-8D22-C7C89BC1CCC4}" destId="{5B4D4BB0-3916-48D3-8EF7-3676B664D0C1}" srcOrd="2" destOrd="0" presId="urn:microsoft.com/office/officeart/2005/8/layout/vList2"/>
    <dgm:cxn modelId="{F9256E9A-080E-40BC-AFC2-6F172AEA6C9A}" type="presParOf" srcId="{C40F9396-0D43-4DA6-8D22-C7C89BC1CCC4}" destId="{22B25054-E0FE-42DA-979F-FE85AC1F5F2F}" srcOrd="3" destOrd="0" presId="urn:microsoft.com/office/officeart/2005/8/layout/vList2"/>
    <dgm:cxn modelId="{36BB9DA9-2F9D-43A4-A51B-7BFADE43E986}" type="presParOf" srcId="{C40F9396-0D43-4DA6-8D22-C7C89BC1CCC4}" destId="{BD6DDEB4-CFF9-4521-BBDB-83BAFA90AB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E38332-1AFC-4987-99EC-042082652EB3}" type="doc">
      <dgm:prSet loTypeId="urn:microsoft.com/office/officeart/2005/8/layout/rings+Icon" loCatId="relationship" qsTypeId="urn:microsoft.com/office/officeart/2005/8/quickstyle/simple5" qsCatId="simple" csTypeId="urn:microsoft.com/office/officeart/2005/8/colors/accent5_4" csCatId="accent5" phldr="1"/>
      <dgm:spPr/>
    </dgm:pt>
    <dgm:pt modelId="{A9CCA8AC-3415-4621-8731-8AEC7CB43FAB}">
      <dgm:prSet phldrT="[Text]" custT="1"/>
      <dgm:spPr/>
      <dgm:t>
        <a:bodyPr/>
        <a:lstStyle/>
        <a:p>
          <a:r>
            <a:rPr lang="en-US" sz="1200" b="1" dirty="0" smtClean="0">
              <a:latin typeface="Arial" panose="020B0604020202020204" pitchFamily="34" charset="0"/>
              <a:cs typeface="Arial" panose="020B0604020202020204" pitchFamily="34" charset="0"/>
            </a:rPr>
            <a:t>Economic </a:t>
          </a:r>
          <a:r>
            <a:rPr lang="en-US" sz="1200" b="1" smtClean="0">
              <a:latin typeface="Arial" panose="020B0604020202020204" pitchFamily="34" charset="0"/>
              <a:cs typeface="Arial" panose="020B0604020202020204" pitchFamily="34" charset="0"/>
            </a:rPr>
            <a:t>Development Districts </a:t>
          </a:r>
          <a:r>
            <a:rPr lang="en-US" sz="1200" b="1" dirty="0" smtClean="0">
              <a:latin typeface="Arial" panose="020B0604020202020204" pitchFamily="34" charset="0"/>
              <a:cs typeface="Arial" panose="020B0604020202020204" pitchFamily="34" charset="0"/>
            </a:rPr>
            <a:t>&amp; Tribal Governments</a:t>
          </a:r>
          <a:endParaRPr lang="en-US" sz="1200" b="1" dirty="0">
            <a:latin typeface="Arial" panose="020B0604020202020204" pitchFamily="34" charset="0"/>
            <a:cs typeface="Arial" panose="020B0604020202020204" pitchFamily="34" charset="0"/>
          </a:endParaRPr>
        </a:p>
      </dgm:t>
    </dgm:pt>
    <dgm:pt modelId="{09BB32A4-966F-4119-B907-B152356099AD}" type="parTrans" cxnId="{24B611FC-0B6D-4505-BC2E-5AD4007CF5F2}">
      <dgm:prSet/>
      <dgm:spPr/>
      <dgm:t>
        <a:bodyPr/>
        <a:lstStyle/>
        <a:p>
          <a:endParaRPr lang="en-US"/>
        </a:p>
      </dgm:t>
    </dgm:pt>
    <dgm:pt modelId="{52099396-9BAA-437F-B54B-14BAADD8FA6C}" type="sibTrans" cxnId="{24B611FC-0B6D-4505-BC2E-5AD4007CF5F2}">
      <dgm:prSet/>
      <dgm:spPr/>
      <dgm:t>
        <a:bodyPr/>
        <a:lstStyle/>
        <a:p>
          <a:endParaRPr lang="en-US"/>
        </a:p>
      </dgm:t>
    </dgm:pt>
    <dgm:pt modelId="{D3CBCCEB-810F-455E-8847-D3746CFD08D3}">
      <dgm:prSet phldrT="[Text]" custT="1"/>
      <dgm:spPr/>
      <dgm:t>
        <a:bodyPr/>
        <a:lstStyle/>
        <a:p>
          <a:r>
            <a:rPr lang="en-US" sz="1200" b="1" dirty="0" smtClean="0">
              <a:latin typeface="Arial" panose="020B0604020202020204" pitchFamily="34" charset="0"/>
              <a:cs typeface="Arial" panose="020B0604020202020204" pitchFamily="34" charset="0"/>
            </a:rPr>
            <a:t>Federal Agencies</a:t>
          </a:r>
          <a:endParaRPr lang="en-US" sz="1200" b="1" dirty="0">
            <a:latin typeface="Arial" panose="020B0604020202020204" pitchFamily="34" charset="0"/>
            <a:cs typeface="Arial" panose="020B0604020202020204" pitchFamily="34" charset="0"/>
          </a:endParaRPr>
        </a:p>
      </dgm:t>
    </dgm:pt>
    <dgm:pt modelId="{8BE069D7-AAAE-4AB8-86C5-8DF7973020AC}" type="parTrans" cxnId="{B8477E8D-90B6-4180-9088-E7F00A5A2E76}">
      <dgm:prSet/>
      <dgm:spPr/>
      <dgm:t>
        <a:bodyPr/>
        <a:lstStyle/>
        <a:p>
          <a:endParaRPr lang="en-US"/>
        </a:p>
      </dgm:t>
    </dgm:pt>
    <dgm:pt modelId="{F53C08DD-B343-4B9D-AEBE-A02C08D5B614}" type="sibTrans" cxnId="{B8477E8D-90B6-4180-9088-E7F00A5A2E76}">
      <dgm:prSet/>
      <dgm:spPr/>
      <dgm:t>
        <a:bodyPr/>
        <a:lstStyle/>
        <a:p>
          <a:endParaRPr lang="en-US"/>
        </a:p>
      </dgm:t>
    </dgm:pt>
    <dgm:pt modelId="{AB1FE0C3-0BF5-43C1-93B2-C81634BA2B8E}">
      <dgm:prSet phldrT="[Text]" custT="1"/>
      <dgm:spPr/>
      <dgm:t>
        <a:bodyPr/>
        <a:lstStyle/>
        <a:p>
          <a:r>
            <a:rPr lang="en-US" sz="1200" b="1" dirty="0" smtClean="0">
              <a:latin typeface="Arial" panose="020B0604020202020204" pitchFamily="34" charset="0"/>
              <a:cs typeface="Arial" panose="020B0604020202020204" pitchFamily="34" charset="0"/>
            </a:rPr>
            <a:t>State Offices &amp; Workforce Dev. Boards</a:t>
          </a:r>
          <a:endParaRPr lang="en-US" sz="1200" b="1" dirty="0">
            <a:latin typeface="Arial" panose="020B0604020202020204" pitchFamily="34" charset="0"/>
            <a:cs typeface="Arial" panose="020B0604020202020204" pitchFamily="34" charset="0"/>
          </a:endParaRPr>
        </a:p>
      </dgm:t>
    </dgm:pt>
    <dgm:pt modelId="{779A7754-9FB5-4197-A4B5-57EFB16E4B16}" type="parTrans" cxnId="{45071846-45C1-45F2-B797-CEFBBC6538B7}">
      <dgm:prSet/>
      <dgm:spPr/>
      <dgm:t>
        <a:bodyPr/>
        <a:lstStyle/>
        <a:p>
          <a:endParaRPr lang="en-US"/>
        </a:p>
      </dgm:t>
    </dgm:pt>
    <dgm:pt modelId="{B490A2EF-4BBE-42B6-9D12-0F27818A8823}" type="sibTrans" cxnId="{45071846-45C1-45F2-B797-CEFBBC6538B7}">
      <dgm:prSet/>
      <dgm:spPr/>
      <dgm:t>
        <a:bodyPr/>
        <a:lstStyle/>
        <a:p>
          <a:endParaRPr lang="en-US"/>
        </a:p>
      </dgm:t>
    </dgm:pt>
    <dgm:pt modelId="{75D6DFF0-BCA0-46CE-8B69-B0867D3F1973}">
      <dgm:prSet phldrT="[Text]" custT="1"/>
      <dgm:spPr/>
      <dgm:t>
        <a:bodyPr/>
        <a:lstStyle/>
        <a:p>
          <a:r>
            <a:rPr lang="en-US" sz="1200" b="1" dirty="0" smtClean="0">
              <a:latin typeface="Arial" panose="020B0604020202020204" pitchFamily="34" charset="0"/>
              <a:cs typeface="Arial" panose="020B0604020202020204" pitchFamily="34" charset="0"/>
            </a:rPr>
            <a:t>Cities and Counties</a:t>
          </a:r>
          <a:endParaRPr lang="en-US" sz="1200" b="1" dirty="0">
            <a:latin typeface="Arial" panose="020B0604020202020204" pitchFamily="34" charset="0"/>
            <a:cs typeface="Arial" panose="020B0604020202020204" pitchFamily="34" charset="0"/>
          </a:endParaRPr>
        </a:p>
      </dgm:t>
    </dgm:pt>
    <dgm:pt modelId="{3BDBA74E-01BF-49E7-BA15-03F4298BE648}" type="parTrans" cxnId="{A32805A2-5CE8-4513-B88C-E50A1322476D}">
      <dgm:prSet/>
      <dgm:spPr/>
      <dgm:t>
        <a:bodyPr/>
        <a:lstStyle/>
        <a:p>
          <a:endParaRPr lang="en-US"/>
        </a:p>
      </dgm:t>
    </dgm:pt>
    <dgm:pt modelId="{B29C55DF-C612-46B6-974A-791E0E9728A5}" type="sibTrans" cxnId="{A32805A2-5CE8-4513-B88C-E50A1322476D}">
      <dgm:prSet/>
      <dgm:spPr/>
      <dgm:t>
        <a:bodyPr/>
        <a:lstStyle/>
        <a:p>
          <a:endParaRPr lang="en-US"/>
        </a:p>
      </dgm:t>
    </dgm:pt>
    <dgm:pt modelId="{81340AC1-7348-47C3-BF9F-712B47661E9F}">
      <dgm:prSet phldrT="[Text]" custT="1"/>
      <dgm:spPr/>
      <dgm:t>
        <a:bodyPr/>
        <a:lstStyle/>
        <a:p>
          <a:r>
            <a:rPr lang="en-US" sz="1200" b="1" dirty="0" smtClean="0">
              <a:latin typeface="Arial" panose="020B0604020202020204" pitchFamily="34" charset="0"/>
              <a:cs typeface="Arial" panose="020B0604020202020204" pitchFamily="34" charset="0"/>
            </a:rPr>
            <a:t>Non-Profit Organizations</a:t>
          </a:r>
          <a:endParaRPr lang="en-US" sz="1200" b="1" dirty="0">
            <a:latin typeface="Arial" panose="020B0604020202020204" pitchFamily="34" charset="0"/>
            <a:cs typeface="Arial" panose="020B0604020202020204" pitchFamily="34" charset="0"/>
          </a:endParaRPr>
        </a:p>
      </dgm:t>
    </dgm:pt>
    <dgm:pt modelId="{00A43B67-C873-42E4-B4D9-A5EAC958D608}" type="parTrans" cxnId="{C2066DAE-9D71-4DD8-BCDA-9A5EC2750EF5}">
      <dgm:prSet/>
      <dgm:spPr/>
      <dgm:t>
        <a:bodyPr/>
        <a:lstStyle/>
        <a:p>
          <a:endParaRPr lang="en-US"/>
        </a:p>
      </dgm:t>
    </dgm:pt>
    <dgm:pt modelId="{2089E942-814F-4424-AB10-B73C8C490ED8}" type="sibTrans" cxnId="{C2066DAE-9D71-4DD8-BCDA-9A5EC2750EF5}">
      <dgm:prSet/>
      <dgm:spPr/>
      <dgm:t>
        <a:bodyPr/>
        <a:lstStyle/>
        <a:p>
          <a:endParaRPr lang="en-US"/>
        </a:p>
      </dgm:t>
    </dgm:pt>
    <dgm:pt modelId="{7909BD60-A30E-4F27-9DF9-033D10029BC6}">
      <dgm:prSet phldrT="[Text]" custT="1"/>
      <dgm:spPr>
        <a:solidFill>
          <a:schemeClr val="tx2">
            <a:lumMod val="60000"/>
            <a:lumOff val="40000"/>
          </a:schemeClr>
        </a:solidFill>
      </dgm:spPr>
      <dgm:t>
        <a:bodyPr/>
        <a:lstStyle/>
        <a:p>
          <a:r>
            <a:rPr lang="en-US" sz="1200" b="1" dirty="0" smtClean="0">
              <a:latin typeface="Arial" panose="020B0604020202020204" pitchFamily="34" charset="0"/>
              <a:cs typeface="Arial" panose="020B0604020202020204" pitchFamily="34" charset="0"/>
            </a:rPr>
            <a:t>Economic Development Organizations</a:t>
          </a:r>
          <a:endParaRPr lang="en-US" sz="1200" b="1" dirty="0">
            <a:latin typeface="Arial" panose="020B0604020202020204" pitchFamily="34" charset="0"/>
            <a:cs typeface="Arial" panose="020B0604020202020204" pitchFamily="34" charset="0"/>
          </a:endParaRPr>
        </a:p>
      </dgm:t>
    </dgm:pt>
    <dgm:pt modelId="{9861185D-B11B-4577-BB4B-AFCE0E98D1F6}" type="parTrans" cxnId="{8C89C620-6832-4BFD-90CF-7045BAE593AD}">
      <dgm:prSet/>
      <dgm:spPr/>
      <dgm:t>
        <a:bodyPr/>
        <a:lstStyle/>
        <a:p>
          <a:endParaRPr lang="en-US"/>
        </a:p>
      </dgm:t>
    </dgm:pt>
    <dgm:pt modelId="{6FD89595-1097-4B81-B311-2836196E1B29}" type="sibTrans" cxnId="{8C89C620-6832-4BFD-90CF-7045BAE593AD}">
      <dgm:prSet/>
      <dgm:spPr/>
      <dgm:t>
        <a:bodyPr/>
        <a:lstStyle/>
        <a:p>
          <a:endParaRPr lang="en-US"/>
        </a:p>
      </dgm:t>
    </dgm:pt>
    <dgm:pt modelId="{45C51045-C602-4B56-9ED9-A461F9E866F8}">
      <dgm:prSet phldrT="[Text]" custT="1"/>
      <dgm:spPr/>
      <dgm:t>
        <a:bodyPr/>
        <a:lstStyle/>
        <a:p>
          <a:r>
            <a:rPr lang="en-US" sz="1200" b="1" dirty="0" smtClean="0">
              <a:latin typeface="Arial" panose="020B0604020202020204" pitchFamily="34" charset="0"/>
              <a:cs typeface="Arial" panose="020B0604020202020204" pitchFamily="34" charset="0"/>
            </a:rPr>
            <a:t>Business and Industry Associations</a:t>
          </a:r>
          <a:endParaRPr lang="en-US" sz="1200" b="1" dirty="0">
            <a:latin typeface="Arial" panose="020B0604020202020204" pitchFamily="34" charset="0"/>
            <a:cs typeface="Arial" panose="020B0604020202020204" pitchFamily="34" charset="0"/>
          </a:endParaRPr>
        </a:p>
      </dgm:t>
    </dgm:pt>
    <dgm:pt modelId="{2F572152-5F06-4505-94ED-8096F61EC31D}" type="parTrans" cxnId="{1088DEFC-22B3-47EA-8DDE-1C1BF3F58144}">
      <dgm:prSet/>
      <dgm:spPr/>
      <dgm:t>
        <a:bodyPr/>
        <a:lstStyle/>
        <a:p>
          <a:endParaRPr lang="en-US"/>
        </a:p>
      </dgm:t>
    </dgm:pt>
    <dgm:pt modelId="{68F44258-F4E7-436C-B8A6-81EF8612D96F}" type="sibTrans" cxnId="{1088DEFC-22B3-47EA-8DDE-1C1BF3F58144}">
      <dgm:prSet/>
      <dgm:spPr/>
      <dgm:t>
        <a:bodyPr/>
        <a:lstStyle/>
        <a:p>
          <a:endParaRPr lang="en-US"/>
        </a:p>
      </dgm:t>
    </dgm:pt>
    <dgm:pt modelId="{843CA47B-CF6A-4845-97B7-AC3A142A7BC0}" type="pres">
      <dgm:prSet presAssocID="{21E38332-1AFC-4987-99EC-042082652EB3}" presName="Name0" presStyleCnt="0">
        <dgm:presLayoutVars>
          <dgm:chMax val="7"/>
          <dgm:dir/>
          <dgm:resizeHandles val="exact"/>
        </dgm:presLayoutVars>
      </dgm:prSet>
      <dgm:spPr/>
    </dgm:pt>
    <dgm:pt modelId="{910FCC71-E576-477E-9F46-9B522810FEC4}" type="pres">
      <dgm:prSet presAssocID="{21E38332-1AFC-4987-99EC-042082652EB3}" presName="ellipse1" presStyleLbl="vennNode1" presStyleIdx="0" presStyleCnt="7">
        <dgm:presLayoutVars>
          <dgm:bulletEnabled val="1"/>
        </dgm:presLayoutVars>
      </dgm:prSet>
      <dgm:spPr/>
      <dgm:t>
        <a:bodyPr/>
        <a:lstStyle/>
        <a:p>
          <a:endParaRPr lang="en-US"/>
        </a:p>
      </dgm:t>
    </dgm:pt>
    <dgm:pt modelId="{C54517AD-8295-42DA-BB56-DC324DDC8082}" type="pres">
      <dgm:prSet presAssocID="{21E38332-1AFC-4987-99EC-042082652EB3}" presName="ellipse2" presStyleLbl="vennNode1" presStyleIdx="1" presStyleCnt="7">
        <dgm:presLayoutVars>
          <dgm:bulletEnabled val="1"/>
        </dgm:presLayoutVars>
      </dgm:prSet>
      <dgm:spPr/>
      <dgm:t>
        <a:bodyPr/>
        <a:lstStyle/>
        <a:p>
          <a:endParaRPr lang="en-US"/>
        </a:p>
      </dgm:t>
    </dgm:pt>
    <dgm:pt modelId="{1FCE204A-07F9-42BA-A5B4-94726D4763EA}" type="pres">
      <dgm:prSet presAssocID="{21E38332-1AFC-4987-99EC-042082652EB3}" presName="ellipse3" presStyleLbl="vennNode1" presStyleIdx="2" presStyleCnt="7">
        <dgm:presLayoutVars>
          <dgm:bulletEnabled val="1"/>
        </dgm:presLayoutVars>
      </dgm:prSet>
      <dgm:spPr/>
      <dgm:t>
        <a:bodyPr/>
        <a:lstStyle/>
        <a:p>
          <a:endParaRPr lang="en-US"/>
        </a:p>
      </dgm:t>
    </dgm:pt>
    <dgm:pt modelId="{DC73F8D6-2D48-4697-BFAD-617A393A9EDE}" type="pres">
      <dgm:prSet presAssocID="{21E38332-1AFC-4987-99EC-042082652EB3}" presName="ellipse4" presStyleLbl="vennNode1" presStyleIdx="3" presStyleCnt="7">
        <dgm:presLayoutVars>
          <dgm:bulletEnabled val="1"/>
        </dgm:presLayoutVars>
      </dgm:prSet>
      <dgm:spPr/>
      <dgm:t>
        <a:bodyPr/>
        <a:lstStyle/>
        <a:p>
          <a:endParaRPr lang="en-US"/>
        </a:p>
      </dgm:t>
    </dgm:pt>
    <dgm:pt modelId="{67743288-CA4F-4268-9122-2C056E084E44}" type="pres">
      <dgm:prSet presAssocID="{21E38332-1AFC-4987-99EC-042082652EB3}" presName="ellipse5" presStyleLbl="vennNode1" presStyleIdx="4" presStyleCnt="7">
        <dgm:presLayoutVars>
          <dgm:bulletEnabled val="1"/>
        </dgm:presLayoutVars>
      </dgm:prSet>
      <dgm:spPr/>
      <dgm:t>
        <a:bodyPr/>
        <a:lstStyle/>
        <a:p>
          <a:endParaRPr lang="en-US"/>
        </a:p>
      </dgm:t>
    </dgm:pt>
    <dgm:pt modelId="{BAB19011-A2A5-4E9C-93CA-CED7A6216DBA}" type="pres">
      <dgm:prSet presAssocID="{21E38332-1AFC-4987-99EC-042082652EB3}" presName="ellipse6" presStyleLbl="vennNode1" presStyleIdx="5" presStyleCnt="7">
        <dgm:presLayoutVars>
          <dgm:bulletEnabled val="1"/>
        </dgm:presLayoutVars>
      </dgm:prSet>
      <dgm:spPr/>
      <dgm:t>
        <a:bodyPr/>
        <a:lstStyle/>
        <a:p>
          <a:endParaRPr lang="en-US"/>
        </a:p>
      </dgm:t>
    </dgm:pt>
    <dgm:pt modelId="{39809495-9913-47FC-8E4E-920605D972BE}" type="pres">
      <dgm:prSet presAssocID="{21E38332-1AFC-4987-99EC-042082652EB3}" presName="ellipse7" presStyleLbl="vennNode1" presStyleIdx="6" presStyleCnt="7">
        <dgm:presLayoutVars>
          <dgm:bulletEnabled val="1"/>
        </dgm:presLayoutVars>
      </dgm:prSet>
      <dgm:spPr/>
      <dgm:t>
        <a:bodyPr/>
        <a:lstStyle/>
        <a:p>
          <a:endParaRPr lang="en-US"/>
        </a:p>
      </dgm:t>
    </dgm:pt>
  </dgm:ptLst>
  <dgm:cxnLst>
    <dgm:cxn modelId="{DB8FB781-B520-45EB-8D3E-D58AB255E99D}" type="presOf" srcId="{45C51045-C602-4B56-9ED9-A461F9E866F8}" destId="{39809495-9913-47FC-8E4E-920605D972BE}" srcOrd="0" destOrd="0" presId="urn:microsoft.com/office/officeart/2005/8/layout/rings+Icon"/>
    <dgm:cxn modelId="{E9F742C2-2E09-45FF-BCB6-ACCBBBAF3336}" type="presOf" srcId="{AB1FE0C3-0BF5-43C1-93B2-C81634BA2B8E}" destId="{1FCE204A-07F9-42BA-A5B4-94726D4763EA}" srcOrd="0" destOrd="0" presId="urn:microsoft.com/office/officeart/2005/8/layout/rings+Icon"/>
    <dgm:cxn modelId="{1088DEFC-22B3-47EA-8DDE-1C1BF3F58144}" srcId="{21E38332-1AFC-4987-99EC-042082652EB3}" destId="{45C51045-C602-4B56-9ED9-A461F9E866F8}" srcOrd="6" destOrd="0" parTransId="{2F572152-5F06-4505-94ED-8096F61EC31D}" sibTransId="{68F44258-F4E7-436C-B8A6-81EF8612D96F}"/>
    <dgm:cxn modelId="{3D57864A-CEE8-41F1-9669-178AA5E1302B}" type="presOf" srcId="{21E38332-1AFC-4987-99EC-042082652EB3}" destId="{843CA47B-CF6A-4845-97B7-AC3A142A7BC0}" srcOrd="0" destOrd="0" presId="urn:microsoft.com/office/officeart/2005/8/layout/rings+Icon"/>
    <dgm:cxn modelId="{8C89C620-6832-4BFD-90CF-7045BAE593AD}" srcId="{21E38332-1AFC-4987-99EC-042082652EB3}" destId="{7909BD60-A30E-4F27-9DF9-033D10029BC6}" srcOrd="5" destOrd="0" parTransId="{9861185D-B11B-4577-BB4B-AFCE0E98D1F6}" sibTransId="{6FD89595-1097-4B81-B311-2836196E1B29}"/>
    <dgm:cxn modelId="{24B611FC-0B6D-4505-BC2E-5AD4007CF5F2}" srcId="{21E38332-1AFC-4987-99EC-042082652EB3}" destId="{A9CCA8AC-3415-4621-8731-8AEC7CB43FAB}" srcOrd="0" destOrd="0" parTransId="{09BB32A4-966F-4119-B907-B152356099AD}" sibTransId="{52099396-9BAA-437F-B54B-14BAADD8FA6C}"/>
    <dgm:cxn modelId="{1CC30113-D122-4FB7-9973-15695DEF7DC2}" type="presOf" srcId="{D3CBCCEB-810F-455E-8847-D3746CFD08D3}" destId="{C54517AD-8295-42DA-BB56-DC324DDC8082}" srcOrd="0" destOrd="0" presId="urn:microsoft.com/office/officeart/2005/8/layout/rings+Icon"/>
    <dgm:cxn modelId="{45071846-45C1-45F2-B797-CEFBBC6538B7}" srcId="{21E38332-1AFC-4987-99EC-042082652EB3}" destId="{AB1FE0C3-0BF5-43C1-93B2-C81634BA2B8E}" srcOrd="2" destOrd="0" parTransId="{779A7754-9FB5-4197-A4B5-57EFB16E4B16}" sibTransId="{B490A2EF-4BBE-42B6-9D12-0F27818A8823}"/>
    <dgm:cxn modelId="{E1D9BB4A-FC2F-4E8E-9546-89F342CBD518}" type="presOf" srcId="{7909BD60-A30E-4F27-9DF9-033D10029BC6}" destId="{BAB19011-A2A5-4E9C-93CA-CED7A6216DBA}" srcOrd="0" destOrd="0" presId="urn:microsoft.com/office/officeart/2005/8/layout/rings+Icon"/>
    <dgm:cxn modelId="{C2066DAE-9D71-4DD8-BCDA-9A5EC2750EF5}" srcId="{21E38332-1AFC-4987-99EC-042082652EB3}" destId="{81340AC1-7348-47C3-BF9F-712B47661E9F}" srcOrd="4" destOrd="0" parTransId="{00A43B67-C873-42E4-B4D9-A5EAC958D608}" sibTransId="{2089E942-814F-4424-AB10-B73C8C490ED8}"/>
    <dgm:cxn modelId="{86AE204D-E2D1-49CB-83FC-53186FC45824}" type="presOf" srcId="{75D6DFF0-BCA0-46CE-8B69-B0867D3F1973}" destId="{DC73F8D6-2D48-4697-BFAD-617A393A9EDE}" srcOrd="0" destOrd="0" presId="urn:microsoft.com/office/officeart/2005/8/layout/rings+Icon"/>
    <dgm:cxn modelId="{4398FED3-07D2-42A6-9474-36A86910E2B6}" type="presOf" srcId="{A9CCA8AC-3415-4621-8731-8AEC7CB43FAB}" destId="{910FCC71-E576-477E-9F46-9B522810FEC4}" srcOrd="0" destOrd="0" presId="urn:microsoft.com/office/officeart/2005/8/layout/rings+Icon"/>
    <dgm:cxn modelId="{B8477E8D-90B6-4180-9088-E7F00A5A2E76}" srcId="{21E38332-1AFC-4987-99EC-042082652EB3}" destId="{D3CBCCEB-810F-455E-8847-D3746CFD08D3}" srcOrd="1" destOrd="0" parTransId="{8BE069D7-AAAE-4AB8-86C5-8DF7973020AC}" sibTransId="{F53C08DD-B343-4B9D-AEBE-A02C08D5B614}"/>
    <dgm:cxn modelId="{93D156CB-A816-4F11-A20E-31DEB6712973}" type="presOf" srcId="{81340AC1-7348-47C3-BF9F-712B47661E9F}" destId="{67743288-CA4F-4268-9122-2C056E084E44}" srcOrd="0" destOrd="0" presId="urn:microsoft.com/office/officeart/2005/8/layout/rings+Icon"/>
    <dgm:cxn modelId="{A32805A2-5CE8-4513-B88C-E50A1322476D}" srcId="{21E38332-1AFC-4987-99EC-042082652EB3}" destId="{75D6DFF0-BCA0-46CE-8B69-B0867D3F1973}" srcOrd="3" destOrd="0" parTransId="{3BDBA74E-01BF-49E7-BA15-03F4298BE648}" sibTransId="{B29C55DF-C612-46B6-974A-791E0E9728A5}"/>
    <dgm:cxn modelId="{14DA07E1-0D72-4E75-99F2-D53C4A0790C9}" type="presParOf" srcId="{843CA47B-CF6A-4845-97B7-AC3A142A7BC0}" destId="{910FCC71-E576-477E-9F46-9B522810FEC4}" srcOrd="0" destOrd="0" presId="urn:microsoft.com/office/officeart/2005/8/layout/rings+Icon"/>
    <dgm:cxn modelId="{71F6DBB3-ECC9-4402-966E-6AAD2481A1EA}" type="presParOf" srcId="{843CA47B-CF6A-4845-97B7-AC3A142A7BC0}" destId="{C54517AD-8295-42DA-BB56-DC324DDC8082}" srcOrd="1" destOrd="0" presId="urn:microsoft.com/office/officeart/2005/8/layout/rings+Icon"/>
    <dgm:cxn modelId="{AC8AE21E-A815-40F6-8117-C03F78EE51B6}" type="presParOf" srcId="{843CA47B-CF6A-4845-97B7-AC3A142A7BC0}" destId="{1FCE204A-07F9-42BA-A5B4-94726D4763EA}" srcOrd="2" destOrd="0" presId="urn:microsoft.com/office/officeart/2005/8/layout/rings+Icon"/>
    <dgm:cxn modelId="{781BF044-E206-4089-9568-710A4EC715CB}" type="presParOf" srcId="{843CA47B-CF6A-4845-97B7-AC3A142A7BC0}" destId="{DC73F8D6-2D48-4697-BFAD-617A393A9EDE}" srcOrd="3" destOrd="0" presId="urn:microsoft.com/office/officeart/2005/8/layout/rings+Icon"/>
    <dgm:cxn modelId="{44B4F084-37E4-4745-8572-6AAC9E602EAA}" type="presParOf" srcId="{843CA47B-CF6A-4845-97B7-AC3A142A7BC0}" destId="{67743288-CA4F-4268-9122-2C056E084E44}" srcOrd="4" destOrd="0" presId="urn:microsoft.com/office/officeart/2005/8/layout/rings+Icon"/>
    <dgm:cxn modelId="{A2CE9892-DD2A-49E2-8BBE-CAE866461D79}" type="presParOf" srcId="{843CA47B-CF6A-4845-97B7-AC3A142A7BC0}" destId="{BAB19011-A2A5-4E9C-93CA-CED7A6216DBA}" srcOrd="5" destOrd="0" presId="urn:microsoft.com/office/officeart/2005/8/layout/rings+Icon"/>
    <dgm:cxn modelId="{FCD46C53-E157-4BB6-8968-D3F2082FC03C}" type="presParOf" srcId="{843CA47B-CF6A-4845-97B7-AC3A142A7BC0}" destId="{39809495-9913-47FC-8E4E-920605D972BE}" srcOrd="6" destOrd="0" presId="urn:microsoft.com/office/officeart/2005/8/layout/rings+Icon"/>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06DEA-E877-451C-B382-F3DE91F37244}" type="doc">
      <dgm:prSet loTypeId="urn:microsoft.com/office/officeart/2005/8/layout/bProcess3" loCatId="process" qsTypeId="urn:microsoft.com/office/officeart/2005/8/quickstyle/3d3" qsCatId="3D" csTypeId="urn:microsoft.com/office/officeart/2005/8/colors/accent1_3" csCatId="accent1" phldr="1"/>
      <dgm:spPr/>
      <dgm:t>
        <a:bodyPr/>
        <a:lstStyle/>
        <a:p>
          <a:endParaRPr lang="en-US"/>
        </a:p>
      </dgm:t>
    </dgm:pt>
    <dgm:pt modelId="{8D1746BB-5213-436B-92A9-61FCA5DCA20E}">
      <dgm:prSet phldrT="[Text]" custT="1"/>
      <dgm:spPr/>
      <dgm:t>
        <a:bodyPr/>
        <a:lstStyle/>
        <a:p>
          <a:r>
            <a:rPr lang="en-US" sz="2000" dirty="0" smtClean="0"/>
            <a:t>NOFO </a:t>
          </a:r>
          <a:r>
            <a:rPr lang="en-US" sz="2000" dirty="0" smtClean="0"/>
            <a:t>Published</a:t>
          </a:r>
        </a:p>
        <a:p>
          <a:r>
            <a:rPr lang="en-US" sz="1800" dirty="0" smtClean="0"/>
            <a:t>June</a:t>
          </a:r>
          <a:endParaRPr lang="en-US" sz="2000" dirty="0"/>
        </a:p>
      </dgm:t>
    </dgm:pt>
    <dgm:pt modelId="{8B9043AD-CF99-4CCF-9D6C-4E3104A556CE}" type="parTrans" cxnId="{223A02D3-304D-42B9-B7A6-75CAC2B2F671}">
      <dgm:prSet/>
      <dgm:spPr/>
      <dgm:t>
        <a:bodyPr/>
        <a:lstStyle/>
        <a:p>
          <a:endParaRPr lang="en-US"/>
        </a:p>
      </dgm:t>
    </dgm:pt>
    <dgm:pt modelId="{C01FB1AF-371E-45DE-8CB2-0036D2021D83}" type="sibTrans" cxnId="{223A02D3-304D-42B9-B7A6-75CAC2B2F671}">
      <dgm:prSet/>
      <dgm:spPr/>
      <dgm:t>
        <a:bodyPr/>
        <a:lstStyle/>
        <a:p>
          <a:endParaRPr lang="en-US" dirty="0"/>
        </a:p>
      </dgm:t>
    </dgm:pt>
    <dgm:pt modelId="{732FF8AE-1064-4305-BEAC-3AD054AEC279}">
      <dgm:prSet phldrT="[Text]" custT="1"/>
      <dgm:spPr/>
      <dgm:t>
        <a:bodyPr/>
        <a:lstStyle/>
        <a:p>
          <a:r>
            <a:rPr lang="en-US" sz="2200" dirty="0" smtClean="0"/>
            <a:t>Awards </a:t>
          </a:r>
          <a:r>
            <a:rPr lang="en-US" sz="2200" dirty="0" smtClean="0"/>
            <a:t>Announced</a:t>
          </a:r>
        </a:p>
        <a:p>
          <a:r>
            <a:rPr lang="en-US" sz="1800" dirty="0" smtClean="0"/>
            <a:t>September</a:t>
          </a:r>
          <a:endParaRPr lang="en-US" sz="2200" dirty="0"/>
        </a:p>
      </dgm:t>
    </dgm:pt>
    <dgm:pt modelId="{0F5DB753-4BD4-428D-929B-8393BCD9EFB0}" type="parTrans" cxnId="{2DB9DDC7-6686-487C-9829-31696AE641C9}">
      <dgm:prSet/>
      <dgm:spPr/>
      <dgm:t>
        <a:bodyPr/>
        <a:lstStyle/>
        <a:p>
          <a:endParaRPr lang="en-US"/>
        </a:p>
      </dgm:t>
    </dgm:pt>
    <dgm:pt modelId="{A580A25E-4AA8-42B8-B1B8-FAEC493A51A7}" type="sibTrans" cxnId="{2DB9DDC7-6686-487C-9829-31696AE641C9}">
      <dgm:prSet/>
      <dgm:spPr/>
      <dgm:t>
        <a:bodyPr/>
        <a:lstStyle/>
        <a:p>
          <a:endParaRPr lang="en-US"/>
        </a:p>
      </dgm:t>
    </dgm:pt>
    <dgm:pt modelId="{8AF37279-1D57-48F1-AD11-FCE4A6E51435}">
      <dgm:prSet phldrT="[Text]" custT="1"/>
      <dgm:spPr/>
      <dgm:t>
        <a:bodyPr/>
        <a:lstStyle/>
        <a:p>
          <a:r>
            <a:rPr lang="en-US" sz="2000" dirty="0" smtClean="0"/>
            <a:t>Receipt of </a:t>
          </a:r>
          <a:r>
            <a:rPr lang="en-US" sz="2000" dirty="0" smtClean="0"/>
            <a:t>Application</a:t>
          </a:r>
        </a:p>
        <a:p>
          <a:r>
            <a:rPr lang="en-US" sz="1800" dirty="0" smtClean="0"/>
            <a:t>July</a:t>
          </a:r>
          <a:endParaRPr lang="en-US" sz="2000" dirty="0"/>
        </a:p>
      </dgm:t>
    </dgm:pt>
    <dgm:pt modelId="{D499D4ED-7C01-4E31-96F4-EA7268C9587A}" type="parTrans" cxnId="{281E7A95-44A8-4531-88F8-34D3C331AA56}">
      <dgm:prSet/>
      <dgm:spPr/>
      <dgm:t>
        <a:bodyPr/>
        <a:lstStyle/>
        <a:p>
          <a:endParaRPr lang="en-US"/>
        </a:p>
      </dgm:t>
    </dgm:pt>
    <dgm:pt modelId="{087329A6-A8C4-482F-BDD2-78F5AFC71F6C}" type="sibTrans" cxnId="{281E7A95-44A8-4531-88F8-34D3C331AA56}">
      <dgm:prSet/>
      <dgm:spPr/>
      <dgm:t>
        <a:bodyPr/>
        <a:lstStyle/>
        <a:p>
          <a:endParaRPr lang="en-US" dirty="0"/>
        </a:p>
      </dgm:t>
    </dgm:pt>
    <dgm:pt modelId="{6F2119EE-57E6-4E1B-8626-2378B8A21CC2}">
      <dgm:prSet phldrT="[Text]" custT="1"/>
      <dgm:spPr/>
      <dgm:t>
        <a:bodyPr/>
        <a:lstStyle/>
        <a:p>
          <a:r>
            <a:rPr lang="en-US" sz="2000" dirty="0" smtClean="0"/>
            <a:t>Technical </a:t>
          </a:r>
          <a:r>
            <a:rPr lang="en-US" sz="2000" dirty="0" smtClean="0"/>
            <a:t>Review</a:t>
          </a:r>
        </a:p>
        <a:p>
          <a:r>
            <a:rPr lang="en-US" sz="1800" dirty="0" smtClean="0"/>
            <a:t>July</a:t>
          </a:r>
          <a:endParaRPr lang="en-US" sz="2000" dirty="0"/>
        </a:p>
      </dgm:t>
    </dgm:pt>
    <dgm:pt modelId="{A398E8FB-46A2-45FC-B041-DDEAC2E197E0}" type="parTrans" cxnId="{E63719D4-420B-4B10-8EF1-A9DE9E408C85}">
      <dgm:prSet/>
      <dgm:spPr/>
      <dgm:t>
        <a:bodyPr/>
        <a:lstStyle/>
        <a:p>
          <a:endParaRPr lang="en-US"/>
        </a:p>
      </dgm:t>
    </dgm:pt>
    <dgm:pt modelId="{562C7658-017D-4754-8294-F4C7E99BCD14}" type="sibTrans" cxnId="{E63719D4-420B-4B10-8EF1-A9DE9E408C85}">
      <dgm:prSet/>
      <dgm:spPr/>
      <dgm:t>
        <a:bodyPr/>
        <a:lstStyle/>
        <a:p>
          <a:endParaRPr lang="en-US" dirty="0"/>
        </a:p>
      </dgm:t>
    </dgm:pt>
    <dgm:pt modelId="{28A1E44D-7390-495F-BFC0-8ACA859D060C}">
      <dgm:prSet phldrT="[Text]" custT="1"/>
      <dgm:spPr/>
      <dgm:t>
        <a:bodyPr/>
        <a:lstStyle/>
        <a:p>
          <a:pPr algn="ctr"/>
          <a:r>
            <a:rPr lang="en-US" sz="2000" dirty="0" smtClean="0"/>
            <a:t>Investment  Review </a:t>
          </a:r>
          <a:r>
            <a:rPr lang="en-US" sz="2000" dirty="0" smtClean="0"/>
            <a:t>Committee</a:t>
          </a:r>
        </a:p>
        <a:p>
          <a:pPr algn="ctr"/>
          <a:r>
            <a:rPr lang="en-US" sz="1800" dirty="0" smtClean="0"/>
            <a:t>August</a:t>
          </a:r>
          <a:endParaRPr lang="en-US" sz="2000" dirty="0"/>
        </a:p>
      </dgm:t>
    </dgm:pt>
    <dgm:pt modelId="{284C4F61-B4AD-47AF-A153-ACC9B6E09025}" type="parTrans" cxnId="{CB72542A-B18C-42F1-A7AD-41AFA027CA00}">
      <dgm:prSet/>
      <dgm:spPr/>
      <dgm:t>
        <a:bodyPr/>
        <a:lstStyle/>
        <a:p>
          <a:endParaRPr lang="en-US"/>
        </a:p>
      </dgm:t>
    </dgm:pt>
    <dgm:pt modelId="{294C8D03-0DF4-48B0-844C-EE49BBA0CD74}" type="sibTrans" cxnId="{CB72542A-B18C-42F1-A7AD-41AFA027CA00}">
      <dgm:prSet/>
      <dgm:spPr/>
      <dgm:t>
        <a:bodyPr/>
        <a:lstStyle/>
        <a:p>
          <a:endParaRPr lang="en-US" dirty="0"/>
        </a:p>
      </dgm:t>
    </dgm:pt>
    <dgm:pt modelId="{EA38979E-6C20-4D8D-8EBA-22B3D2E8DB02}">
      <dgm:prSet phldrT="[Text]" custT="1"/>
      <dgm:spPr/>
      <dgm:t>
        <a:bodyPr/>
        <a:lstStyle/>
        <a:p>
          <a:pPr algn="ctr"/>
          <a:r>
            <a:rPr lang="en-US" sz="2200" dirty="0" smtClean="0"/>
            <a:t>Grant’s Officer </a:t>
          </a:r>
          <a:r>
            <a:rPr lang="en-US" sz="2200" dirty="0" smtClean="0"/>
            <a:t>Decision</a:t>
          </a:r>
        </a:p>
        <a:p>
          <a:pPr algn="ctr"/>
          <a:r>
            <a:rPr lang="en-US" sz="1800" dirty="0" smtClean="0"/>
            <a:t>August</a:t>
          </a:r>
          <a:endParaRPr lang="en-US" sz="2200" dirty="0"/>
        </a:p>
      </dgm:t>
    </dgm:pt>
    <dgm:pt modelId="{9AA0A859-6B56-4F30-99C3-30D3BA1831C9}" type="parTrans" cxnId="{5E58321B-2C20-4A34-B488-56B3B2C08D5E}">
      <dgm:prSet/>
      <dgm:spPr/>
      <dgm:t>
        <a:bodyPr/>
        <a:lstStyle/>
        <a:p>
          <a:endParaRPr lang="en-US"/>
        </a:p>
      </dgm:t>
    </dgm:pt>
    <dgm:pt modelId="{3AEAFA52-6781-4B07-B9B8-097C9E65280C}" type="sibTrans" cxnId="{5E58321B-2C20-4A34-B488-56B3B2C08D5E}">
      <dgm:prSet/>
      <dgm:spPr/>
      <dgm:t>
        <a:bodyPr/>
        <a:lstStyle/>
        <a:p>
          <a:endParaRPr lang="en-US" dirty="0"/>
        </a:p>
      </dgm:t>
    </dgm:pt>
    <dgm:pt modelId="{BF3D4BD3-2A93-467E-A8CE-EA1BE10D181B}" type="pres">
      <dgm:prSet presAssocID="{1B806DEA-E877-451C-B382-F3DE91F37244}" presName="Name0" presStyleCnt="0">
        <dgm:presLayoutVars>
          <dgm:dir/>
          <dgm:resizeHandles val="exact"/>
        </dgm:presLayoutVars>
      </dgm:prSet>
      <dgm:spPr/>
      <dgm:t>
        <a:bodyPr/>
        <a:lstStyle/>
        <a:p>
          <a:endParaRPr lang="en-US"/>
        </a:p>
      </dgm:t>
    </dgm:pt>
    <dgm:pt modelId="{B9F2F9C4-F895-4AF2-879C-2AC06456D57E}" type="pres">
      <dgm:prSet presAssocID="{8D1746BB-5213-436B-92A9-61FCA5DCA20E}" presName="node" presStyleLbl="node1" presStyleIdx="0" presStyleCnt="6">
        <dgm:presLayoutVars>
          <dgm:bulletEnabled val="1"/>
        </dgm:presLayoutVars>
      </dgm:prSet>
      <dgm:spPr/>
      <dgm:t>
        <a:bodyPr/>
        <a:lstStyle/>
        <a:p>
          <a:endParaRPr lang="en-US"/>
        </a:p>
      </dgm:t>
    </dgm:pt>
    <dgm:pt modelId="{CE5F4CD7-3970-4A20-BF92-DEEDDDFD7D83}" type="pres">
      <dgm:prSet presAssocID="{C01FB1AF-371E-45DE-8CB2-0036D2021D83}" presName="sibTrans" presStyleLbl="sibTrans1D1" presStyleIdx="0" presStyleCnt="5"/>
      <dgm:spPr/>
      <dgm:t>
        <a:bodyPr/>
        <a:lstStyle/>
        <a:p>
          <a:endParaRPr lang="en-US"/>
        </a:p>
      </dgm:t>
    </dgm:pt>
    <dgm:pt modelId="{9F41D1F0-88D0-4512-A8A6-B0118773E9EC}" type="pres">
      <dgm:prSet presAssocID="{C01FB1AF-371E-45DE-8CB2-0036D2021D83}" presName="connectorText" presStyleLbl="sibTrans1D1" presStyleIdx="0" presStyleCnt="5"/>
      <dgm:spPr/>
      <dgm:t>
        <a:bodyPr/>
        <a:lstStyle/>
        <a:p>
          <a:endParaRPr lang="en-US"/>
        </a:p>
      </dgm:t>
    </dgm:pt>
    <dgm:pt modelId="{582CE7D3-9BD5-484B-A5AF-D48E98BE0229}" type="pres">
      <dgm:prSet presAssocID="{8AF37279-1D57-48F1-AD11-FCE4A6E51435}" presName="node" presStyleLbl="node1" presStyleIdx="1" presStyleCnt="6">
        <dgm:presLayoutVars>
          <dgm:bulletEnabled val="1"/>
        </dgm:presLayoutVars>
      </dgm:prSet>
      <dgm:spPr/>
      <dgm:t>
        <a:bodyPr/>
        <a:lstStyle/>
        <a:p>
          <a:endParaRPr lang="en-US"/>
        </a:p>
      </dgm:t>
    </dgm:pt>
    <dgm:pt modelId="{0729FF8C-F647-405B-926B-1BF8DF423448}" type="pres">
      <dgm:prSet presAssocID="{087329A6-A8C4-482F-BDD2-78F5AFC71F6C}" presName="sibTrans" presStyleLbl="sibTrans1D1" presStyleIdx="1" presStyleCnt="5"/>
      <dgm:spPr/>
      <dgm:t>
        <a:bodyPr/>
        <a:lstStyle/>
        <a:p>
          <a:endParaRPr lang="en-US"/>
        </a:p>
      </dgm:t>
    </dgm:pt>
    <dgm:pt modelId="{2CC482D6-ADFC-4786-9F85-5CDC42C493D5}" type="pres">
      <dgm:prSet presAssocID="{087329A6-A8C4-482F-BDD2-78F5AFC71F6C}" presName="connectorText" presStyleLbl="sibTrans1D1" presStyleIdx="1" presStyleCnt="5"/>
      <dgm:spPr/>
      <dgm:t>
        <a:bodyPr/>
        <a:lstStyle/>
        <a:p>
          <a:endParaRPr lang="en-US"/>
        </a:p>
      </dgm:t>
    </dgm:pt>
    <dgm:pt modelId="{B508A743-38B4-4645-AA63-6A6035CDD3E0}" type="pres">
      <dgm:prSet presAssocID="{6F2119EE-57E6-4E1B-8626-2378B8A21CC2}" presName="node" presStyleLbl="node1" presStyleIdx="2" presStyleCnt="6">
        <dgm:presLayoutVars>
          <dgm:bulletEnabled val="1"/>
        </dgm:presLayoutVars>
      </dgm:prSet>
      <dgm:spPr/>
      <dgm:t>
        <a:bodyPr/>
        <a:lstStyle/>
        <a:p>
          <a:endParaRPr lang="en-US"/>
        </a:p>
      </dgm:t>
    </dgm:pt>
    <dgm:pt modelId="{D1483397-AF8D-4178-A3DC-5509C7A78CFC}" type="pres">
      <dgm:prSet presAssocID="{562C7658-017D-4754-8294-F4C7E99BCD14}" presName="sibTrans" presStyleLbl="sibTrans1D1" presStyleIdx="2" presStyleCnt="5"/>
      <dgm:spPr/>
      <dgm:t>
        <a:bodyPr/>
        <a:lstStyle/>
        <a:p>
          <a:endParaRPr lang="en-US"/>
        </a:p>
      </dgm:t>
    </dgm:pt>
    <dgm:pt modelId="{C159D30C-7BB6-4968-AFEC-CE0913C7671A}" type="pres">
      <dgm:prSet presAssocID="{562C7658-017D-4754-8294-F4C7E99BCD14}" presName="connectorText" presStyleLbl="sibTrans1D1" presStyleIdx="2" presStyleCnt="5"/>
      <dgm:spPr/>
      <dgm:t>
        <a:bodyPr/>
        <a:lstStyle/>
        <a:p>
          <a:endParaRPr lang="en-US"/>
        </a:p>
      </dgm:t>
    </dgm:pt>
    <dgm:pt modelId="{24707CD0-B19D-442C-8A36-B7C19524C2E4}" type="pres">
      <dgm:prSet presAssocID="{28A1E44D-7390-495F-BFC0-8ACA859D060C}" presName="node" presStyleLbl="node1" presStyleIdx="3" presStyleCnt="6">
        <dgm:presLayoutVars>
          <dgm:bulletEnabled val="1"/>
        </dgm:presLayoutVars>
      </dgm:prSet>
      <dgm:spPr/>
      <dgm:t>
        <a:bodyPr/>
        <a:lstStyle/>
        <a:p>
          <a:endParaRPr lang="en-US"/>
        </a:p>
      </dgm:t>
    </dgm:pt>
    <dgm:pt modelId="{48522C52-860D-4C89-82C5-436805C89071}" type="pres">
      <dgm:prSet presAssocID="{294C8D03-0DF4-48B0-844C-EE49BBA0CD74}" presName="sibTrans" presStyleLbl="sibTrans1D1" presStyleIdx="3" presStyleCnt="5"/>
      <dgm:spPr/>
      <dgm:t>
        <a:bodyPr/>
        <a:lstStyle/>
        <a:p>
          <a:endParaRPr lang="en-US"/>
        </a:p>
      </dgm:t>
    </dgm:pt>
    <dgm:pt modelId="{01992DF6-3436-47F4-B594-B68F02EE03CE}" type="pres">
      <dgm:prSet presAssocID="{294C8D03-0DF4-48B0-844C-EE49BBA0CD74}" presName="connectorText" presStyleLbl="sibTrans1D1" presStyleIdx="3" presStyleCnt="5"/>
      <dgm:spPr/>
      <dgm:t>
        <a:bodyPr/>
        <a:lstStyle/>
        <a:p>
          <a:endParaRPr lang="en-US"/>
        </a:p>
      </dgm:t>
    </dgm:pt>
    <dgm:pt modelId="{5A0E0898-8A2D-403D-8D9F-81EE68D3B3EF}" type="pres">
      <dgm:prSet presAssocID="{EA38979E-6C20-4D8D-8EBA-22B3D2E8DB02}" presName="node" presStyleLbl="node1" presStyleIdx="4" presStyleCnt="6">
        <dgm:presLayoutVars>
          <dgm:bulletEnabled val="1"/>
        </dgm:presLayoutVars>
      </dgm:prSet>
      <dgm:spPr/>
      <dgm:t>
        <a:bodyPr/>
        <a:lstStyle/>
        <a:p>
          <a:endParaRPr lang="en-US"/>
        </a:p>
      </dgm:t>
    </dgm:pt>
    <dgm:pt modelId="{DC77B265-5159-41B1-A4EB-770D315E1629}" type="pres">
      <dgm:prSet presAssocID="{3AEAFA52-6781-4B07-B9B8-097C9E65280C}" presName="sibTrans" presStyleLbl="sibTrans1D1" presStyleIdx="4" presStyleCnt="5"/>
      <dgm:spPr/>
      <dgm:t>
        <a:bodyPr/>
        <a:lstStyle/>
        <a:p>
          <a:endParaRPr lang="en-US"/>
        </a:p>
      </dgm:t>
    </dgm:pt>
    <dgm:pt modelId="{296DCFB3-71EA-41ED-93B9-1FDD38E6AC4D}" type="pres">
      <dgm:prSet presAssocID="{3AEAFA52-6781-4B07-B9B8-097C9E65280C}" presName="connectorText" presStyleLbl="sibTrans1D1" presStyleIdx="4" presStyleCnt="5"/>
      <dgm:spPr/>
      <dgm:t>
        <a:bodyPr/>
        <a:lstStyle/>
        <a:p>
          <a:endParaRPr lang="en-US"/>
        </a:p>
      </dgm:t>
    </dgm:pt>
    <dgm:pt modelId="{10E738CC-4DC1-436C-A025-18248ACE62A2}" type="pres">
      <dgm:prSet presAssocID="{732FF8AE-1064-4305-BEAC-3AD054AEC279}" presName="node" presStyleLbl="node1" presStyleIdx="5" presStyleCnt="6">
        <dgm:presLayoutVars>
          <dgm:bulletEnabled val="1"/>
        </dgm:presLayoutVars>
      </dgm:prSet>
      <dgm:spPr/>
      <dgm:t>
        <a:bodyPr/>
        <a:lstStyle/>
        <a:p>
          <a:endParaRPr lang="en-US"/>
        </a:p>
      </dgm:t>
    </dgm:pt>
  </dgm:ptLst>
  <dgm:cxnLst>
    <dgm:cxn modelId="{5E58321B-2C20-4A34-B488-56B3B2C08D5E}" srcId="{1B806DEA-E877-451C-B382-F3DE91F37244}" destId="{EA38979E-6C20-4D8D-8EBA-22B3D2E8DB02}" srcOrd="4" destOrd="0" parTransId="{9AA0A859-6B56-4F30-99C3-30D3BA1831C9}" sibTransId="{3AEAFA52-6781-4B07-B9B8-097C9E65280C}"/>
    <dgm:cxn modelId="{35DD275E-2135-4302-9220-C518AE4B9A0E}" type="presOf" srcId="{EA38979E-6C20-4D8D-8EBA-22B3D2E8DB02}" destId="{5A0E0898-8A2D-403D-8D9F-81EE68D3B3EF}" srcOrd="0" destOrd="0" presId="urn:microsoft.com/office/officeart/2005/8/layout/bProcess3"/>
    <dgm:cxn modelId="{E63719D4-420B-4B10-8EF1-A9DE9E408C85}" srcId="{1B806DEA-E877-451C-B382-F3DE91F37244}" destId="{6F2119EE-57E6-4E1B-8626-2378B8A21CC2}" srcOrd="2" destOrd="0" parTransId="{A398E8FB-46A2-45FC-B041-DDEAC2E197E0}" sibTransId="{562C7658-017D-4754-8294-F4C7E99BCD14}"/>
    <dgm:cxn modelId="{281E7A95-44A8-4531-88F8-34D3C331AA56}" srcId="{1B806DEA-E877-451C-B382-F3DE91F37244}" destId="{8AF37279-1D57-48F1-AD11-FCE4A6E51435}" srcOrd="1" destOrd="0" parTransId="{D499D4ED-7C01-4E31-96F4-EA7268C9587A}" sibTransId="{087329A6-A8C4-482F-BDD2-78F5AFC71F6C}"/>
    <dgm:cxn modelId="{EFBF4F16-8D16-436A-8FBA-1FCD0B9899CE}" type="presOf" srcId="{294C8D03-0DF4-48B0-844C-EE49BBA0CD74}" destId="{01992DF6-3436-47F4-B594-B68F02EE03CE}" srcOrd="1" destOrd="0" presId="urn:microsoft.com/office/officeart/2005/8/layout/bProcess3"/>
    <dgm:cxn modelId="{2DB9DDC7-6686-487C-9829-31696AE641C9}" srcId="{1B806DEA-E877-451C-B382-F3DE91F37244}" destId="{732FF8AE-1064-4305-BEAC-3AD054AEC279}" srcOrd="5" destOrd="0" parTransId="{0F5DB753-4BD4-428D-929B-8393BCD9EFB0}" sibTransId="{A580A25E-4AA8-42B8-B1B8-FAEC493A51A7}"/>
    <dgm:cxn modelId="{3D4B13EC-A329-4148-BDE3-2AADA9D23A55}" type="presOf" srcId="{1B806DEA-E877-451C-B382-F3DE91F37244}" destId="{BF3D4BD3-2A93-467E-A8CE-EA1BE10D181B}" srcOrd="0" destOrd="0" presId="urn:microsoft.com/office/officeart/2005/8/layout/bProcess3"/>
    <dgm:cxn modelId="{0CE53E04-3FB5-44BE-B0D9-4BFE5EBCB9D6}" type="presOf" srcId="{294C8D03-0DF4-48B0-844C-EE49BBA0CD74}" destId="{48522C52-860D-4C89-82C5-436805C89071}" srcOrd="0" destOrd="0" presId="urn:microsoft.com/office/officeart/2005/8/layout/bProcess3"/>
    <dgm:cxn modelId="{C05D334A-BDD9-440F-BD0A-BE5C753FEE68}" type="presOf" srcId="{087329A6-A8C4-482F-BDD2-78F5AFC71F6C}" destId="{2CC482D6-ADFC-4786-9F85-5CDC42C493D5}" srcOrd="1" destOrd="0" presId="urn:microsoft.com/office/officeart/2005/8/layout/bProcess3"/>
    <dgm:cxn modelId="{707DE8B9-B6F2-4E86-92B6-F4697F28BECC}" type="presOf" srcId="{3AEAFA52-6781-4B07-B9B8-097C9E65280C}" destId="{DC77B265-5159-41B1-A4EB-770D315E1629}" srcOrd="0" destOrd="0" presId="urn:microsoft.com/office/officeart/2005/8/layout/bProcess3"/>
    <dgm:cxn modelId="{2A4C9583-325C-4C54-84A2-C5D73BBCF3CE}" type="presOf" srcId="{8AF37279-1D57-48F1-AD11-FCE4A6E51435}" destId="{582CE7D3-9BD5-484B-A5AF-D48E98BE0229}" srcOrd="0" destOrd="0" presId="urn:microsoft.com/office/officeart/2005/8/layout/bProcess3"/>
    <dgm:cxn modelId="{2CDFFE9D-148C-4223-8AAD-3BB9546D0596}" type="presOf" srcId="{C01FB1AF-371E-45DE-8CB2-0036D2021D83}" destId="{9F41D1F0-88D0-4512-A8A6-B0118773E9EC}" srcOrd="1" destOrd="0" presId="urn:microsoft.com/office/officeart/2005/8/layout/bProcess3"/>
    <dgm:cxn modelId="{40D151CD-7325-415C-A8E9-4C1415DF68B1}" type="presOf" srcId="{8D1746BB-5213-436B-92A9-61FCA5DCA20E}" destId="{B9F2F9C4-F895-4AF2-879C-2AC06456D57E}" srcOrd="0" destOrd="0" presId="urn:microsoft.com/office/officeart/2005/8/layout/bProcess3"/>
    <dgm:cxn modelId="{2E24F45A-070D-4F59-AB21-8747FBE3E52B}" type="presOf" srcId="{C01FB1AF-371E-45DE-8CB2-0036D2021D83}" destId="{CE5F4CD7-3970-4A20-BF92-DEEDDDFD7D83}" srcOrd="0" destOrd="0" presId="urn:microsoft.com/office/officeart/2005/8/layout/bProcess3"/>
    <dgm:cxn modelId="{6D12AD63-3F4B-4A51-82FE-5AA271FFDCAD}" type="presOf" srcId="{6F2119EE-57E6-4E1B-8626-2378B8A21CC2}" destId="{B508A743-38B4-4645-AA63-6A6035CDD3E0}" srcOrd="0" destOrd="0" presId="urn:microsoft.com/office/officeart/2005/8/layout/bProcess3"/>
    <dgm:cxn modelId="{F4DCC118-4BF2-4081-BF89-427332C98D50}" type="presOf" srcId="{28A1E44D-7390-495F-BFC0-8ACA859D060C}" destId="{24707CD0-B19D-442C-8A36-B7C19524C2E4}" srcOrd="0" destOrd="0" presId="urn:microsoft.com/office/officeart/2005/8/layout/bProcess3"/>
    <dgm:cxn modelId="{9B85E422-FD39-4B69-ABF4-BD0415CA0FF6}" type="presOf" srcId="{562C7658-017D-4754-8294-F4C7E99BCD14}" destId="{D1483397-AF8D-4178-A3DC-5509C7A78CFC}" srcOrd="0" destOrd="0" presId="urn:microsoft.com/office/officeart/2005/8/layout/bProcess3"/>
    <dgm:cxn modelId="{789B7EED-4B98-46D5-984A-DD0C6E7EAB72}" type="presOf" srcId="{3AEAFA52-6781-4B07-B9B8-097C9E65280C}" destId="{296DCFB3-71EA-41ED-93B9-1FDD38E6AC4D}" srcOrd="1" destOrd="0" presId="urn:microsoft.com/office/officeart/2005/8/layout/bProcess3"/>
    <dgm:cxn modelId="{6551937B-92A5-4B9A-8B01-CF82934AB6BA}" type="presOf" srcId="{087329A6-A8C4-482F-BDD2-78F5AFC71F6C}" destId="{0729FF8C-F647-405B-926B-1BF8DF423448}" srcOrd="0" destOrd="0" presId="urn:microsoft.com/office/officeart/2005/8/layout/bProcess3"/>
    <dgm:cxn modelId="{4AA8F1B2-D38F-473A-83D7-B49D4C4F60A2}" type="presOf" srcId="{732FF8AE-1064-4305-BEAC-3AD054AEC279}" destId="{10E738CC-4DC1-436C-A025-18248ACE62A2}" srcOrd="0" destOrd="0" presId="urn:microsoft.com/office/officeart/2005/8/layout/bProcess3"/>
    <dgm:cxn modelId="{9FD5C06D-01ED-46FA-8571-672D131F2983}" type="presOf" srcId="{562C7658-017D-4754-8294-F4C7E99BCD14}" destId="{C159D30C-7BB6-4968-AFEC-CE0913C7671A}" srcOrd="1" destOrd="0" presId="urn:microsoft.com/office/officeart/2005/8/layout/bProcess3"/>
    <dgm:cxn modelId="{223A02D3-304D-42B9-B7A6-75CAC2B2F671}" srcId="{1B806DEA-E877-451C-B382-F3DE91F37244}" destId="{8D1746BB-5213-436B-92A9-61FCA5DCA20E}" srcOrd="0" destOrd="0" parTransId="{8B9043AD-CF99-4CCF-9D6C-4E3104A556CE}" sibTransId="{C01FB1AF-371E-45DE-8CB2-0036D2021D83}"/>
    <dgm:cxn modelId="{CB72542A-B18C-42F1-A7AD-41AFA027CA00}" srcId="{1B806DEA-E877-451C-B382-F3DE91F37244}" destId="{28A1E44D-7390-495F-BFC0-8ACA859D060C}" srcOrd="3" destOrd="0" parTransId="{284C4F61-B4AD-47AF-A153-ACC9B6E09025}" sibTransId="{294C8D03-0DF4-48B0-844C-EE49BBA0CD74}"/>
    <dgm:cxn modelId="{101834CB-7E77-4CD8-BD5B-1C0D04C57E58}" type="presParOf" srcId="{BF3D4BD3-2A93-467E-A8CE-EA1BE10D181B}" destId="{B9F2F9C4-F895-4AF2-879C-2AC06456D57E}" srcOrd="0" destOrd="0" presId="urn:microsoft.com/office/officeart/2005/8/layout/bProcess3"/>
    <dgm:cxn modelId="{59B90FC6-9D45-4324-BB84-CC19C144318E}" type="presParOf" srcId="{BF3D4BD3-2A93-467E-A8CE-EA1BE10D181B}" destId="{CE5F4CD7-3970-4A20-BF92-DEEDDDFD7D83}" srcOrd="1" destOrd="0" presId="urn:microsoft.com/office/officeart/2005/8/layout/bProcess3"/>
    <dgm:cxn modelId="{5A013670-22AD-49E7-9C7B-E2E88A0E0C9A}" type="presParOf" srcId="{CE5F4CD7-3970-4A20-BF92-DEEDDDFD7D83}" destId="{9F41D1F0-88D0-4512-A8A6-B0118773E9EC}" srcOrd="0" destOrd="0" presId="urn:microsoft.com/office/officeart/2005/8/layout/bProcess3"/>
    <dgm:cxn modelId="{86229708-76A0-4491-B4F8-23DD46F88E84}" type="presParOf" srcId="{BF3D4BD3-2A93-467E-A8CE-EA1BE10D181B}" destId="{582CE7D3-9BD5-484B-A5AF-D48E98BE0229}" srcOrd="2" destOrd="0" presId="urn:microsoft.com/office/officeart/2005/8/layout/bProcess3"/>
    <dgm:cxn modelId="{33635182-EE93-4ADC-B352-56F820049D6D}" type="presParOf" srcId="{BF3D4BD3-2A93-467E-A8CE-EA1BE10D181B}" destId="{0729FF8C-F647-405B-926B-1BF8DF423448}" srcOrd="3" destOrd="0" presId="urn:microsoft.com/office/officeart/2005/8/layout/bProcess3"/>
    <dgm:cxn modelId="{89485361-8B50-4EF0-BEBA-448A6B236D84}" type="presParOf" srcId="{0729FF8C-F647-405B-926B-1BF8DF423448}" destId="{2CC482D6-ADFC-4786-9F85-5CDC42C493D5}" srcOrd="0" destOrd="0" presId="urn:microsoft.com/office/officeart/2005/8/layout/bProcess3"/>
    <dgm:cxn modelId="{0B273A6B-9BCF-49DE-AB6B-1E03042FA1E6}" type="presParOf" srcId="{BF3D4BD3-2A93-467E-A8CE-EA1BE10D181B}" destId="{B508A743-38B4-4645-AA63-6A6035CDD3E0}" srcOrd="4" destOrd="0" presId="urn:microsoft.com/office/officeart/2005/8/layout/bProcess3"/>
    <dgm:cxn modelId="{5736BF2E-EF80-46BB-B8C5-8FAFCF708258}" type="presParOf" srcId="{BF3D4BD3-2A93-467E-A8CE-EA1BE10D181B}" destId="{D1483397-AF8D-4178-A3DC-5509C7A78CFC}" srcOrd="5" destOrd="0" presId="urn:microsoft.com/office/officeart/2005/8/layout/bProcess3"/>
    <dgm:cxn modelId="{CB10ADC6-ED09-4A24-9145-753C3E5BFF2E}" type="presParOf" srcId="{D1483397-AF8D-4178-A3DC-5509C7A78CFC}" destId="{C159D30C-7BB6-4968-AFEC-CE0913C7671A}" srcOrd="0" destOrd="0" presId="urn:microsoft.com/office/officeart/2005/8/layout/bProcess3"/>
    <dgm:cxn modelId="{2938FE4F-BED0-4D94-B530-D1EF57598E29}" type="presParOf" srcId="{BF3D4BD3-2A93-467E-A8CE-EA1BE10D181B}" destId="{24707CD0-B19D-442C-8A36-B7C19524C2E4}" srcOrd="6" destOrd="0" presId="urn:microsoft.com/office/officeart/2005/8/layout/bProcess3"/>
    <dgm:cxn modelId="{A9F2FC14-E51A-413E-9CD0-BE3FD77688F8}" type="presParOf" srcId="{BF3D4BD3-2A93-467E-A8CE-EA1BE10D181B}" destId="{48522C52-860D-4C89-82C5-436805C89071}" srcOrd="7" destOrd="0" presId="urn:microsoft.com/office/officeart/2005/8/layout/bProcess3"/>
    <dgm:cxn modelId="{4B273BFC-3770-4F82-83A9-81A877B54653}" type="presParOf" srcId="{48522C52-860D-4C89-82C5-436805C89071}" destId="{01992DF6-3436-47F4-B594-B68F02EE03CE}" srcOrd="0" destOrd="0" presId="urn:microsoft.com/office/officeart/2005/8/layout/bProcess3"/>
    <dgm:cxn modelId="{517E4BAA-8EF7-4851-BC68-47679F371591}" type="presParOf" srcId="{BF3D4BD3-2A93-467E-A8CE-EA1BE10D181B}" destId="{5A0E0898-8A2D-403D-8D9F-81EE68D3B3EF}" srcOrd="8" destOrd="0" presId="urn:microsoft.com/office/officeart/2005/8/layout/bProcess3"/>
    <dgm:cxn modelId="{74CB2EA8-8011-41F9-8FFF-24150B10357A}" type="presParOf" srcId="{BF3D4BD3-2A93-467E-A8CE-EA1BE10D181B}" destId="{DC77B265-5159-41B1-A4EB-770D315E1629}" srcOrd="9" destOrd="0" presId="urn:microsoft.com/office/officeart/2005/8/layout/bProcess3"/>
    <dgm:cxn modelId="{4F43C256-035E-4D95-9D3D-9FAAE05AB76E}" type="presParOf" srcId="{DC77B265-5159-41B1-A4EB-770D315E1629}" destId="{296DCFB3-71EA-41ED-93B9-1FDD38E6AC4D}" srcOrd="0" destOrd="0" presId="urn:microsoft.com/office/officeart/2005/8/layout/bProcess3"/>
    <dgm:cxn modelId="{1C905837-1AAC-420D-AD28-5B7071B1EB3B}" type="presParOf" srcId="{BF3D4BD3-2A93-467E-A8CE-EA1BE10D181B}" destId="{10E738CC-4DC1-436C-A025-18248ACE62A2}"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29202-FAF3-4DAC-A9D5-61DCD2685DCA}">
      <dsp:nvSpPr>
        <dsp:cNvPr id="0" name=""/>
        <dsp:cNvSpPr/>
      </dsp:nvSpPr>
      <dsp:spPr>
        <a:xfrm>
          <a:off x="0" y="816882"/>
          <a:ext cx="6941127" cy="2592000"/>
        </a:xfrm>
        <a:prstGeom prst="rightArrow">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080D4FF-A40F-4F56-9040-890298EDC968}">
      <dsp:nvSpPr>
        <dsp:cNvPr id="0" name=""/>
        <dsp:cNvSpPr/>
      </dsp:nvSpPr>
      <dsp:spPr>
        <a:xfrm>
          <a:off x="559899" y="1538832"/>
          <a:ext cx="5687114"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2">
                  <a:lumMod val="50000"/>
                </a:schemeClr>
              </a:solidFill>
            </a:rPr>
            <a:t>5-year period of performance</a:t>
          </a:r>
          <a:endParaRPr lang="en-US" sz="3600" b="1" kern="1200" dirty="0">
            <a:solidFill>
              <a:schemeClr val="tx2">
                <a:lumMod val="50000"/>
              </a:schemeClr>
            </a:solidFill>
          </a:endParaRPr>
        </a:p>
      </dsp:txBody>
      <dsp:txXfrm>
        <a:off x="559899" y="1538832"/>
        <a:ext cx="5687114" cy="12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B1DD7-8D1D-42B0-9A0E-F5FCBB262021}">
      <dsp:nvSpPr>
        <dsp:cNvPr id="0" name=""/>
        <dsp:cNvSpPr/>
      </dsp:nvSpPr>
      <dsp:spPr>
        <a:xfrm>
          <a:off x="0" y="1609430"/>
          <a:ext cx="6594764" cy="78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i="1" kern="1200" dirty="0" smtClean="0"/>
            <a:t>F&amp;A or indirect cost rate may amount to no more than 20 percent of the total project cost.</a:t>
          </a:r>
          <a:endParaRPr lang="en-US" sz="2400" kern="1200" dirty="0"/>
        </a:p>
      </dsp:txBody>
      <dsp:txXfrm>
        <a:off x="23130" y="1632560"/>
        <a:ext cx="6548504" cy="743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0D6D3-D0BC-43BE-8FAB-47E098C27BD6}">
      <dsp:nvSpPr>
        <dsp:cNvPr id="0" name=""/>
        <dsp:cNvSpPr/>
      </dsp:nvSpPr>
      <dsp:spPr>
        <a:xfrm>
          <a:off x="0" y="30399"/>
          <a:ext cx="6096000" cy="127296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Project Alignment </a:t>
          </a:r>
          <a:r>
            <a:rPr lang="en-US" sz="3200" kern="1200" dirty="0" smtClean="0"/>
            <a:t>with EDA’s </a:t>
          </a:r>
          <a:r>
            <a:rPr lang="en-US" sz="3200" kern="1200" dirty="0" smtClean="0"/>
            <a:t>Investment Priorities</a:t>
          </a:r>
        </a:p>
      </dsp:txBody>
      <dsp:txXfrm>
        <a:off x="62141" y="92540"/>
        <a:ext cx="5971718" cy="1148678"/>
      </dsp:txXfrm>
    </dsp:sp>
    <dsp:sp modelId="{5B4D4BB0-3916-48D3-8EF7-3676B664D0C1}">
      <dsp:nvSpPr>
        <dsp:cNvPr id="0" name=""/>
        <dsp:cNvSpPr/>
      </dsp:nvSpPr>
      <dsp:spPr>
        <a:xfrm>
          <a:off x="0" y="1395520"/>
          <a:ext cx="6096000" cy="1272960"/>
        </a:xfrm>
        <a:prstGeom prst="roundRect">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Applicant’s Capacity to Execute the </a:t>
          </a:r>
          <a:r>
            <a:rPr lang="en-US" sz="3200" kern="1200" dirty="0" smtClean="0"/>
            <a:t>of Scope of Work</a:t>
          </a:r>
        </a:p>
      </dsp:txBody>
      <dsp:txXfrm>
        <a:off x="62141" y="1457661"/>
        <a:ext cx="5971718" cy="1148678"/>
      </dsp:txXfrm>
    </dsp:sp>
    <dsp:sp modelId="{BD6DDEB4-CFF9-4521-BBDB-83BAFA90ABDE}">
      <dsp:nvSpPr>
        <dsp:cNvPr id="0" name=""/>
        <dsp:cNvSpPr/>
      </dsp:nvSpPr>
      <dsp:spPr>
        <a:xfrm>
          <a:off x="0" y="2760639"/>
          <a:ext cx="6096000" cy="1272960"/>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The Responsiveness to the Objectives of the NOFO</a:t>
          </a:r>
          <a:endParaRPr lang="en-US" sz="3200" kern="1200" dirty="0"/>
        </a:p>
      </dsp:txBody>
      <dsp:txXfrm>
        <a:off x="62141" y="2822780"/>
        <a:ext cx="5971718" cy="114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FCC71-E576-477E-9F46-9B522810FEC4}">
      <dsp:nvSpPr>
        <dsp:cNvPr id="0" name=""/>
        <dsp:cNvSpPr/>
      </dsp:nvSpPr>
      <dsp:spPr>
        <a:xfrm>
          <a:off x="0" y="304680"/>
          <a:ext cx="1679594" cy="1679622"/>
        </a:xfrm>
        <a:prstGeom prst="ellipse">
          <a:avLst/>
        </a:prstGeom>
        <a:gradFill rotWithShape="0">
          <a:gsLst>
            <a:gs pos="0">
              <a:schemeClr val="accent5">
                <a:shade val="80000"/>
                <a:alpha val="50000"/>
                <a:hueOff val="0"/>
                <a:satOff val="0"/>
                <a:lumOff val="0"/>
                <a:alphaOff val="0"/>
                <a:tint val="100000"/>
                <a:shade val="100000"/>
                <a:satMod val="130000"/>
              </a:schemeClr>
            </a:gs>
            <a:gs pos="100000">
              <a:schemeClr val="accent5">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Economic </a:t>
          </a:r>
          <a:r>
            <a:rPr lang="en-US" sz="1200" b="1" kern="1200" smtClean="0">
              <a:latin typeface="Arial" panose="020B0604020202020204" pitchFamily="34" charset="0"/>
              <a:cs typeface="Arial" panose="020B0604020202020204" pitchFamily="34" charset="0"/>
            </a:rPr>
            <a:t>Development Districts </a:t>
          </a:r>
          <a:r>
            <a:rPr lang="en-US" sz="1200" b="1" kern="1200" dirty="0" smtClean="0">
              <a:latin typeface="Arial" panose="020B0604020202020204" pitchFamily="34" charset="0"/>
              <a:cs typeface="Arial" panose="020B0604020202020204" pitchFamily="34" charset="0"/>
            </a:rPr>
            <a:t>&amp; Tribal Governments</a:t>
          </a:r>
          <a:endParaRPr lang="en-US" sz="1200" b="1" kern="1200" dirty="0">
            <a:latin typeface="Arial" panose="020B0604020202020204" pitchFamily="34" charset="0"/>
            <a:cs typeface="Arial" panose="020B0604020202020204" pitchFamily="34" charset="0"/>
          </a:endParaRPr>
        </a:p>
      </dsp:txBody>
      <dsp:txXfrm>
        <a:off x="245971" y="550655"/>
        <a:ext cx="1187652" cy="1187672"/>
      </dsp:txXfrm>
    </dsp:sp>
    <dsp:sp modelId="{C54517AD-8295-42DA-BB56-DC324DDC8082}">
      <dsp:nvSpPr>
        <dsp:cNvPr id="0" name=""/>
        <dsp:cNvSpPr/>
      </dsp:nvSpPr>
      <dsp:spPr>
        <a:xfrm>
          <a:off x="859979" y="1540563"/>
          <a:ext cx="1679594" cy="1679622"/>
        </a:xfrm>
        <a:prstGeom prst="ellipse">
          <a:avLst/>
        </a:prstGeom>
        <a:gradFill rotWithShape="0">
          <a:gsLst>
            <a:gs pos="0">
              <a:schemeClr val="accent5">
                <a:shade val="80000"/>
                <a:alpha val="50000"/>
                <a:hueOff val="75932"/>
                <a:satOff val="-1443"/>
                <a:lumOff val="9853"/>
                <a:alphaOff val="0"/>
                <a:tint val="100000"/>
                <a:shade val="100000"/>
                <a:satMod val="130000"/>
              </a:schemeClr>
            </a:gs>
            <a:gs pos="100000">
              <a:schemeClr val="accent5">
                <a:shade val="80000"/>
                <a:alpha val="50000"/>
                <a:hueOff val="75932"/>
                <a:satOff val="-1443"/>
                <a:lumOff val="98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Federal Agencies</a:t>
          </a:r>
          <a:endParaRPr lang="en-US" sz="1200" b="1" kern="1200" dirty="0">
            <a:latin typeface="Arial" panose="020B0604020202020204" pitchFamily="34" charset="0"/>
            <a:cs typeface="Arial" panose="020B0604020202020204" pitchFamily="34" charset="0"/>
          </a:endParaRPr>
        </a:p>
      </dsp:txBody>
      <dsp:txXfrm>
        <a:off x="1105950" y="1786538"/>
        <a:ext cx="1187652" cy="1187672"/>
      </dsp:txXfrm>
    </dsp:sp>
    <dsp:sp modelId="{1FCE204A-07F9-42BA-A5B4-94726D4763EA}">
      <dsp:nvSpPr>
        <dsp:cNvPr id="0" name=""/>
        <dsp:cNvSpPr/>
      </dsp:nvSpPr>
      <dsp:spPr>
        <a:xfrm>
          <a:off x="1720643" y="304680"/>
          <a:ext cx="1679594" cy="1679622"/>
        </a:xfrm>
        <a:prstGeom prst="ellipse">
          <a:avLst/>
        </a:prstGeom>
        <a:gradFill rotWithShape="0">
          <a:gsLst>
            <a:gs pos="0">
              <a:schemeClr val="accent5">
                <a:shade val="80000"/>
                <a:alpha val="50000"/>
                <a:hueOff val="151864"/>
                <a:satOff val="-2887"/>
                <a:lumOff val="19707"/>
                <a:alphaOff val="0"/>
                <a:tint val="100000"/>
                <a:shade val="100000"/>
                <a:satMod val="130000"/>
              </a:schemeClr>
            </a:gs>
            <a:gs pos="100000">
              <a:schemeClr val="accent5">
                <a:shade val="80000"/>
                <a:alpha val="50000"/>
                <a:hueOff val="151864"/>
                <a:satOff val="-2887"/>
                <a:lumOff val="197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State Offices &amp; Workforce Dev. Boards</a:t>
          </a:r>
          <a:endParaRPr lang="en-US" sz="1200" b="1" kern="1200" dirty="0">
            <a:latin typeface="Arial" panose="020B0604020202020204" pitchFamily="34" charset="0"/>
            <a:cs typeface="Arial" panose="020B0604020202020204" pitchFamily="34" charset="0"/>
          </a:endParaRPr>
        </a:p>
      </dsp:txBody>
      <dsp:txXfrm>
        <a:off x="1966614" y="550655"/>
        <a:ext cx="1187652" cy="1187672"/>
      </dsp:txXfrm>
    </dsp:sp>
    <dsp:sp modelId="{DC73F8D6-2D48-4697-BFAD-617A393A9EDE}">
      <dsp:nvSpPr>
        <dsp:cNvPr id="0" name=""/>
        <dsp:cNvSpPr/>
      </dsp:nvSpPr>
      <dsp:spPr>
        <a:xfrm>
          <a:off x="2580623" y="1540563"/>
          <a:ext cx="1679594" cy="1679622"/>
        </a:xfrm>
        <a:prstGeom prst="ellipse">
          <a:avLst/>
        </a:prstGeom>
        <a:gradFill rotWithShape="0">
          <a:gsLst>
            <a:gs pos="0">
              <a:schemeClr val="accent5">
                <a:shade val="80000"/>
                <a:alpha val="50000"/>
                <a:hueOff val="227796"/>
                <a:satOff val="-4330"/>
                <a:lumOff val="29560"/>
                <a:alphaOff val="0"/>
                <a:tint val="100000"/>
                <a:shade val="100000"/>
                <a:satMod val="130000"/>
              </a:schemeClr>
            </a:gs>
            <a:gs pos="100000">
              <a:schemeClr val="accent5">
                <a:shade val="80000"/>
                <a:alpha val="50000"/>
                <a:hueOff val="227796"/>
                <a:satOff val="-4330"/>
                <a:lumOff val="2956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Cities and Counties</a:t>
          </a:r>
          <a:endParaRPr lang="en-US" sz="1200" b="1" kern="1200" dirty="0">
            <a:latin typeface="Arial" panose="020B0604020202020204" pitchFamily="34" charset="0"/>
            <a:cs typeface="Arial" panose="020B0604020202020204" pitchFamily="34" charset="0"/>
          </a:endParaRPr>
        </a:p>
      </dsp:txBody>
      <dsp:txXfrm>
        <a:off x="2826594" y="1786538"/>
        <a:ext cx="1187652" cy="1187672"/>
      </dsp:txXfrm>
    </dsp:sp>
    <dsp:sp modelId="{67743288-CA4F-4268-9122-2C056E084E44}">
      <dsp:nvSpPr>
        <dsp:cNvPr id="0" name=""/>
        <dsp:cNvSpPr/>
      </dsp:nvSpPr>
      <dsp:spPr>
        <a:xfrm>
          <a:off x="3441287" y="304680"/>
          <a:ext cx="1679594" cy="1679622"/>
        </a:xfrm>
        <a:prstGeom prst="ellipse">
          <a:avLst/>
        </a:prstGeom>
        <a:gradFill rotWithShape="0">
          <a:gsLst>
            <a:gs pos="0">
              <a:schemeClr val="accent5">
                <a:shade val="80000"/>
                <a:alpha val="50000"/>
                <a:hueOff val="227796"/>
                <a:satOff val="-4330"/>
                <a:lumOff val="29560"/>
                <a:alphaOff val="0"/>
                <a:tint val="100000"/>
                <a:shade val="100000"/>
                <a:satMod val="130000"/>
              </a:schemeClr>
            </a:gs>
            <a:gs pos="100000">
              <a:schemeClr val="accent5">
                <a:shade val="80000"/>
                <a:alpha val="50000"/>
                <a:hueOff val="227796"/>
                <a:satOff val="-4330"/>
                <a:lumOff val="2956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Non-Profit Organizations</a:t>
          </a:r>
          <a:endParaRPr lang="en-US" sz="1200" b="1" kern="1200" dirty="0">
            <a:latin typeface="Arial" panose="020B0604020202020204" pitchFamily="34" charset="0"/>
            <a:cs typeface="Arial" panose="020B0604020202020204" pitchFamily="34" charset="0"/>
          </a:endParaRPr>
        </a:p>
      </dsp:txBody>
      <dsp:txXfrm>
        <a:off x="3687258" y="550655"/>
        <a:ext cx="1187652" cy="1187672"/>
      </dsp:txXfrm>
    </dsp:sp>
    <dsp:sp modelId="{BAB19011-A2A5-4E9C-93CA-CED7A6216DBA}">
      <dsp:nvSpPr>
        <dsp:cNvPr id="0" name=""/>
        <dsp:cNvSpPr/>
      </dsp:nvSpPr>
      <dsp:spPr>
        <a:xfrm>
          <a:off x="4301266" y="1540563"/>
          <a:ext cx="1679594" cy="1679622"/>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Economic Development Organizations</a:t>
          </a:r>
          <a:endParaRPr lang="en-US" sz="1200" b="1" kern="1200" dirty="0">
            <a:latin typeface="Arial" panose="020B0604020202020204" pitchFamily="34" charset="0"/>
            <a:cs typeface="Arial" panose="020B0604020202020204" pitchFamily="34" charset="0"/>
          </a:endParaRPr>
        </a:p>
      </dsp:txBody>
      <dsp:txXfrm>
        <a:off x="4547237" y="1786538"/>
        <a:ext cx="1187652" cy="1187672"/>
      </dsp:txXfrm>
    </dsp:sp>
    <dsp:sp modelId="{39809495-9913-47FC-8E4E-920605D972BE}">
      <dsp:nvSpPr>
        <dsp:cNvPr id="0" name=""/>
        <dsp:cNvSpPr/>
      </dsp:nvSpPr>
      <dsp:spPr>
        <a:xfrm>
          <a:off x="5161930" y="304680"/>
          <a:ext cx="1679594" cy="1679622"/>
        </a:xfrm>
        <a:prstGeom prst="ellipse">
          <a:avLst/>
        </a:prstGeom>
        <a:gradFill rotWithShape="0">
          <a:gsLst>
            <a:gs pos="0">
              <a:schemeClr val="accent5">
                <a:shade val="80000"/>
                <a:alpha val="50000"/>
                <a:hueOff val="75932"/>
                <a:satOff val="-1443"/>
                <a:lumOff val="9853"/>
                <a:alphaOff val="0"/>
                <a:tint val="100000"/>
                <a:shade val="100000"/>
                <a:satMod val="130000"/>
              </a:schemeClr>
            </a:gs>
            <a:gs pos="100000">
              <a:schemeClr val="accent5">
                <a:shade val="80000"/>
                <a:alpha val="50000"/>
                <a:hueOff val="75932"/>
                <a:satOff val="-1443"/>
                <a:lumOff val="98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Business and Industry Associations</a:t>
          </a:r>
          <a:endParaRPr lang="en-US" sz="1200" b="1" kern="1200" dirty="0">
            <a:latin typeface="Arial" panose="020B0604020202020204" pitchFamily="34" charset="0"/>
            <a:cs typeface="Arial" panose="020B0604020202020204" pitchFamily="34" charset="0"/>
          </a:endParaRPr>
        </a:p>
      </dsp:txBody>
      <dsp:txXfrm>
        <a:off x="5407901" y="550655"/>
        <a:ext cx="1187652" cy="1187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F4CD7-3970-4A20-BF92-DEEDDDFD7D83}">
      <dsp:nvSpPr>
        <dsp:cNvPr id="0" name=""/>
        <dsp:cNvSpPr/>
      </dsp:nvSpPr>
      <dsp:spPr>
        <a:xfrm>
          <a:off x="2302547" y="916324"/>
          <a:ext cx="497995" cy="91440"/>
        </a:xfrm>
        <a:custGeom>
          <a:avLst/>
          <a:gdLst/>
          <a:ahLst/>
          <a:cxnLst/>
          <a:rect l="0" t="0" r="0" b="0"/>
          <a:pathLst>
            <a:path>
              <a:moveTo>
                <a:pt x="0" y="45720"/>
              </a:moveTo>
              <a:lnTo>
                <a:pt x="497995" y="45720"/>
              </a:lnTo>
            </a:path>
          </a:pathLst>
        </a:custGeom>
        <a:noFill/>
        <a:ln w="9525" cap="flat" cmpd="sng" algn="ctr">
          <a:solidFill>
            <a:schemeClr val="accent1">
              <a:shade val="90000"/>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38330" y="959401"/>
        <a:ext cx="26429" cy="5285"/>
      </dsp:txXfrm>
    </dsp:sp>
    <dsp:sp modelId="{B9F2F9C4-F895-4AF2-879C-2AC06456D57E}">
      <dsp:nvSpPr>
        <dsp:cNvPr id="0" name=""/>
        <dsp:cNvSpPr/>
      </dsp:nvSpPr>
      <dsp:spPr>
        <a:xfrm>
          <a:off x="6105" y="272572"/>
          <a:ext cx="2298242" cy="1378945"/>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NOFO </a:t>
          </a:r>
          <a:r>
            <a:rPr lang="en-US" sz="2000" kern="1200" dirty="0" smtClean="0"/>
            <a:t>Published</a:t>
          </a:r>
        </a:p>
        <a:p>
          <a:pPr lvl="0" algn="ctr" defTabSz="889000">
            <a:lnSpc>
              <a:spcPct val="90000"/>
            </a:lnSpc>
            <a:spcBef>
              <a:spcPct val="0"/>
            </a:spcBef>
            <a:spcAft>
              <a:spcPct val="35000"/>
            </a:spcAft>
          </a:pPr>
          <a:r>
            <a:rPr lang="en-US" sz="1800" kern="1200" dirty="0" smtClean="0"/>
            <a:t>June</a:t>
          </a:r>
          <a:endParaRPr lang="en-US" sz="2000" kern="1200" dirty="0"/>
        </a:p>
      </dsp:txBody>
      <dsp:txXfrm>
        <a:off x="6105" y="272572"/>
        <a:ext cx="2298242" cy="1378945"/>
      </dsp:txXfrm>
    </dsp:sp>
    <dsp:sp modelId="{0729FF8C-F647-405B-926B-1BF8DF423448}">
      <dsp:nvSpPr>
        <dsp:cNvPr id="0" name=""/>
        <dsp:cNvSpPr/>
      </dsp:nvSpPr>
      <dsp:spPr>
        <a:xfrm>
          <a:off x="5129385" y="916324"/>
          <a:ext cx="497995" cy="91440"/>
        </a:xfrm>
        <a:custGeom>
          <a:avLst/>
          <a:gdLst/>
          <a:ahLst/>
          <a:cxnLst/>
          <a:rect l="0" t="0" r="0" b="0"/>
          <a:pathLst>
            <a:path>
              <a:moveTo>
                <a:pt x="0" y="45720"/>
              </a:moveTo>
              <a:lnTo>
                <a:pt x="497995" y="45720"/>
              </a:lnTo>
            </a:path>
          </a:pathLst>
        </a:custGeom>
        <a:noFill/>
        <a:ln w="9525" cap="flat" cmpd="sng" algn="ctr">
          <a:solidFill>
            <a:schemeClr val="accent1">
              <a:shade val="90000"/>
              <a:hueOff val="76575"/>
              <a:satOff val="-1064"/>
              <a:lumOff val="5738"/>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365168" y="959401"/>
        <a:ext cx="26429" cy="5285"/>
      </dsp:txXfrm>
    </dsp:sp>
    <dsp:sp modelId="{582CE7D3-9BD5-484B-A5AF-D48E98BE0229}">
      <dsp:nvSpPr>
        <dsp:cNvPr id="0" name=""/>
        <dsp:cNvSpPr/>
      </dsp:nvSpPr>
      <dsp:spPr>
        <a:xfrm>
          <a:off x="2832943" y="272572"/>
          <a:ext cx="2298242" cy="1378945"/>
        </a:xfrm>
        <a:prstGeom prst="rect">
          <a:avLst/>
        </a:prstGeom>
        <a:solidFill>
          <a:schemeClr val="accent1">
            <a:shade val="80000"/>
            <a:hueOff val="61249"/>
            <a:satOff val="-878"/>
            <a:lumOff val="5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Receipt of </a:t>
          </a:r>
          <a:r>
            <a:rPr lang="en-US" sz="2000" kern="1200" dirty="0" smtClean="0"/>
            <a:t>Application</a:t>
          </a:r>
        </a:p>
        <a:p>
          <a:pPr lvl="0" algn="ctr" defTabSz="889000">
            <a:lnSpc>
              <a:spcPct val="90000"/>
            </a:lnSpc>
            <a:spcBef>
              <a:spcPct val="0"/>
            </a:spcBef>
            <a:spcAft>
              <a:spcPct val="35000"/>
            </a:spcAft>
          </a:pPr>
          <a:r>
            <a:rPr lang="en-US" sz="1800" kern="1200" dirty="0" smtClean="0"/>
            <a:t>July</a:t>
          </a:r>
          <a:endParaRPr lang="en-US" sz="2000" kern="1200" dirty="0"/>
        </a:p>
      </dsp:txBody>
      <dsp:txXfrm>
        <a:off x="2832943" y="272572"/>
        <a:ext cx="2298242" cy="1378945"/>
      </dsp:txXfrm>
    </dsp:sp>
    <dsp:sp modelId="{D1483397-AF8D-4178-A3DC-5509C7A78CFC}">
      <dsp:nvSpPr>
        <dsp:cNvPr id="0" name=""/>
        <dsp:cNvSpPr/>
      </dsp:nvSpPr>
      <dsp:spPr>
        <a:xfrm>
          <a:off x="1155226" y="1649717"/>
          <a:ext cx="5653676" cy="497995"/>
        </a:xfrm>
        <a:custGeom>
          <a:avLst/>
          <a:gdLst/>
          <a:ahLst/>
          <a:cxnLst/>
          <a:rect l="0" t="0" r="0" b="0"/>
          <a:pathLst>
            <a:path>
              <a:moveTo>
                <a:pt x="5653676" y="0"/>
              </a:moveTo>
              <a:lnTo>
                <a:pt x="5653676" y="266097"/>
              </a:lnTo>
              <a:lnTo>
                <a:pt x="0" y="266097"/>
              </a:lnTo>
              <a:lnTo>
                <a:pt x="0" y="497995"/>
              </a:lnTo>
            </a:path>
          </a:pathLst>
        </a:custGeom>
        <a:noFill/>
        <a:ln w="9525" cap="flat" cmpd="sng" algn="ctr">
          <a:solidFill>
            <a:schemeClr val="accent1">
              <a:shade val="90000"/>
              <a:hueOff val="153151"/>
              <a:satOff val="-2127"/>
              <a:lumOff val="11477"/>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40106" y="1896072"/>
        <a:ext cx="283916" cy="5285"/>
      </dsp:txXfrm>
    </dsp:sp>
    <dsp:sp modelId="{B508A743-38B4-4645-AA63-6A6035CDD3E0}">
      <dsp:nvSpPr>
        <dsp:cNvPr id="0" name=""/>
        <dsp:cNvSpPr/>
      </dsp:nvSpPr>
      <dsp:spPr>
        <a:xfrm>
          <a:off x="5659781" y="272572"/>
          <a:ext cx="2298242" cy="1378945"/>
        </a:xfrm>
        <a:prstGeom prst="rect">
          <a:avLst/>
        </a:prstGeom>
        <a:solidFill>
          <a:schemeClr val="accent1">
            <a:shade val="80000"/>
            <a:hueOff val="122498"/>
            <a:satOff val="-1757"/>
            <a:lumOff val="102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Technical </a:t>
          </a:r>
          <a:r>
            <a:rPr lang="en-US" sz="2000" kern="1200" dirty="0" smtClean="0"/>
            <a:t>Review</a:t>
          </a:r>
        </a:p>
        <a:p>
          <a:pPr lvl="0" algn="ctr" defTabSz="889000">
            <a:lnSpc>
              <a:spcPct val="90000"/>
            </a:lnSpc>
            <a:spcBef>
              <a:spcPct val="0"/>
            </a:spcBef>
            <a:spcAft>
              <a:spcPct val="35000"/>
            </a:spcAft>
          </a:pPr>
          <a:r>
            <a:rPr lang="en-US" sz="1800" kern="1200" dirty="0" smtClean="0"/>
            <a:t>July</a:t>
          </a:r>
          <a:endParaRPr lang="en-US" sz="2000" kern="1200" dirty="0"/>
        </a:p>
      </dsp:txBody>
      <dsp:txXfrm>
        <a:off x="5659781" y="272572"/>
        <a:ext cx="2298242" cy="1378945"/>
      </dsp:txXfrm>
    </dsp:sp>
    <dsp:sp modelId="{48522C52-860D-4C89-82C5-436805C89071}">
      <dsp:nvSpPr>
        <dsp:cNvPr id="0" name=""/>
        <dsp:cNvSpPr/>
      </dsp:nvSpPr>
      <dsp:spPr>
        <a:xfrm>
          <a:off x="2302547" y="2823866"/>
          <a:ext cx="497995" cy="91440"/>
        </a:xfrm>
        <a:custGeom>
          <a:avLst/>
          <a:gdLst/>
          <a:ahLst/>
          <a:cxnLst/>
          <a:rect l="0" t="0" r="0" b="0"/>
          <a:pathLst>
            <a:path>
              <a:moveTo>
                <a:pt x="0" y="45720"/>
              </a:moveTo>
              <a:lnTo>
                <a:pt x="497995" y="45720"/>
              </a:lnTo>
            </a:path>
          </a:pathLst>
        </a:custGeom>
        <a:noFill/>
        <a:ln w="9525" cap="flat" cmpd="sng" algn="ctr">
          <a:solidFill>
            <a:schemeClr val="accent1">
              <a:shade val="90000"/>
              <a:hueOff val="229726"/>
              <a:satOff val="-3191"/>
              <a:lumOff val="1721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38330" y="2866943"/>
        <a:ext cx="26429" cy="5285"/>
      </dsp:txXfrm>
    </dsp:sp>
    <dsp:sp modelId="{24707CD0-B19D-442C-8A36-B7C19524C2E4}">
      <dsp:nvSpPr>
        <dsp:cNvPr id="0" name=""/>
        <dsp:cNvSpPr/>
      </dsp:nvSpPr>
      <dsp:spPr>
        <a:xfrm>
          <a:off x="6105" y="2180113"/>
          <a:ext cx="2298242" cy="1378945"/>
        </a:xfrm>
        <a:prstGeom prst="rect">
          <a:avLst/>
        </a:prstGeom>
        <a:solidFill>
          <a:schemeClr val="accent1">
            <a:shade val="80000"/>
            <a:hueOff val="183747"/>
            <a:satOff val="-2635"/>
            <a:lumOff val="153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Investment  Review </a:t>
          </a:r>
          <a:r>
            <a:rPr lang="en-US" sz="2000" kern="1200" dirty="0" smtClean="0"/>
            <a:t>Committee</a:t>
          </a:r>
        </a:p>
        <a:p>
          <a:pPr lvl="0" algn="ctr" defTabSz="889000">
            <a:lnSpc>
              <a:spcPct val="90000"/>
            </a:lnSpc>
            <a:spcBef>
              <a:spcPct val="0"/>
            </a:spcBef>
            <a:spcAft>
              <a:spcPct val="35000"/>
            </a:spcAft>
          </a:pPr>
          <a:r>
            <a:rPr lang="en-US" sz="1800" kern="1200" dirty="0" smtClean="0"/>
            <a:t>August</a:t>
          </a:r>
          <a:endParaRPr lang="en-US" sz="2000" kern="1200" dirty="0"/>
        </a:p>
      </dsp:txBody>
      <dsp:txXfrm>
        <a:off x="6105" y="2180113"/>
        <a:ext cx="2298242" cy="1378945"/>
      </dsp:txXfrm>
    </dsp:sp>
    <dsp:sp modelId="{DC77B265-5159-41B1-A4EB-770D315E1629}">
      <dsp:nvSpPr>
        <dsp:cNvPr id="0" name=""/>
        <dsp:cNvSpPr/>
      </dsp:nvSpPr>
      <dsp:spPr>
        <a:xfrm>
          <a:off x="5129385" y="2823866"/>
          <a:ext cx="497995" cy="91440"/>
        </a:xfrm>
        <a:custGeom>
          <a:avLst/>
          <a:gdLst/>
          <a:ahLst/>
          <a:cxnLst/>
          <a:rect l="0" t="0" r="0" b="0"/>
          <a:pathLst>
            <a:path>
              <a:moveTo>
                <a:pt x="0" y="45720"/>
              </a:moveTo>
              <a:lnTo>
                <a:pt x="497995" y="45720"/>
              </a:lnTo>
            </a:path>
          </a:pathLst>
        </a:custGeom>
        <a:noFill/>
        <a:ln w="9525" cap="flat" cmpd="sng" algn="ctr">
          <a:solidFill>
            <a:schemeClr val="accent1">
              <a:shade val="90000"/>
              <a:hueOff val="306302"/>
              <a:satOff val="-4255"/>
              <a:lumOff val="22954"/>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365168" y="2866943"/>
        <a:ext cx="26429" cy="5285"/>
      </dsp:txXfrm>
    </dsp:sp>
    <dsp:sp modelId="{5A0E0898-8A2D-403D-8D9F-81EE68D3B3EF}">
      <dsp:nvSpPr>
        <dsp:cNvPr id="0" name=""/>
        <dsp:cNvSpPr/>
      </dsp:nvSpPr>
      <dsp:spPr>
        <a:xfrm>
          <a:off x="2832943" y="2180113"/>
          <a:ext cx="2298242" cy="1378945"/>
        </a:xfrm>
        <a:prstGeom prst="rect">
          <a:avLst/>
        </a:prstGeom>
        <a:solidFill>
          <a:schemeClr val="accent1">
            <a:shade val="80000"/>
            <a:hueOff val="244997"/>
            <a:satOff val="-3514"/>
            <a:lumOff val="204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Grant’s Officer </a:t>
          </a:r>
          <a:r>
            <a:rPr lang="en-US" sz="2200" kern="1200" dirty="0" smtClean="0"/>
            <a:t>Decision</a:t>
          </a:r>
        </a:p>
        <a:p>
          <a:pPr lvl="0" algn="ctr" defTabSz="977900">
            <a:lnSpc>
              <a:spcPct val="90000"/>
            </a:lnSpc>
            <a:spcBef>
              <a:spcPct val="0"/>
            </a:spcBef>
            <a:spcAft>
              <a:spcPct val="35000"/>
            </a:spcAft>
          </a:pPr>
          <a:r>
            <a:rPr lang="en-US" sz="1800" kern="1200" dirty="0" smtClean="0"/>
            <a:t>August</a:t>
          </a:r>
          <a:endParaRPr lang="en-US" sz="2200" kern="1200" dirty="0"/>
        </a:p>
      </dsp:txBody>
      <dsp:txXfrm>
        <a:off x="2832943" y="2180113"/>
        <a:ext cx="2298242" cy="1378945"/>
      </dsp:txXfrm>
    </dsp:sp>
    <dsp:sp modelId="{10E738CC-4DC1-436C-A025-18248ACE62A2}">
      <dsp:nvSpPr>
        <dsp:cNvPr id="0" name=""/>
        <dsp:cNvSpPr/>
      </dsp:nvSpPr>
      <dsp:spPr>
        <a:xfrm>
          <a:off x="5659781" y="2180113"/>
          <a:ext cx="2298242" cy="1378945"/>
        </a:xfrm>
        <a:prstGeom prst="rect">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Awards </a:t>
          </a:r>
          <a:r>
            <a:rPr lang="en-US" sz="2200" kern="1200" dirty="0" smtClean="0"/>
            <a:t>Announced</a:t>
          </a:r>
        </a:p>
        <a:p>
          <a:pPr lvl="0" algn="ctr" defTabSz="977900">
            <a:lnSpc>
              <a:spcPct val="90000"/>
            </a:lnSpc>
            <a:spcBef>
              <a:spcPct val="0"/>
            </a:spcBef>
            <a:spcAft>
              <a:spcPct val="35000"/>
            </a:spcAft>
          </a:pPr>
          <a:r>
            <a:rPr lang="en-US" sz="1800" kern="1200" dirty="0" smtClean="0"/>
            <a:t>September</a:t>
          </a:r>
          <a:endParaRPr lang="en-US" sz="2200" kern="1200" dirty="0"/>
        </a:p>
      </dsp:txBody>
      <dsp:txXfrm>
        <a:off x="5659781" y="2180113"/>
        <a:ext cx="2298242" cy="13789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4059E65-A08F-F44F-BB2D-8B90D4750992}" type="datetime1">
              <a:rPr lang="en-US"/>
              <a:pPr/>
              <a:t>6/18/2018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B885BCF8-B602-324D-9FA7-91CFC54486B4}" type="slidenum">
              <a:rPr lang="en-US"/>
              <a:pPr/>
              <a:t>‹#›</a:t>
            </a:fld>
            <a:endParaRPr lang="en-US" dirty="0"/>
          </a:p>
        </p:txBody>
      </p:sp>
    </p:spTree>
    <p:extLst>
      <p:ext uri="{BB962C8B-B14F-4D97-AF65-F5344CB8AC3E}">
        <p14:creationId xmlns:p14="http://schemas.microsoft.com/office/powerpoint/2010/main" val="2107027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5" charset="0"/>
              </a:defRPr>
            </a:lvl1pPr>
          </a:lstStyle>
          <a:p>
            <a:fld id="{0887BF3E-45E7-AF40-9B4E-15601345A2F2}" type="datetime1">
              <a:rPr lang="en-US"/>
              <a:pPr/>
              <a:t>6/18/2018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5" charset="0"/>
              </a:defRPr>
            </a:lvl1pPr>
          </a:lstStyle>
          <a:p>
            <a:fld id="{CFC762A4-D945-914F-B3C2-DBC390E201DD}" type="slidenum">
              <a:rPr lang="en-US"/>
              <a:pPr/>
              <a:t>‹#›</a:t>
            </a:fld>
            <a:endParaRPr lang="en-US" dirty="0"/>
          </a:p>
        </p:txBody>
      </p:sp>
    </p:spTree>
    <p:extLst>
      <p:ext uri="{BB962C8B-B14F-4D97-AF65-F5344CB8AC3E}">
        <p14:creationId xmlns:p14="http://schemas.microsoft.com/office/powerpoint/2010/main" val="39168053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2</a:t>
            </a:fld>
            <a:endParaRPr lang="en-US" dirty="0"/>
          </a:p>
        </p:txBody>
      </p:sp>
    </p:spTree>
    <p:extLst>
      <p:ext uri="{BB962C8B-B14F-4D97-AF65-F5344CB8AC3E}">
        <p14:creationId xmlns:p14="http://schemas.microsoft.com/office/powerpoint/2010/main" val="196960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will be reviewed based on three rating criteria...project’s alignment with investment priorities will make up 25% of the total score, </a:t>
            </a:r>
            <a:r>
              <a:rPr lang="en-US" baseline="0" dirty="0" smtClean="0"/>
              <a:t>Applicant’s capacity to execute scope of work is 35% of the total score and the project’s responsiveness to the objectives of the NOFO will make up the remaining 40%.    </a:t>
            </a:r>
            <a:endParaRPr lang="en-US" dirty="0" smtClean="0"/>
          </a:p>
          <a:p>
            <a:r>
              <a:rPr lang="en-US" dirty="0" smtClean="0"/>
              <a:t>The next 4 slides</a:t>
            </a:r>
            <a:r>
              <a:rPr lang="en-US" baseline="0" dirty="0" smtClean="0"/>
              <a:t> will go into more detail on each these.  </a:t>
            </a: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11</a:t>
            </a:fld>
            <a:endParaRPr lang="en-US" dirty="0"/>
          </a:p>
        </p:txBody>
      </p:sp>
    </p:spTree>
    <p:extLst>
      <p:ext uri="{BB962C8B-B14F-4D97-AF65-F5344CB8AC3E}">
        <p14:creationId xmlns:p14="http://schemas.microsoft.com/office/powerpoint/2010/main" val="322682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The application should </a:t>
            </a:r>
            <a:r>
              <a:rPr lang="en-US" b="1" baseline="0" dirty="0" smtClean="0"/>
              <a:t>clearly </a:t>
            </a:r>
            <a:r>
              <a:rPr lang="en-US" baseline="0" dirty="0" smtClean="0"/>
              <a:t>explain how the project addresses one or more of EDA University Center’s current funding priorities.  </a:t>
            </a:r>
          </a:p>
          <a:p>
            <a:pPr marL="171450" indent="-171450">
              <a:buFont typeface="Arial" panose="020B0604020202020204" pitchFamily="34" charset="0"/>
              <a:buChar char="•"/>
            </a:pPr>
            <a:r>
              <a:rPr lang="en-US" baseline="0" dirty="0" smtClean="0"/>
              <a:t>Recovery and Resilience – Refers to projects that assist with economic resilience such as business continuity activities or long-term recovery from natural disasters or severe downturns in the economy.  </a:t>
            </a:r>
          </a:p>
          <a:p>
            <a:pPr marL="171450" indent="-171450">
              <a:buFont typeface="Arial" panose="020B0604020202020204" pitchFamily="34" charset="0"/>
              <a:buChar char="•"/>
            </a:pPr>
            <a:r>
              <a:rPr lang="en-US" baseline="0" dirty="0" smtClean="0"/>
              <a:t>Critical Infrastructure – These are projects that establish fundamental building blocks for business and industry to create or grow a prosperous and innovative economy. Could be any kind of soft infrastructure such as training, programs, etc.   </a:t>
            </a:r>
          </a:p>
          <a:p>
            <a:pPr marL="171450" indent="-171450">
              <a:buFont typeface="Arial" panose="020B0604020202020204" pitchFamily="34" charset="0"/>
              <a:buChar char="•"/>
            </a:pPr>
            <a:r>
              <a:rPr lang="en-US" baseline="0" dirty="0" smtClean="0"/>
              <a:t>Workforce Development &amp; Manufacturing – supports planning and implementation of workforce training centers or other skills-development related facilities. This can also be activities that encourage job creation through business expansion in manufacturing or activities that support advanced manufacturing.  ADVANCED MANUFACTURING - advanced manufacturing of innovate, high-value products.</a:t>
            </a:r>
          </a:p>
          <a:p>
            <a:pPr marL="171450" indent="-171450">
              <a:buFont typeface="Arial" panose="020B0604020202020204" pitchFamily="34" charset="0"/>
              <a:buChar char="•"/>
            </a:pPr>
            <a:r>
              <a:rPr lang="en-US" baseline="0" dirty="0" smtClean="0"/>
              <a:t>Exports and Foreign Direct Investment -  projects or programs that support growth in U.S. exports and increase investment by foreign-held companies.  </a:t>
            </a:r>
          </a:p>
          <a:p>
            <a:pPr marL="171450" indent="-171450">
              <a:buFont typeface="Arial" panose="020B0604020202020204" pitchFamily="34" charset="0"/>
              <a:buChar char="•"/>
            </a:pPr>
            <a:r>
              <a:rPr lang="en-US" baseline="0" dirty="0" smtClean="0"/>
              <a:t>These priorities can be found on EDA’s website, which provides more detail on each priority.  Please make sure you are using the current investment priorities under the UC program.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12</a:t>
            </a:fld>
            <a:endParaRPr lang="en-US" dirty="0"/>
          </a:p>
        </p:txBody>
      </p:sp>
    </p:spTree>
    <p:extLst>
      <p:ext uri="{BB962C8B-B14F-4D97-AF65-F5344CB8AC3E}">
        <p14:creationId xmlns:p14="http://schemas.microsoft.com/office/powerpoint/2010/main" val="242101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should describe</a:t>
            </a:r>
            <a:r>
              <a:rPr lang="en-US" baseline="0" dirty="0" smtClean="0"/>
              <a:t> the applicant’s capacity in all four of these areas.  All 4 factors are weighted equally.   </a:t>
            </a: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13</a:t>
            </a:fld>
            <a:endParaRPr lang="en-US" dirty="0"/>
          </a:p>
        </p:txBody>
      </p:sp>
    </p:spTree>
    <p:extLst>
      <p:ext uri="{BB962C8B-B14F-4D97-AF65-F5344CB8AC3E}">
        <p14:creationId xmlns:p14="http://schemas.microsoft.com/office/powerpoint/2010/main" val="24866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 EDA University Center should create and nurture regional economic ecosystems through STEM skill development, workforce training opportunities, applied research and development, technology commercialization, and targeted activities that cultivate entrepreneurship and improve regional economic development. </a:t>
            </a:r>
            <a:endParaRPr 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Geographic </a:t>
            </a:r>
            <a:r>
              <a:rPr lang="en-US" dirty="0" smtClean="0"/>
              <a:t>areas do NOT need to be contiguous or defined by political</a:t>
            </a:r>
            <a:r>
              <a:rPr lang="en-US" baseline="0" dirty="0" smtClean="0"/>
              <a:t> boundaries but should be a cohesive area capable of undertaking proposed activities.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EDA encourages projects that create or nurture regional economic ecosystems through a</a:t>
            </a:r>
            <a:r>
              <a:rPr lang="en-US" baseline="0" dirty="0" smtClean="0"/>
              <a:t>ctivities that support </a:t>
            </a:r>
            <a:r>
              <a:rPr lang="en-US" dirty="0" smtClean="0"/>
              <a:t>entrepreneurship, enhance commercialization of research, foster a high-skilled workforce and other efforts that contribute to an innovation environment.  ADD STEM HERE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Proposed activities should link existing regional strategies to further economic development for the entire region.  </a:t>
            </a:r>
            <a:r>
              <a:rPr lang="en-US" baseline="0" dirty="0" smtClean="0"/>
              <a:t>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14</a:t>
            </a:fld>
            <a:endParaRPr lang="en-US" dirty="0"/>
          </a:p>
        </p:txBody>
      </p:sp>
    </p:spTree>
    <p:extLst>
      <p:ext uri="{BB962C8B-B14F-4D97-AF65-F5344CB8AC3E}">
        <p14:creationId xmlns:p14="http://schemas.microsoft.com/office/powerpoint/2010/main" val="56481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purpose of the UC program is to leverage the existing University resources, so please explain</a:t>
            </a:r>
            <a:r>
              <a:rPr lang="en-US" baseline="0" dirty="0" smtClean="0"/>
              <a:t> all the ways your program will achieve this.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For previously funded UC that are applying, you should explain in the narrative how the new program is different than</a:t>
            </a:r>
            <a:r>
              <a:rPr lang="en-US" baseline="0" dirty="0" smtClean="0"/>
              <a:t> or builds upon past EDA-funded programs or activities.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Competitive applications will document strong partnerships.  Partnership letters should identify the role the support organization has in the program and detail contributions.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Sustainability should be clearly addressed, this is often a weak element in the UC applications.  In your narratives explain future revenues or finance models that will support your programs after the award has been closed-out.  </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15</a:t>
            </a:fld>
            <a:endParaRPr lang="en-US" dirty="0"/>
          </a:p>
        </p:txBody>
      </p:sp>
    </p:spTree>
    <p:extLst>
      <p:ext uri="{BB962C8B-B14F-4D97-AF65-F5344CB8AC3E}">
        <p14:creationId xmlns:p14="http://schemas.microsoft.com/office/powerpoint/2010/main" val="363458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Subject to the availability of funding, successful applicants should expect to receive awards within approximately 75 calendar days from the application closing date and times set out in this NOFO on pg. 1.</a:t>
            </a:r>
          </a:p>
          <a:p>
            <a:pPr marL="171450" indent="-171450">
              <a:buFont typeface="Arial" panose="020B0604020202020204" pitchFamily="34" charset="0"/>
              <a:buChar char="•"/>
            </a:pPr>
            <a:r>
              <a:rPr lang="en-US" b="0" dirty="0" smtClean="0"/>
              <a:t>Please pay close attention to the Content</a:t>
            </a:r>
            <a:r>
              <a:rPr lang="en-US" b="0" baseline="0" dirty="0" smtClean="0"/>
              <a:t> and Form of Application Section starting on page 11 of the NOFO, which describes at great length how to address the required forms and narratives.</a:t>
            </a:r>
            <a:endParaRPr lang="en-US" b="0" dirty="0" smtClean="0"/>
          </a:p>
          <a:p>
            <a:pPr marL="171450" indent="-171450">
              <a:buFont typeface="Arial" panose="020B0604020202020204" pitchFamily="34" charset="0"/>
              <a:buChar char="•"/>
            </a:pPr>
            <a:r>
              <a:rPr lang="en-US" b="0" dirty="0" smtClean="0"/>
              <a:t>Limitation of assistance that can be provided by the EDA offices from this point on, strictly TA?????</a:t>
            </a:r>
          </a:p>
          <a:p>
            <a:pPr marL="171450" indent="-171450">
              <a:buFont typeface="Arial" panose="020B0604020202020204" pitchFamily="34" charset="0"/>
              <a:buChar char="•"/>
            </a:pPr>
            <a:r>
              <a:rPr lang="en-US" b="0" dirty="0" smtClean="0"/>
              <a:t>SAM.gov registration needs to be completed as soon</a:t>
            </a:r>
            <a:r>
              <a:rPr lang="en-US" b="0" baseline="0" dirty="0" smtClean="0"/>
              <a:t> as possible, please let us know if the registration has not been completed by the end of June.</a:t>
            </a:r>
            <a:endParaRPr lang="en-US" b="0"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16</a:t>
            </a:fld>
            <a:endParaRPr lang="en-US" dirty="0"/>
          </a:p>
        </p:txBody>
      </p:sp>
    </p:spTree>
    <p:extLst>
      <p:ext uri="{BB962C8B-B14F-4D97-AF65-F5344CB8AC3E}">
        <p14:creationId xmlns:p14="http://schemas.microsoft.com/office/powerpoint/2010/main" val="9574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CFC762A4-D945-914F-B3C2-DBC390E201DD}" type="slidenum">
              <a:rPr lang="en-US" smtClean="0"/>
              <a:pPr/>
              <a:t>17</a:t>
            </a:fld>
            <a:endParaRPr lang="en-US" dirty="0"/>
          </a:p>
        </p:txBody>
      </p:sp>
    </p:spTree>
    <p:extLst>
      <p:ext uri="{BB962C8B-B14F-4D97-AF65-F5344CB8AC3E}">
        <p14:creationId xmlns:p14="http://schemas.microsoft.com/office/powerpoint/2010/main" val="406742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EDA’s website</a:t>
            </a:r>
            <a:r>
              <a:rPr lang="en-US" baseline="0" dirty="0" smtClean="0"/>
              <a:t> has a dedicated University Center page provides the direct link to the Denver’s UC competition through grants.gov.  Your encourages to use this link rather than searching through the grants.gov website.  The UC web page also includes a report on EDA’s UC </a:t>
            </a:r>
            <a:r>
              <a:rPr lang="en-US" dirty="0" smtClean="0"/>
              <a:t>Best Practices that may be particularly helpful when establishing performance measures. This clip you see here is from that report, there’s some really good data collected from past UCs.   </a:t>
            </a:r>
            <a:r>
              <a:rPr lang="en-US" baseline="0" dirty="0" smtClean="0"/>
              <a:t>There are success stories of past and present UCs.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EDA’s website also has links to interactive economic development tools</a:t>
            </a:r>
            <a:r>
              <a:rPr lang="en-US" baseline="0" dirty="0" smtClean="0"/>
              <a:t> such as the StatsAmerica (measures distress), the Innovation Index and Industry Cluster mapping through RAIN, so please check those out.</a:t>
            </a:r>
            <a:endParaRPr lang="en-US" dirty="0" smtClean="0"/>
          </a:p>
          <a:p>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18</a:t>
            </a:fld>
            <a:endParaRPr lang="en-US" dirty="0"/>
          </a:p>
        </p:txBody>
      </p:sp>
    </p:spTree>
    <p:extLst>
      <p:ext uri="{BB962C8B-B14F-4D97-AF65-F5344CB8AC3E}">
        <p14:creationId xmlns:p14="http://schemas.microsoft.com/office/powerpoint/2010/main" val="2750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ea typeface="ＭＳ Ｐゴシック" pitchFamily="-105" charset="-128"/>
              <a:cs typeface="ＭＳ Ｐゴシック" pitchFamily="-105"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34FE8B14-A3E6-364B-B2A0-A79607D0C57C}"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Aligns</a:t>
            </a:r>
            <a:r>
              <a:rPr lang="en-US" baseline="0" dirty="0" smtClean="0"/>
              <a:t> with DOC Strategic Plan 2018-2020.</a:t>
            </a: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3</a:t>
            </a:fld>
            <a:endParaRPr lang="en-US" dirty="0"/>
          </a:p>
        </p:txBody>
      </p:sp>
    </p:spTree>
    <p:extLst>
      <p:ext uri="{BB962C8B-B14F-4D97-AF65-F5344CB8AC3E}">
        <p14:creationId xmlns:p14="http://schemas.microsoft.com/office/powerpoint/2010/main" val="250524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comparison, DRO received approximately $1.4 million during the last competition in 2013 and received</a:t>
            </a:r>
            <a:r>
              <a:rPr lang="en-US" baseline="0" dirty="0" smtClean="0"/>
              <a:t> 3</a:t>
            </a:r>
            <a:r>
              <a:rPr lang="en-US" dirty="0" smtClean="0"/>
              <a:t>0 applications.</a:t>
            </a:r>
          </a:p>
          <a:p>
            <a:r>
              <a:rPr lang="en-US" dirty="0" smtClean="0"/>
              <a:t>Annual awards will generally range from $80,000</a:t>
            </a:r>
            <a:r>
              <a:rPr lang="en-US" baseline="0" dirty="0" smtClean="0"/>
              <a:t>- 200,000.</a:t>
            </a:r>
            <a:endParaRPr lang="en-US" dirty="0" smtClean="0"/>
          </a:p>
          <a:p>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4</a:t>
            </a:fld>
            <a:endParaRPr lang="en-US" dirty="0"/>
          </a:p>
        </p:txBody>
      </p:sp>
    </p:spTree>
    <p:extLst>
      <p:ext uri="{BB962C8B-B14F-4D97-AF65-F5344CB8AC3E}">
        <p14:creationId xmlns:p14="http://schemas.microsoft.com/office/powerpoint/2010/main" val="375126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a:t>
            </a:r>
            <a:r>
              <a:rPr lang="en-US" sz="1400" dirty="0" smtClean="0"/>
              <a:t>Consortium of Accredited Institutions of Higher Education - </a:t>
            </a:r>
            <a:r>
              <a:rPr lang="en-US" sz="1400" b="1" dirty="0" smtClean="0"/>
              <a:t>one accredited institution must be identified as Lead Applicant</a:t>
            </a:r>
          </a:p>
          <a:p>
            <a:r>
              <a:rPr lang="en-US" sz="1400" dirty="0" smtClean="0"/>
              <a:t>•	For “University-Affiliated Research Institutions –  </a:t>
            </a:r>
            <a:r>
              <a:rPr lang="en-US" sz="1400" b="1" dirty="0" smtClean="0"/>
              <a:t>entity</a:t>
            </a:r>
            <a:r>
              <a:rPr lang="en-US" sz="1400" b="1" baseline="0" dirty="0" smtClean="0"/>
              <a:t> </a:t>
            </a:r>
            <a:r>
              <a:rPr lang="en-US" sz="1400" b="1" dirty="0" smtClean="0"/>
              <a:t>must demonstrate support of a university</a:t>
            </a:r>
            <a:r>
              <a:rPr lang="en-US" sz="1400" dirty="0" smtClean="0"/>
              <a:t>  </a:t>
            </a:r>
          </a:p>
          <a:p>
            <a:r>
              <a:rPr lang="en-US" sz="1400" dirty="0" smtClean="0"/>
              <a:t>•	Non-profit organizations </a:t>
            </a:r>
            <a:r>
              <a:rPr lang="en-US" sz="1400" b="1" dirty="0" smtClean="0"/>
              <a:t>(must be in good standing, in partnership with consortium, and affiliated/directed by an accredited institution of higher education) </a:t>
            </a:r>
          </a:p>
          <a:p>
            <a:pPr marL="285750" indent="-285750">
              <a:buFont typeface="Arial" panose="020B0604020202020204" pitchFamily="34" charset="0"/>
              <a:buChar char="•"/>
            </a:pPr>
            <a:r>
              <a:rPr lang="en-US" sz="1400" b="0" dirty="0" smtClean="0"/>
              <a:t>Please read the eligible applicants</a:t>
            </a:r>
            <a:r>
              <a:rPr lang="en-US" sz="1400" b="0" baseline="0" dirty="0" smtClean="0"/>
              <a:t> section of the Notice of Funding Opportunity for provisions.</a:t>
            </a:r>
            <a:endParaRPr lang="en-US" sz="1400" b="0" dirty="0" smtClean="0"/>
          </a:p>
          <a:p>
            <a:endParaRPr lang="en-US" sz="1400"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5</a:t>
            </a:fld>
            <a:endParaRPr lang="en-US" dirty="0"/>
          </a:p>
        </p:txBody>
      </p:sp>
    </p:spTree>
    <p:extLst>
      <p:ext uri="{BB962C8B-B14F-4D97-AF65-F5344CB8AC3E}">
        <p14:creationId xmlns:p14="http://schemas.microsoft.com/office/powerpoint/2010/main" val="115926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6</a:t>
            </a:fld>
            <a:endParaRPr lang="en-US" dirty="0"/>
          </a:p>
        </p:txBody>
      </p:sp>
    </p:spTree>
    <p:extLst>
      <p:ext uri="{BB962C8B-B14F-4D97-AF65-F5344CB8AC3E}">
        <p14:creationId xmlns:p14="http://schemas.microsoft.com/office/powerpoint/2010/main" val="401957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In-kind contributions - </a:t>
            </a:r>
            <a:r>
              <a:rPr lang="en-US" b="1" dirty="0" smtClean="0"/>
              <a:t>must be directly related to project. </a:t>
            </a:r>
          </a:p>
          <a:p>
            <a:pPr marL="171450" indent="-171450">
              <a:buFont typeface="Arial" panose="020B0604020202020204" pitchFamily="34" charset="0"/>
              <a:buChar char="•"/>
            </a:pPr>
            <a:r>
              <a:rPr lang="en-US" b="0" dirty="0" smtClean="0"/>
              <a:t>Amount and nature of the match contribution </a:t>
            </a:r>
            <a:r>
              <a:rPr lang="en-US" b="1" dirty="0" smtClean="0"/>
              <a:t>(cash or in-kind) </a:t>
            </a:r>
            <a:r>
              <a:rPr lang="en-US" b="0" dirty="0" smtClean="0"/>
              <a:t>is considered during merit review.</a:t>
            </a:r>
          </a:p>
          <a:p>
            <a:pPr marL="171450" indent="-171450">
              <a:buFont typeface="Arial" panose="020B0604020202020204" pitchFamily="34" charset="0"/>
              <a:buChar char="•"/>
            </a:pPr>
            <a:r>
              <a:rPr lang="en-US" b="0" dirty="0" smtClean="0"/>
              <a:t>Important to get prior approval from EDA if using other federal funds as match.  The</a:t>
            </a:r>
            <a:r>
              <a:rPr lang="en-US" b="0" baseline="0" dirty="0" smtClean="0"/>
              <a:t> statue for those funds must state clearly that they can be used as a federal match.  The Delta Regional Authority is an example of such funds.  </a:t>
            </a:r>
            <a:r>
              <a:rPr lang="en-US" b="0" dirty="0" smtClean="0"/>
              <a:t> </a:t>
            </a:r>
          </a:p>
          <a:p>
            <a:pPr marL="171450" indent="-171450">
              <a:buFont typeface="Arial" panose="020B0604020202020204" pitchFamily="34" charset="0"/>
              <a:buChar char="•"/>
            </a:pPr>
            <a:r>
              <a:rPr lang="en-US" b="0" dirty="0" smtClean="0"/>
              <a:t>Since</a:t>
            </a:r>
            <a:r>
              <a:rPr lang="en-US" b="0" baseline="0" dirty="0" smtClean="0"/>
              <a:t> funds are awarded each year the commitment of match is required only for year one.  However, the application should include information and budgets for the total 5 year award period.  We will cover that in the next slides.  </a:t>
            </a:r>
          </a:p>
          <a:p>
            <a:pPr marL="171450" indent="-171450">
              <a:buFont typeface="Arial" panose="020B0604020202020204" pitchFamily="34" charset="0"/>
              <a:buChar char="•"/>
            </a:pPr>
            <a:r>
              <a:rPr lang="en-US" b="0" baseline="0" dirty="0" smtClean="0"/>
              <a:t>Local match can be documented by a  board resolution or letter signed by a person authorized to financially bind that entity.  </a:t>
            </a:r>
          </a:p>
          <a:p>
            <a:pPr marL="171450" indent="-171450">
              <a:buFont typeface="Arial" panose="020B0604020202020204" pitchFamily="34" charset="0"/>
              <a:buChar char="•"/>
            </a:pPr>
            <a:r>
              <a:rPr lang="en-US" b="0" baseline="0" dirty="0" smtClean="0"/>
              <a:t>Please refer to pg. 10 Section C.2. of the NOFO for more information on match.  </a:t>
            </a:r>
          </a:p>
          <a:p>
            <a:pPr marL="171450" indent="-171450">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Amount and nature of the match contribution are considered during merit review.</a:t>
            </a:r>
          </a:p>
          <a:p>
            <a:endParaRPr lang="en-US" b="1"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7</a:t>
            </a:fld>
            <a:endParaRPr lang="en-US" dirty="0"/>
          </a:p>
        </p:txBody>
      </p:sp>
    </p:spTree>
    <p:extLst>
      <p:ext uri="{BB962C8B-B14F-4D97-AF65-F5344CB8AC3E}">
        <p14:creationId xmlns:p14="http://schemas.microsoft.com/office/powerpoint/2010/main" val="170782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prstClr val="black"/>
                </a:solidFill>
                <a:latin typeface="Arial" panose="020B0604020202020204" pitchFamily="34" charset="0"/>
                <a:cs typeface="Arial" panose="020B0604020202020204" pitchFamily="34" charset="0"/>
              </a:rPr>
              <a:t>Grant must be filled out and submitted at grants.gov</a:t>
            </a:r>
            <a:endParaRPr lang="en-US" b="1"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8</a:t>
            </a:fld>
            <a:endParaRPr lang="en-US" dirty="0"/>
          </a:p>
        </p:txBody>
      </p:sp>
    </p:spTree>
    <p:extLst>
      <p:ext uri="{BB962C8B-B14F-4D97-AF65-F5344CB8AC3E}">
        <p14:creationId xmlns:p14="http://schemas.microsoft.com/office/powerpoint/2010/main" val="82123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9</a:t>
            </a:fld>
            <a:endParaRPr lang="en-US" dirty="0"/>
          </a:p>
        </p:txBody>
      </p:sp>
    </p:spTree>
    <p:extLst>
      <p:ext uri="{BB962C8B-B14F-4D97-AF65-F5344CB8AC3E}">
        <p14:creationId xmlns:p14="http://schemas.microsoft.com/office/powerpoint/2010/main" val="30087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Clarification on 10%</a:t>
            </a:r>
            <a:r>
              <a:rPr lang="en-US" baseline="0" dirty="0" smtClean="0"/>
              <a:t> de minimis -  The applicant should include a statement in its budget narrative if the applicant does not have a current F&amp;A cost rate agreement, has not submitted an F&amp;A cost rate proposal, or elects the 10 percent de minimis rate.</a:t>
            </a:r>
          </a:p>
          <a:p>
            <a:pPr marL="171450" indent="-171450">
              <a:buFont typeface="Arial" panose="020B0604020202020204" pitchFamily="34" charset="0"/>
              <a:buChar char="•"/>
            </a:pPr>
            <a:r>
              <a:rPr lang="en-US" dirty="0" smtClean="0"/>
              <a:t>The maximum allowable F&amp;A or indirect cost rate is 20% for applicant’s submitting an approved rate or cost allocation so that maximum is </a:t>
            </a:r>
            <a:r>
              <a:rPr lang="en-US" b="1" dirty="0" smtClean="0"/>
              <a:t>regardless</a:t>
            </a:r>
            <a:r>
              <a:rPr lang="en-US" dirty="0" smtClean="0"/>
              <a:t> of what your rate may be identified on your agreement /plan.  </a:t>
            </a:r>
            <a:endParaRPr lang="en-US" dirty="0"/>
          </a:p>
        </p:txBody>
      </p:sp>
      <p:sp>
        <p:nvSpPr>
          <p:cNvPr id="4" name="Slide Number Placeholder 3"/>
          <p:cNvSpPr>
            <a:spLocks noGrp="1"/>
          </p:cNvSpPr>
          <p:nvPr>
            <p:ph type="sldNum" sz="quarter" idx="10"/>
          </p:nvPr>
        </p:nvSpPr>
        <p:spPr/>
        <p:txBody>
          <a:bodyPr/>
          <a:lstStyle/>
          <a:p>
            <a:fld id="{CFC762A4-D945-914F-B3C2-DBC390E201DD}" type="slidenum">
              <a:rPr lang="en-US" smtClean="0"/>
              <a:pPr/>
              <a:t>10</a:t>
            </a:fld>
            <a:endParaRPr lang="en-US" dirty="0"/>
          </a:p>
        </p:txBody>
      </p:sp>
    </p:spTree>
    <p:extLst>
      <p:ext uri="{BB962C8B-B14F-4D97-AF65-F5344CB8AC3E}">
        <p14:creationId xmlns:p14="http://schemas.microsoft.com/office/powerpoint/2010/main" val="314069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50EEFCF-E3FB-7744-8B0D-7B0441CF6B74}" type="datetime1">
              <a:rPr lang="en-US"/>
              <a:pPr/>
              <a:t>6/18/2018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05F0CFB-AEA5-7140-8B9D-0FA394ACE34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0CCB58-5373-AA4D-A1A2-E83E13ABB71B}" type="datetime1">
              <a:rPr lang="en-US"/>
              <a:pPr/>
              <a:t>6/18/2018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29635C-7EEB-6C4F-A083-97A5AC4DA79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304280-1F42-0B42-A416-54037C588CB6}" type="datetime1">
              <a:rPr lang="en-US"/>
              <a:pPr/>
              <a:t>6/18/2018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58BEC0-0D44-6E4E-AE15-DAED5B3BE0C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82975"/>
            <a:ext cx="7772400" cy="9366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914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25154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331788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122096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5600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281449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637058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4114270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194345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FED3FA-2D65-9C49-A572-A5DE0D99D6CF}" type="datetime1">
              <a:rPr lang="en-US"/>
              <a:pPr/>
              <a:t>6/18/2018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B84A3FD-C4C3-AE44-9071-2D2327836450}"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400596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727436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6/18/2018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52694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B67E9FC-ED86-F94C-A2A4-4A64CED11EFF}" type="datetime1">
              <a:rPr lang="en-US"/>
              <a:pPr/>
              <a:t>6/18/2018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406A00C-8A33-5B4D-AF71-ABE6592D26D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510A713-70FD-054A-ACEE-A9B549F9A19F}" type="datetime1">
              <a:rPr lang="en-US"/>
              <a:pPr/>
              <a:t>6/18/2018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75F83C2-B98A-114A-BD4F-6B753B3AF15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606FAF2-4FAD-8D4A-9918-2B417C154797}" type="datetime1">
              <a:rPr lang="en-US"/>
              <a:pPr/>
              <a:t>6/18/2018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C267C28-0FA2-4248-BDE7-00ED48E547C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52D61C3-0A54-294B-9157-32A7261D7B06}" type="datetime1">
              <a:rPr lang="en-US"/>
              <a:pPr/>
              <a:t>6/18/2018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46AFD7A2-7985-F54C-A72E-6B8E7A2ED9E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BE4560D-B050-8C42-900F-96535AC7612B}" type="datetime1">
              <a:rPr lang="en-US"/>
              <a:pPr/>
              <a:t>6/18/2018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037E936E-63FF-4B41-8336-A9E625F5802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BC861DB-5249-D045-AE48-D8DFBE63F8C4}" type="datetime1">
              <a:rPr lang="en-US"/>
              <a:pPr/>
              <a:t>6/18/2018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CE2AEB0-6CB3-F244-8B8C-4DAB3D1086B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680C9F2-A851-A148-8132-4CA9CE28BE0C}" type="datetime1">
              <a:rPr lang="en-US"/>
              <a:pPr/>
              <a:t>6/18/2018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BF44FE3-0691-7D4D-A7F0-6E00CB9140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5" charset="0"/>
              </a:defRPr>
            </a:lvl1pPr>
          </a:lstStyle>
          <a:p>
            <a:fld id="{8C772133-CFD0-6D42-B48C-E06BD7F0EFD2}" type="datetime1">
              <a:rPr lang="en-US"/>
              <a:pPr/>
              <a:t>6/18/2018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5" charset="0"/>
              </a:defRPr>
            </a:lvl1pPr>
          </a:lstStyle>
          <a:p>
            <a:fld id="{35F759ED-4742-EA40-BBF5-4B24A63CA9E1}" type="slidenum">
              <a:rPr lang="en-US"/>
              <a:pPr/>
              <a:t>‹#›</a:t>
            </a:fld>
            <a:endParaRPr lang="en-US" dirty="0"/>
          </a:p>
        </p:txBody>
      </p:sp>
      <p:pic>
        <p:nvPicPr>
          <p:cNvPr id="2053" name="Picture 6" descr="EDA Blue Interior Page3.jpg"/>
          <p:cNvPicPr>
            <a:picLocks noChangeAspect="1"/>
          </p:cNvPicPr>
          <p:nvPr/>
        </p:nvPicPr>
        <p:blipFill>
          <a:blip r:embed="rId14" cstate="email"/>
          <a:stretch>
            <a:fillRect/>
          </a:stretch>
        </p:blipFill>
        <p:spPr bwMode="auto">
          <a:xfrm>
            <a:off x="0" y="0"/>
            <a:ext cx="9144000" cy="6858000"/>
          </a:xfrm>
          <a:prstGeom prst="rect">
            <a:avLst/>
          </a:prstGeom>
          <a:noFill/>
          <a:ln w="9525">
            <a:noFill/>
            <a:miter lim="800000"/>
            <a:headEnd/>
            <a:tailEnd/>
          </a:ln>
        </p:spPr>
      </p:pic>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prstTxWarp prst="textNoShape">
              <a:avLst/>
            </a:prstTxWarp>
          </a:bodyPr>
          <a:lstStyle/>
          <a:p>
            <a:pPr algn="r"/>
            <a:fld id="{DFAA39F1-5047-9B44-A4CD-3B553E45D4A8}" type="slidenum">
              <a:rPr lang="en-US" sz="1100">
                <a:solidFill>
                  <a:srgbClr val="005A8B"/>
                </a:solidFill>
                <a:latin typeface="Georgia" pitchFamily="-105" charset="0"/>
              </a:rPr>
              <a:pPr algn="r"/>
              <a:t>‹#›</a:t>
            </a:fld>
            <a:endParaRPr lang="en-US" sz="1100" dirty="0">
              <a:solidFill>
                <a:srgbClr val="005A8B"/>
              </a:solidFill>
              <a:latin typeface="Georgia" pitchFamily="-105" charset="0"/>
            </a:endParaRP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5"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5" charset="0"/>
        <a:buChar char="–"/>
        <a:defRPr sz="2800" kern="1200">
          <a:solidFill>
            <a:schemeClr val="tx1"/>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Font typeface="Arial" pitchFamily="-105" charset="0"/>
        <a:buChar char="•"/>
        <a:defRPr sz="2400" kern="1200">
          <a:solidFill>
            <a:schemeClr val="tx1"/>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EDA_PPT_BackgroundArtWhite.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4661669"/>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gov/about/investment-priorities/uc-rn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grants.gov/web/grants/view-opportunity.html?oppId=305793"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a.gov/programs/university-centers/" TargetMode="External"/><Relationship Id="rId7" Type="http://schemas.openxmlformats.org/officeDocument/2006/relationships/hyperlink" Target="https://www.eda.gov/too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hyperlink" Target="https://www.eda.gov/files/programs/university-centers/uc-tools/Evaluation-of-UC-Best-Practices.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jreimer@eda.gov"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grants.gov/web/grants/view-opportunity.html?oppId=305793"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581400"/>
            <a:ext cx="7772400" cy="2446538"/>
          </a:xfrm>
        </p:spPr>
        <p:txBody>
          <a:bodyPr/>
          <a:lstStyle/>
          <a:p>
            <a:r>
              <a:rPr lang="en-US" sz="3200" dirty="0" smtClean="0"/>
              <a:t>2018 University Center Competition </a:t>
            </a:r>
            <a:br>
              <a:rPr lang="en-US" sz="3200" dirty="0" smtClean="0"/>
            </a:br>
            <a:r>
              <a:rPr lang="en-US" sz="3200" dirty="0" smtClean="0"/>
              <a:t>Austin Regional Office</a:t>
            </a:r>
            <a:r>
              <a:rPr lang="en-US" sz="3200" dirty="0" smtClean="0"/>
              <a:t/>
            </a:r>
            <a:br>
              <a:rPr lang="en-US" sz="3200" dirty="0" smtClean="0"/>
            </a:br>
            <a:r>
              <a:rPr lang="en-US" sz="1400" dirty="0" smtClean="0"/>
              <a:t/>
            </a:r>
            <a:br>
              <a:rPr lang="en-US" sz="1400" dirty="0" smtClean="0"/>
            </a:br>
            <a:r>
              <a:rPr lang="en-US" sz="2800" i="1" dirty="0" smtClean="0">
                <a:solidFill>
                  <a:srgbClr val="624E52"/>
                </a:solidFill>
              </a:rPr>
              <a:t>June </a:t>
            </a:r>
            <a:r>
              <a:rPr lang="en-US" sz="2800" i="1" dirty="0" smtClean="0">
                <a:solidFill>
                  <a:srgbClr val="624E52"/>
                </a:solidFill>
              </a:rPr>
              <a:t>18</a:t>
            </a:r>
            <a:r>
              <a:rPr lang="en-US" sz="2800" i="1" baseline="30000" dirty="0" smtClean="0">
                <a:solidFill>
                  <a:srgbClr val="624E52"/>
                </a:solidFill>
              </a:rPr>
              <a:t>th</a:t>
            </a:r>
            <a:r>
              <a:rPr lang="en-US" sz="2800" i="1" dirty="0" smtClean="0">
                <a:solidFill>
                  <a:srgbClr val="624E52"/>
                </a:solidFill>
              </a:rPr>
              <a:t>, 2018</a:t>
            </a:r>
            <a:r>
              <a:rPr lang="en-US" sz="1400" dirty="0" smtClean="0"/>
              <a:t/>
            </a:r>
            <a:br>
              <a:rPr lang="en-US" sz="1400" dirty="0" smtClean="0"/>
            </a:br>
            <a:r>
              <a:rPr lang="en-US" sz="2800" i="1" dirty="0" smtClean="0">
                <a:solidFill>
                  <a:srgbClr val="624E52"/>
                </a:solidFill>
              </a:rPr>
              <a:t/>
            </a:r>
            <a:br>
              <a:rPr lang="en-US" sz="2800" i="1" dirty="0" smtClean="0">
                <a:solidFill>
                  <a:srgbClr val="624E52"/>
                </a:solidFill>
              </a:rPr>
            </a:br>
            <a:endParaRPr lang="en-US" sz="3200" i="1" dirty="0">
              <a:solidFill>
                <a:srgbClr val="624E52"/>
              </a:solidFill>
            </a:endParaRPr>
          </a:p>
        </p:txBody>
      </p:sp>
    </p:spTree>
    <p:extLst>
      <p:ext uri="{BB962C8B-B14F-4D97-AF65-F5344CB8AC3E}">
        <p14:creationId xmlns:p14="http://schemas.microsoft.com/office/powerpoint/2010/main" val="3336622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err="1" smtClean="0">
                <a:solidFill>
                  <a:prstClr val="white"/>
                </a:solidFill>
                <a:latin typeface="Arial" panose="020B0604020202020204" pitchFamily="34" charset="0"/>
                <a:ea typeface="Arial" pitchFamily="-105" charset="0"/>
                <a:cs typeface="Arial" panose="020B0604020202020204" pitchFamily="34" charset="0"/>
              </a:rPr>
              <a:t>IndiRECt</a:t>
            </a: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 </a:t>
            </a: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Cost</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2" name="TextBox 1"/>
          <p:cNvSpPr txBox="1"/>
          <p:nvPr/>
        </p:nvSpPr>
        <p:spPr>
          <a:xfrm>
            <a:off x="557940" y="2296097"/>
            <a:ext cx="8198602" cy="4339650"/>
          </a:xfrm>
          <a:prstGeom prst="rect">
            <a:avLst/>
          </a:prstGeom>
          <a:noFill/>
        </p:spPr>
        <p:txBody>
          <a:bodyPr wrap="square" rtlCol="0">
            <a:spAutoFit/>
          </a:bodyPr>
          <a:lstStyle/>
          <a:p>
            <a:pPr algn="ctr"/>
            <a:r>
              <a:rPr lang="en-US" b="1" dirty="0" smtClean="0"/>
              <a:t>If </a:t>
            </a:r>
            <a:r>
              <a:rPr lang="en-US" b="1" dirty="0"/>
              <a:t>f</a:t>
            </a:r>
            <a:r>
              <a:rPr lang="en-US" b="1" dirty="0" smtClean="0"/>
              <a:t>acilities </a:t>
            </a:r>
            <a:r>
              <a:rPr lang="en-US" b="1" dirty="0"/>
              <a:t>&amp; administrative (</a:t>
            </a:r>
            <a:r>
              <a:rPr lang="en-US" b="1" dirty="0" smtClean="0"/>
              <a:t>F&amp;A) </a:t>
            </a:r>
            <a:r>
              <a:rPr lang="en-US" b="1" dirty="0" smtClean="0"/>
              <a:t>or indirect costs are included in the project budget...</a:t>
            </a:r>
          </a:p>
          <a:p>
            <a:endParaRPr lang="en-US" sz="2400" dirty="0"/>
          </a:p>
          <a:p>
            <a:pPr marL="285750" indent="-285750">
              <a:buFont typeface="Wingdings" panose="05000000000000000000" pitchFamily="2" charset="2"/>
              <a:buChar char="ü"/>
            </a:pPr>
            <a:r>
              <a:rPr lang="en-US" dirty="0" smtClean="0"/>
              <a:t>Submit a copy </a:t>
            </a:r>
            <a:r>
              <a:rPr lang="en-US" dirty="0"/>
              <a:t>of </a:t>
            </a:r>
            <a:r>
              <a:rPr lang="en-US" dirty="0" smtClean="0"/>
              <a:t>current indirect cost </a:t>
            </a:r>
            <a:r>
              <a:rPr lang="en-US" dirty="0"/>
              <a:t>rate agreement or documentation establishing that it has a pending </a:t>
            </a:r>
            <a:r>
              <a:rPr lang="en-US" dirty="0" smtClean="0"/>
              <a:t>proposal from the federal cognizant agency, </a:t>
            </a:r>
            <a:r>
              <a:rPr lang="en-US" b="1" dirty="0" smtClean="0"/>
              <a:t>OR </a:t>
            </a:r>
          </a:p>
          <a:p>
            <a:endParaRPr lang="en-US" dirty="0"/>
          </a:p>
          <a:p>
            <a:pPr marL="285750" indent="-285750">
              <a:buFont typeface="Wingdings" panose="05000000000000000000" pitchFamily="2" charset="2"/>
              <a:buChar char="ü"/>
            </a:pPr>
            <a:r>
              <a:rPr lang="en-US" dirty="0" smtClean="0"/>
              <a:t>If </a:t>
            </a:r>
            <a:r>
              <a:rPr lang="en-US" dirty="0"/>
              <a:t> </a:t>
            </a:r>
            <a:r>
              <a:rPr lang="en-US" dirty="0" smtClean="0"/>
              <a:t>applicant does </a:t>
            </a:r>
            <a:r>
              <a:rPr lang="en-US" dirty="0"/>
              <a:t>not have a current </a:t>
            </a:r>
            <a:r>
              <a:rPr lang="en-US" dirty="0" smtClean="0"/>
              <a:t>indirect cost </a:t>
            </a:r>
            <a:r>
              <a:rPr lang="en-US" dirty="0"/>
              <a:t>rate agreement </a:t>
            </a:r>
            <a:r>
              <a:rPr lang="en-US" dirty="0" smtClean="0"/>
              <a:t>by a federal cognizant agency, it may </a:t>
            </a:r>
            <a:r>
              <a:rPr lang="en-US" dirty="0"/>
              <a:t>propose facilities and administrative costs in its budget. </a:t>
            </a:r>
            <a:r>
              <a:rPr lang="en-US" dirty="0" smtClean="0"/>
              <a:t>  However, applicant </a:t>
            </a:r>
            <a:r>
              <a:rPr lang="en-US" dirty="0"/>
              <a:t>must prepare and submit </a:t>
            </a:r>
            <a:r>
              <a:rPr lang="en-US" dirty="0" smtClean="0"/>
              <a:t>a cost </a:t>
            </a:r>
            <a:r>
              <a:rPr lang="en-US" dirty="0"/>
              <a:t>allocation plan and rate proposal or a negotiated indirect cost </a:t>
            </a:r>
            <a:r>
              <a:rPr lang="en-US" dirty="0" smtClean="0"/>
              <a:t>rate, </a:t>
            </a:r>
            <a:r>
              <a:rPr lang="en-US" b="1" dirty="0" smtClean="0"/>
              <a:t>OR</a:t>
            </a:r>
            <a:endParaRPr lang="en-US" dirty="0" smtClean="0"/>
          </a:p>
          <a:p>
            <a:endParaRPr lang="en-US" dirty="0"/>
          </a:p>
          <a:p>
            <a:pPr marL="285750" indent="-285750">
              <a:buFont typeface="Wingdings" panose="05000000000000000000" pitchFamily="2" charset="2"/>
              <a:buChar char="ü"/>
            </a:pPr>
            <a:r>
              <a:rPr lang="en-US" dirty="0" smtClean="0"/>
              <a:t>If applicant has </a:t>
            </a:r>
            <a:r>
              <a:rPr lang="en-US" dirty="0"/>
              <a:t>never had a negotiated indirect cost </a:t>
            </a:r>
            <a:r>
              <a:rPr lang="en-US" dirty="0" smtClean="0"/>
              <a:t>rate may </a:t>
            </a:r>
            <a:r>
              <a:rPr lang="en-US" dirty="0"/>
              <a:t>elect to charge a de m</a:t>
            </a:r>
            <a:r>
              <a:rPr lang="en-US" dirty="0" smtClean="0"/>
              <a:t>inimis </a:t>
            </a:r>
            <a:r>
              <a:rPr lang="en-US" dirty="0"/>
              <a:t>rate of 10 percent of </a:t>
            </a:r>
            <a:r>
              <a:rPr lang="en-US" dirty="0" smtClean="0"/>
              <a:t>total </a:t>
            </a:r>
            <a:r>
              <a:rPr lang="en-US" dirty="0"/>
              <a:t>direct </a:t>
            </a:r>
            <a:r>
              <a:rPr lang="en-US" dirty="0" smtClean="0"/>
              <a:t>costs.  </a:t>
            </a:r>
          </a:p>
          <a:p>
            <a:pPr algn="ctr"/>
            <a:r>
              <a:rPr lang="en-US" dirty="0" smtClean="0"/>
              <a:t> </a:t>
            </a:r>
            <a:endParaRPr lang="en-US" dirty="0"/>
          </a:p>
        </p:txBody>
      </p:sp>
      <p:graphicFrame>
        <p:nvGraphicFramePr>
          <p:cNvPr id="3" name="Diagram 2"/>
          <p:cNvGraphicFramePr/>
          <p:nvPr>
            <p:extLst>
              <p:ext uri="{D42A27DB-BD31-4B8C-83A1-F6EECF244321}">
                <p14:modId xmlns:p14="http://schemas.microsoft.com/office/powerpoint/2010/main" val="2235962885"/>
              </p:ext>
            </p:extLst>
          </p:nvPr>
        </p:nvGraphicFramePr>
        <p:xfrm>
          <a:off x="1359859" y="-334813"/>
          <a:ext cx="65947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1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Application Review criteria</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1553227187"/>
              </p:ext>
            </p:extLst>
          </p:nvPr>
        </p:nvGraphicFramePr>
        <p:xfrm>
          <a:off x="2119084" y="17710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800330" y="1771068"/>
            <a:ext cx="1219204" cy="1272960"/>
            <a:chOff x="0" y="30399"/>
            <a:chExt cx="6096000" cy="1272960"/>
          </a:xfrm>
          <a:effectLst>
            <a:outerShdw blurRad="50800" dist="88900" dir="2700000" algn="tl" rotWithShape="0">
              <a:prstClr val="black">
                <a:alpha val="40000"/>
              </a:prstClr>
            </a:outerShdw>
          </a:effectLst>
        </p:grpSpPr>
        <p:sp>
          <p:nvSpPr>
            <p:cNvPr id="27" name="Rounded Rectangle 26"/>
            <p:cNvSpPr/>
            <p:nvPr/>
          </p:nvSpPr>
          <p:spPr>
            <a:xfrm>
              <a:off x="0" y="30399"/>
              <a:ext cx="6096000" cy="1272960"/>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28" name="Rounded Rectangle 4"/>
            <p:cNvSpPr txBox="1"/>
            <p:nvPr/>
          </p:nvSpPr>
          <p:spPr>
            <a:xfrm>
              <a:off x="62141" y="92540"/>
              <a:ext cx="5971718" cy="1148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25%</a:t>
              </a:r>
              <a:endParaRPr lang="en-US" sz="3200" kern="1200" dirty="0" smtClean="0"/>
            </a:p>
          </p:txBody>
        </p:sp>
      </p:grpSp>
      <p:grpSp>
        <p:nvGrpSpPr>
          <p:cNvPr id="21" name="Group 20"/>
          <p:cNvGrpSpPr/>
          <p:nvPr/>
        </p:nvGrpSpPr>
        <p:grpSpPr>
          <a:xfrm>
            <a:off x="800330" y="3136189"/>
            <a:ext cx="1219204" cy="1272960"/>
            <a:chOff x="0" y="1395520"/>
            <a:chExt cx="6096000" cy="1272960"/>
          </a:xfrm>
          <a:effectLst>
            <a:outerShdw blurRad="50800" dist="88900" dir="2700000" algn="tl" rotWithShape="0">
              <a:prstClr val="black">
                <a:alpha val="40000"/>
              </a:prstClr>
            </a:outerShdw>
          </a:effectLst>
        </p:grpSpPr>
        <p:sp>
          <p:nvSpPr>
            <p:cNvPr id="25" name="Rounded Rectangle 24"/>
            <p:cNvSpPr/>
            <p:nvPr/>
          </p:nvSpPr>
          <p:spPr>
            <a:xfrm>
              <a:off x="0" y="1395520"/>
              <a:ext cx="6096000" cy="1272960"/>
            </a:xfrm>
            <a:prstGeom prst="roundRect">
              <a:avLst/>
            </a:prstGeom>
          </p:spPr>
          <p:style>
            <a:lnRef idx="2">
              <a:schemeClr val="lt1">
                <a:hueOff val="0"/>
                <a:satOff val="0"/>
                <a:lumOff val="0"/>
                <a:alphaOff val="0"/>
              </a:schemeClr>
            </a:lnRef>
            <a:fillRef idx="1">
              <a:schemeClr val="accent1">
                <a:shade val="80000"/>
                <a:hueOff val="153123"/>
                <a:satOff val="-2196"/>
                <a:lumOff val="12807"/>
                <a:alphaOff val="0"/>
              </a:schemeClr>
            </a:fillRef>
            <a:effectRef idx="0">
              <a:schemeClr val="accent1">
                <a:shade val="80000"/>
                <a:hueOff val="153123"/>
                <a:satOff val="-2196"/>
                <a:lumOff val="12807"/>
                <a:alphaOff val="0"/>
              </a:schemeClr>
            </a:effectRef>
            <a:fontRef idx="minor">
              <a:schemeClr val="lt1"/>
            </a:fontRef>
          </p:style>
        </p:sp>
        <p:sp>
          <p:nvSpPr>
            <p:cNvPr id="26" name="Rounded Rectangle 6"/>
            <p:cNvSpPr txBox="1"/>
            <p:nvPr/>
          </p:nvSpPr>
          <p:spPr>
            <a:xfrm>
              <a:off x="62141" y="1457661"/>
              <a:ext cx="5971718" cy="1148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35%</a:t>
              </a:r>
              <a:endParaRPr lang="en-US" sz="3200" kern="1200" dirty="0" smtClean="0"/>
            </a:p>
          </p:txBody>
        </p:sp>
      </p:grpSp>
      <p:grpSp>
        <p:nvGrpSpPr>
          <p:cNvPr id="22" name="Group 21"/>
          <p:cNvGrpSpPr/>
          <p:nvPr/>
        </p:nvGrpSpPr>
        <p:grpSpPr>
          <a:xfrm>
            <a:off x="800330" y="4501308"/>
            <a:ext cx="1219204" cy="1272960"/>
            <a:chOff x="0" y="2760639"/>
            <a:chExt cx="6096000" cy="1272960"/>
          </a:xfrm>
          <a:effectLst>
            <a:outerShdw blurRad="50800" dist="88900" dir="2700000" algn="tl" rotWithShape="0">
              <a:prstClr val="black">
                <a:alpha val="40000"/>
              </a:prstClr>
            </a:outerShdw>
          </a:effectLst>
        </p:grpSpPr>
        <p:sp>
          <p:nvSpPr>
            <p:cNvPr id="23" name="Rounded Rectangle 22"/>
            <p:cNvSpPr/>
            <p:nvPr/>
          </p:nvSpPr>
          <p:spPr>
            <a:xfrm>
              <a:off x="0" y="2760639"/>
              <a:ext cx="6096000" cy="1272960"/>
            </a:xfrm>
            <a:prstGeom prst="roundRect">
              <a:avLst/>
            </a:prstGeom>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24" name="Rounded Rectangle 8"/>
            <p:cNvSpPr txBox="1"/>
            <p:nvPr/>
          </p:nvSpPr>
          <p:spPr>
            <a:xfrm>
              <a:off x="62141" y="2822780"/>
              <a:ext cx="5971718" cy="1148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40%</a:t>
              </a:r>
              <a:endParaRPr lang="en-US" sz="3200" kern="1200" dirty="0"/>
            </a:p>
          </p:txBody>
        </p:sp>
      </p:grpSp>
    </p:spTree>
    <p:extLst>
      <p:ext uri="{BB962C8B-B14F-4D97-AF65-F5344CB8AC3E}">
        <p14:creationId xmlns:p14="http://schemas.microsoft.com/office/powerpoint/2010/main" val="54149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7" y="266700"/>
            <a:ext cx="6524529"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Alignment with investment </a:t>
            </a: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priorities</a:t>
            </a:r>
          </a:p>
        </p:txBody>
      </p:sp>
      <p:sp>
        <p:nvSpPr>
          <p:cNvPr id="5" name="Rectangle 4"/>
          <p:cNvSpPr/>
          <p:nvPr/>
        </p:nvSpPr>
        <p:spPr>
          <a:xfrm>
            <a:off x="315686" y="1273705"/>
            <a:ext cx="8512629" cy="5096780"/>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Projects </a:t>
            </a:r>
            <a:r>
              <a:rPr lang="en-US" sz="2000" b="1" dirty="0" smtClean="0">
                <a:latin typeface="Arial" panose="020B0604020202020204" pitchFamily="34" charset="0"/>
                <a:cs typeface="Arial" panose="020B0604020202020204" pitchFamily="34" charset="0"/>
              </a:rPr>
              <a:t>MUST</a:t>
            </a:r>
            <a:r>
              <a:rPr lang="en-US" sz="2000" dirty="0" smtClean="0">
                <a:latin typeface="Arial" panose="020B0604020202020204" pitchFamily="34" charset="0"/>
                <a:cs typeface="Arial" panose="020B0604020202020204" pitchFamily="34" charset="0"/>
              </a:rPr>
              <a:t> address one </a:t>
            </a:r>
            <a:r>
              <a:rPr lang="en-US" sz="2000" dirty="0" smtClean="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more of the following EDA </a:t>
            </a:r>
            <a:r>
              <a:rPr lang="en-US" sz="2000" dirty="0" smtClean="0">
                <a:latin typeface="Arial" panose="020B0604020202020204" pitchFamily="34" charset="0"/>
                <a:cs typeface="Arial" panose="020B0604020202020204" pitchFamily="34" charset="0"/>
              </a:rPr>
              <a:t>University </a:t>
            </a:r>
            <a:r>
              <a:rPr lang="en-US" sz="2000" dirty="0" smtClean="0">
                <a:latin typeface="Arial" panose="020B0604020202020204" pitchFamily="34" charset="0"/>
                <a:cs typeface="Arial" panose="020B0604020202020204" pitchFamily="34" charset="0"/>
              </a:rPr>
              <a:t>Center’s  Investment Priorities:  </a:t>
            </a:r>
          </a:p>
          <a:p>
            <a:endParaRPr lang="en-US" sz="1400" dirty="0" smtClean="0">
              <a:latin typeface="Arial" panose="020B0604020202020204" pitchFamily="34" charset="0"/>
              <a:cs typeface="Arial" panose="020B0604020202020204" pitchFamily="34" charset="0"/>
            </a:endParaRPr>
          </a:p>
          <a:p>
            <a:pPr marL="742950" lvl="1" indent="-285750">
              <a:lnSpc>
                <a:spcPct val="260000"/>
              </a:lnSpc>
              <a:buClr>
                <a:schemeClr val="tx1"/>
              </a:buClr>
              <a:buSzPct val="120000"/>
              <a:buFont typeface="Wingdings" panose="05000000000000000000" pitchFamily="2" charset="2"/>
              <a:buChar char="ü"/>
            </a:pPr>
            <a:r>
              <a:rPr lang="en-US" b="1" dirty="0" smtClean="0">
                <a:solidFill>
                  <a:schemeClr val="tx2"/>
                </a:solidFill>
                <a:latin typeface="Arial" panose="020B0604020202020204" pitchFamily="34" charset="0"/>
                <a:cs typeface="Arial" panose="020B0604020202020204" pitchFamily="34" charset="0"/>
              </a:rPr>
              <a:t>RECOVERY AND RESILIENCE</a:t>
            </a:r>
            <a:endParaRPr lang="en-US" b="1" dirty="0">
              <a:solidFill>
                <a:schemeClr val="tx2"/>
              </a:solidFill>
              <a:latin typeface="Arial" panose="020B0604020202020204" pitchFamily="34" charset="0"/>
              <a:cs typeface="Arial" panose="020B0604020202020204" pitchFamily="34" charset="0"/>
            </a:endParaRPr>
          </a:p>
          <a:p>
            <a:pPr marL="742950" lvl="1" indent="-285750">
              <a:lnSpc>
                <a:spcPct val="260000"/>
              </a:lnSpc>
              <a:buClr>
                <a:schemeClr val="tx1"/>
              </a:buClr>
              <a:buSzPct val="120000"/>
              <a:buFont typeface="Wingdings" panose="05000000000000000000" pitchFamily="2" charset="2"/>
              <a:buChar char="ü"/>
            </a:pPr>
            <a:r>
              <a:rPr lang="en-US" b="1" dirty="0" smtClean="0">
                <a:solidFill>
                  <a:schemeClr val="tx2"/>
                </a:solidFill>
                <a:latin typeface="Arial" panose="020B0604020202020204" pitchFamily="34" charset="0"/>
                <a:cs typeface="Arial" panose="020B0604020202020204" pitchFamily="34" charset="0"/>
              </a:rPr>
              <a:t>CRITICAL INFRASTRUCTURE </a:t>
            </a:r>
            <a:endParaRPr lang="en-US" sz="1400" b="1" dirty="0">
              <a:solidFill>
                <a:srgbClr val="FF0000"/>
              </a:solidFill>
              <a:latin typeface="Arial" panose="020B0604020202020204" pitchFamily="34" charset="0"/>
              <a:cs typeface="Arial" panose="020B0604020202020204" pitchFamily="34" charset="0"/>
            </a:endParaRPr>
          </a:p>
          <a:p>
            <a:pPr marL="742950" lvl="1" indent="-285750">
              <a:lnSpc>
                <a:spcPct val="260000"/>
              </a:lnSpc>
              <a:buClr>
                <a:schemeClr val="tx1"/>
              </a:buClr>
              <a:buSzPct val="120000"/>
              <a:buFont typeface="Wingdings" panose="05000000000000000000" pitchFamily="2" charset="2"/>
              <a:buChar char="ü"/>
            </a:pPr>
            <a:r>
              <a:rPr lang="en-US" b="1" dirty="0" smtClean="0">
                <a:solidFill>
                  <a:schemeClr val="tx2"/>
                </a:solidFill>
                <a:latin typeface="Arial" panose="020B0604020202020204" pitchFamily="34" charset="0"/>
                <a:cs typeface="Arial" panose="020B0604020202020204" pitchFamily="34" charset="0"/>
              </a:rPr>
              <a:t>WORKFORCE DEVELOPMENT AND MANUFACTURING </a:t>
            </a:r>
            <a:endParaRPr lang="en-US" sz="1400" b="1" dirty="0">
              <a:solidFill>
                <a:srgbClr val="FF0000"/>
              </a:solidFill>
              <a:latin typeface="Arial" panose="020B0604020202020204" pitchFamily="34" charset="0"/>
              <a:cs typeface="Arial" panose="020B0604020202020204" pitchFamily="34" charset="0"/>
            </a:endParaRPr>
          </a:p>
          <a:p>
            <a:pPr marL="742950" lvl="1" indent="-285750">
              <a:lnSpc>
                <a:spcPct val="260000"/>
              </a:lnSpc>
              <a:buClr>
                <a:schemeClr val="tx1"/>
              </a:buClr>
              <a:buSzPct val="120000"/>
              <a:buFont typeface="Wingdings" panose="05000000000000000000" pitchFamily="2" charset="2"/>
              <a:buChar char="ü"/>
            </a:pPr>
            <a:r>
              <a:rPr lang="en-US" b="1" dirty="0" smtClean="0">
                <a:solidFill>
                  <a:schemeClr val="tx2"/>
                </a:solidFill>
                <a:latin typeface="Arial" panose="020B0604020202020204" pitchFamily="34" charset="0"/>
                <a:cs typeface="Arial" panose="020B0604020202020204" pitchFamily="34" charset="0"/>
              </a:rPr>
              <a:t>EXPORTS AND FOREIGN DIRECT INVESTMENT</a:t>
            </a:r>
            <a:endParaRPr lang="en-US" b="1" dirty="0">
              <a:solidFill>
                <a:schemeClr val="tx2"/>
              </a:solidFill>
              <a:latin typeface="Arial" panose="020B0604020202020204" pitchFamily="34" charset="0"/>
              <a:cs typeface="Arial" panose="020B0604020202020204" pitchFamily="34" charset="0"/>
            </a:endParaRPr>
          </a:p>
          <a:p>
            <a:pPr>
              <a:lnSpc>
                <a:spcPct val="150000"/>
              </a:lnSpc>
            </a:pPr>
            <a:endParaRPr lang="en-US" sz="800" dirty="0" smtClean="0">
              <a:latin typeface="Arial" panose="020B0604020202020204" pitchFamily="34" charset="0"/>
              <a:cs typeface="Arial" panose="020B0604020202020204" pitchFamily="34" charset="0"/>
            </a:endParaRPr>
          </a:p>
          <a:p>
            <a:pPr>
              <a:lnSpc>
                <a:spcPct val="150000"/>
              </a:lnSpc>
            </a:pPr>
            <a:endParaRPr lang="en-US" sz="800" dirty="0" smtClean="0">
              <a:latin typeface="Arial" panose="020B0604020202020204" pitchFamily="34" charset="0"/>
              <a:cs typeface="Arial" panose="020B0604020202020204" pitchFamily="34" charset="0"/>
            </a:endParaRPr>
          </a:p>
          <a:p>
            <a:pPr>
              <a:lnSpc>
                <a:spcPct val="150000"/>
              </a:lnSpc>
            </a:pPr>
            <a:endParaRPr lang="en-US" sz="800" dirty="0" smtClean="0">
              <a:latin typeface="Arial" panose="020B0604020202020204" pitchFamily="34" charset="0"/>
              <a:cs typeface="Arial" panose="020B0604020202020204" pitchFamily="34" charset="0"/>
            </a:endParaRPr>
          </a:p>
          <a:p>
            <a:pPr algn="ctr">
              <a:lnSpc>
                <a:spcPct val="150000"/>
              </a:lnSpc>
            </a:pPr>
            <a:r>
              <a:rPr lang="en-US" sz="1600" i="1" dirty="0" smtClean="0">
                <a:latin typeface="Arial" panose="020B0604020202020204" pitchFamily="34" charset="0"/>
                <a:cs typeface="Arial" panose="020B0604020202020204" pitchFamily="34" charset="0"/>
              </a:rPr>
              <a:t>See complete description of Investment Priorities in the Notice of Funding Opportunity at </a:t>
            </a:r>
            <a:r>
              <a:rPr lang="en-US" sz="1600" i="1" dirty="0">
                <a:solidFill>
                  <a:schemeClr val="accent1"/>
                </a:solidFill>
                <a:latin typeface="Arial" panose="020B0604020202020204" pitchFamily="34" charset="0"/>
                <a:cs typeface="Arial" panose="020B0604020202020204" pitchFamily="34" charset="0"/>
                <a:hlinkClick r:id="rId3"/>
              </a:rPr>
              <a:t>https://www.eda.gov/about/investment-priorities/uc-rnta/</a:t>
            </a:r>
            <a:endParaRPr lang="en-US" sz="1600" i="1"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00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7043" y="2187437"/>
            <a:ext cx="7346541" cy="4067312"/>
            <a:chOff x="648920" y="1594404"/>
            <a:chExt cx="7462701" cy="4322792"/>
          </a:xfrm>
        </p:grpSpPr>
        <p:sp>
          <p:nvSpPr>
            <p:cNvPr id="5" name="Freeform 4"/>
            <p:cNvSpPr/>
            <p:nvPr/>
          </p:nvSpPr>
          <p:spPr>
            <a:xfrm>
              <a:off x="648920" y="5027322"/>
              <a:ext cx="7461497" cy="889874"/>
            </a:xfrm>
            <a:custGeom>
              <a:avLst/>
              <a:gdLst>
                <a:gd name="connsiteX0" fmla="*/ 0 w 7461497"/>
                <a:gd name="connsiteY0" fmla="*/ 0 h 889872"/>
                <a:gd name="connsiteX1" fmla="*/ 7016561 w 7461497"/>
                <a:gd name="connsiteY1" fmla="*/ 0 h 889872"/>
                <a:gd name="connsiteX2" fmla="*/ 7461497 w 7461497"/>
                <a:gd name="connsiteY2" fmla="*/ 444936 h 889872"/>
                <a:gd name="connsiteX3" fmla="*/ 7016561 w 7461497"/>
                <a:gd name="connsiteY3" fmla="*/ 889872 h 889872"/>
                <a:gd name="connsiteX4" fmla="*/ 0 w 7461497"/>
                <a:gd name="connsiteY4" fmla="*/ 889872 h 889872"/>
                <a:gd name="connsiteX5" fmla="*/ 0 w 7461497"/>
                <a:gd name="connsiteY5" fmla="*/ 0 h 8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497" h="889872">
                  <a:moveTo>
                    <a:pt x="7461497" y="889871"/>
                  </a:moveTo>
                  <a:lnTo>
                    <a:pt x="444936" y="889871"/>
                  </a:lnTo>
                  <a:lnTo>
                    <a:pt x="0" y="444936"/>
                  </a:lnTo>
                  <a:lnTo>
                    <a:pt x="444936" y="1"/>
                  </a:lnTo>
                  <a:lnTo>
                    <a:pt x="7461497" y="1"/>
                  </a:lnTo>
                  <a:lnTo>
                    <a:pt x="7461497" y="889871"/>
                  </a:lnTo>
                  <a:close/>
                </a:path>
              </a:pathLst>
            </a:custGeom>
            <a:solidFill>
              <a:schemeClr val="tx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14877" tIns="91441" rIns="170688" bIns="91440" numCol="1" spcCol="1270" anchor="ctr" anchorCtr="0">
              <a:noAutofit/>
            </a:bodyPr>
            <a:lstStyle/>
            <a:p>
              <a:pPr lvl="0" algn="ctr" defTabSz="1066800">
                <a:lnSpc>
                  <a:spcPct val="90000"/>
                </a:lnSpc>
                <a:spcBef>
                  <a:spcPct val="0"/>
                </a:spcBef>
                <a:spcAft>
                  <a:spcPct val="35000"/>
                </a:spcAft>
              </a:pPr>
              <a:r>
                <a:rPr lang="en-US" sz="2400" kern="1200" dirty="0" smtClean="0"/>
                <a:t>FOSTER </a:t>
              </a:r>
              <a:r>
                <a:rPr lang="en-US" sz="2400" kern="1200" dirty="0" smtClean="0"/>
                <a:t>JOB CREATION AND PROMOTES PRIVATE INVESTMENT</a:t>
              </a:r>
              <a:endParaRPr lang="en-US" sz="2400" kern="1200" dirty="0"/>
            </a:p>
          </p:txBody>
        </p:sp>
        <p:sp>
          <p:nvSpPr>
            <p:cNvPr id="9" name="Freeform 8"/>
            <p:cNvSpPr/>
            <p:nvPr/>
          </p:nvSpPr>
          <p:spPr>
            <a:xfrm>
              <a:off x="648920" y="2738638"/>
              <a:ext cx="7462701" cy="889873"/>
            </a:xfrm>
            <a:custGeom>
              <a:avLst/>
              <a:gdLst>
                <a:gd name="connsiteX0" fmla="*/ 0 w 7462701"/>
                <a:gd name="connsiteY0" fmla="*/ 0 h 889872"/>
                <a:gd name="connsiteX1" fmla="*/ 7017765 w 7462701"/>
                <a:gd name="connsiteY1" fmla="*/ 0 h 889872"/>
                <a:gd name="connsiteX2" fmla="*/ 7462701 w 7462701"/>
                <a:gd name="connsiteY2" fmla="*/ 444936 h 889872"/>
                <a:gd name="connsiteX3" fmla="*/ 7017765 w 7462701"/>
                <a:gd name="connsiteY3" fmla="*/ 889872 h 889872"/>
                <a:gd name="connsiteX4" fmla="*/ 0 w 7462701"/>
                <a:gd name="connsiteY4" fmla="*/ 889872 h 889872"/>
                <a:gd name="connsiteX5" fmla="*/ 0 w 7462701"/>
                <a:gd name="connsiteY5" fmla="*/ 0 h 8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2701" h="889872">
                  <a:moveTo>
                    <a:pt x="7462701" y="889871"/>
                  </a:moveTo>
                  <a:lnTo>
                    <a:pt x="444936" y="889871"/>
                  </a:lnTo>
                  <a:lnTo>
                    <a:pt x="0" y="444936"/>
                  </a:lnTo>
                  <a:lnTo>
                    <a:pt x="444936" y="1"/>
                  </a:lnTo>
                  <a:lnTo>
                    <a:pt x="7462701" y="1"/>
                  </a:lnTo>
                  <a:lnTo>
                    <a:pt x="7462701" y="889871"/>
                  </a:lnTo>
                  <a:close/>
                </a:path>
              </a:pathLst>
            </a:custGeom>
            <a:solidFill>
              <a:schemeClr val="tx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614877" tIns="91440" rIns="170688" bIns="91441" numCol="1" spcCol="1270" anchor="ctr" anchorCtr="0">
              <a:noAutofit/>
            </a:bodyPr>
            <a:lstStyle/>
            <a:p>
              <a:pPr lvl="0" algn="ctr" defTabSz="1066800">
                <a:lnSpc>
                  <a:spcPct val="90000"/>
                </a:lnSpc>
                <a:spcBef>
                  <a:spcPct val="0"/>
                </a:spcBef>
                <a:spcAft>
                  <a:spcPct val="35000"/>
                </a:spcAft>
              </a:pPr>
              <a:r>
                <a:rPr lang="en-US" sz="2400" kern="1200" dirty="0" smtClean="0"/>
                <a:t>FEASIBILITY </a:t>
              </a:r>
              <a:r>
                <a:rPr lang="en-US" sz="2400" kern="1200" dirty="0" smtClean="0"/>
                <a:t>OF THE PROJECT</a:t>
              </a:r>
              <a:endParaRPr lang="en-US" sz="2400" kern="1200" dirty="0"/>
            </a:p>
          </p:txBody>
        </p:sp>
        <p:sp>
          <p:nvSpPr>
            <p:cNvPr id="11" name="Freeform 10"/>
            <p:cNvSpPr/>
            <p:nvPr/>
          </p:nvSpPr>
          <p:spPr>
            <a:xfrm>
              <a:off x="649522" y="3897096"/>
              <a:ext cx="7461497" cy="889873"/>
            </a:xfrm>
            <a:custGeom>
              <a:avLst/>
              <a:gdLst>
                <a:gd name="connsiteX0" fmla="*/ 0 w 7461497"/>
                <a:gd name="connsiteY0" fmla="*/ 0 h 889872"/>
                <a:gd name="connsiteX1" fmla="*/ 7016561 w 7461497"/>
                <a:gd name="connsiteY1" fmla="*/ 0 h 889872"/>
                <a:gd name="connsiteX2" fmla="*/ 7461497 w 7461497"/>
                <a:gd name="connsiteY2" fmla="*/ 444936 h 889872"/>
                <a:gd name="connsiteX3" fmla="*/ 7016561 w 7461497"/>
                <a:gd name="connsiteY3" fmla="*/ 889872 h 889872"/>
                <a:gd name="connsiteX4" fmla="*/ 0 w 7461497"/>
                <a:gd name="connsiteY4" fmla="*/ 889872 h 889872"/>
                <a:gd name="connsiteX5" fmla="*/ 0 w 7461497"/>
                <a:gd name="connsiteY5" fmla="*/ 0 h 8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497" h="889872">
                  <a:moveTo>
                    <a:pt x="7461497" y="889871"/>
                  </a:moveTo>
                  <a:lnTo>
                    <a:pt x="444936" y="889871"/>
                  </a:lnTo>
                  <a:lnTo>
                    <a:pt x="0" y="444936"/>
                  </a:lnTo>
                  <a:lnTo>
                    <a:pt x="444936" y="1"/>
                  </a:lnTo>
                  <a:lnTo>
                    <a:pt x="7461497" y="1"/>
                  </a:lnTo>
                  <a:lnTo>
                    <a:pt x="7461497" y="889871"/>
                  </a:lnTo>
                  <a:close/>
                </a:path>
              </a:pathLst>
            </a:custGeom>
            <a:solidFill>
              <a:srgbClr val="2E64B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614877" tIns="91441" rIns="170688" bIns="91440" numCol="1" spcCol="1270" anchor="ctr" anchorCtr="0">
              <a:noAutofit/>
            </a:bodyPr>
            <a:lstStyle/>
            <a:p>
              <a:pPr lvl="0" algn="ctr" defTabSz="1066800">
                <a:lnSpc>
                  <a:spcPct val="90000"/>
                </a:lnSpc>
                <a:spcBef>
                  <a:spcPct val="0"/>
                </a:spcBef>
                <a:spcAft>
                  <a:spcPct val="35000"/>
                </a:spcAft>
              </a:pPr>
              <a:r>
                <a:rPr lang="en-US" sz="2400" kern="1200" dirty="0" smtClean="0"/>
                <a:t>SUSTAINABILITY </a:t>
              </a:r>
              <a:r>
                <a:rPr lang="en-US" sz="2400" kern="1200" dirty="0" smtClean="0"/>
                <a:t>AND DURABILITY </a:t>
              </a:r>
              <a:r>
                <a:rPr lang="en-US" sz="2400" kern="1200" dirty="0" smtClean="0"/>
                <a:t>OF </a:t>
              </a:r>
              <a:r>
                <a:rPr lang="en-US" sz="2400" kern="1200" dirty="0" smtClean="0"/>
                <a:t>PROJECT</a:t>
              </a:r>
              <a:endParaRPr lang="en-US" sz="2400" kern="1200" dirty="0"/>
            </a:p>
          </p:txBody>
        </p:sp>
        <p:sp>
          <p:nvSpPr>
            <p:cNvPr id="13" name="Freeform 12"/>
            <p:cNvSpPr/>
            <p:nvPr/>
          </p:nvSpPr>
          <p:spPr>
            <a:xfrm>
              <a:off x="648920" y="1594404"/>
              <a:ext cx="7461497" cy="889873"/>
            </a:xfrm>
            <a:custGeom>
              <a:avLst/>
              <a:gdLst>
                <a:gd name="connsiteX0" fmla="*/ 0 w 7461497"/>
                <a:gd name="connsiteY0" fmla="*/ 0 h 889872"/>
                <a:gd name="connsiteX1" fmla="*/ 7016561 w 7461497"/>
                <a:gd name="connsiteY1" fmla="*/ 0 h 889872"/>
                <a:gd name="connsiteX2" fmla="*/ 7461497 w 7461497"/>
                <a:gd name="connsiteY2" fmla="*/ 444936 h 889872"/>
                <a:gd name="connsiteX3" fmla="*/ 7016561 w 7461497"/>
                <a:gd name="connsiteY3" fmla="*/ 889872 h 889872"/>
                <a:gd name="connsiteX4" fmla="*/ 0 w 7461497"/>
                <a:gd name="connsiteY4" fmla="*/ 889872 h 889872"/>
                <a:gd name="connsiteX5" fmla="*/ 0 w 7461497"/>
                <a:gd name="connsiteY5" fmla="*/ 0 h 8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497" h="889872">
                  <a:moveTo>
                    <a:pt x="7461497" y="889871"/>
                  </a:moveTo>
                  <a:lnTo>
                    <a:pt x="444936" y="889871"/>
                  </a:lnTo>
                  <a:lnTo>
                    <a:pt x="0" y="444936"/>
                  </a:lnTo>
                  <a:lnTo>
                    <a:pt x="444936" y="1"/>
                  </a:lnTo>
                  <a:lnTo>
                    <a:pt x="7461497" y="1"/>
                  </a:lnTo>
                  <a:lnTo>
                    <a:pt x="7461497" y="889871"/>
                  </a:lnTo>
                  <a:close/>
                </a:path>
              </a:pathLst>
            </a:custGeom>
            <a:solidFill>
              <a:schemeClr val="tx2">
                <a:lumMod val="75000"/>
              </a:schemeClr>
            </a:solidFill>
            <a:ln>
              <a:solidFill>
                <a:schemeClr val="accent1"/>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614877" tIns="91441" rIns="170688" bIns="91440" numCol="1" spcCol="1270" anchor="ctr" anchorCtr="0">
              <a:noAutofit/>
            </a:bodyPr>
            <a:lstStyle/>
            <a:p>
              <a:pPr lvl="0" algn="ctr" defTabSz="1066800">
                <a:lnSpc>
                  <a:spcPct val="90000"/>
                </a:lnSpc>
                <a:spcBef>
                  <a:spcPct val="0"/>
                </a:spcBef>
                <a:spcAft>
                  <a:spcPct val="35000"/>
                </a:spcAft>
              </a:pPr>
              <a:r>
                <a:rPr lang="en-US" sz="2400" kern="1200" dirty="0" smtClean="0"/>
                <a:t>DEMONSTRATE </a:t>
              </a:r>
              <a:r>
                <a:rPr lang="en-US" sz="2400" kern="1200" dirty="0" smtClean="0"/>
                <a:t>ORGANIZATIONAL CAPACITY</a:t>
              </a:r>
              <a:endParaRPr lang="en-US" sz="2400" kern="1200" dirty="0"/>
            </a:p>
          </p:txBody>
        </p:sp>
      </p:grpSp>
      <p:sp>
        <p:nvSpPr>
          <p:cNvPr id="6" name="TextBox 5"/>
          <p:cNvSpPr txBox="1"/>
          <p:nvPr/>
        </p:nvSpPr>
        <p:spPr>
          <a:xfrm>
            <a:off x="326190" y="273050"/>
            <a:ext cx="3464145"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Applicant Capacity</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3" name="Rectangle 2"/>
          <p:cNvSpPr/>
          <p:nvPr/>
        </p:nvSpPr>
        <p:spPr>
          <a:xfrm>
            <a:off x="631371" y="1208101"/>
            <a:ext cx="7757886" cy="707886"/>
          </a:xfrm>
          <a:prstGeom prst="rect">
            <a:avLst/>
          </a:prstGeom>
        </p:spPr>
        <p:txBody>
          <a:bodyPr wrap="square">
            <a:spAutoFit/>
          </a:bodyPr>
          <a:lstStyle/>
          <a:p>
            <a:pPr algn="ctr"/>
            <a:r>
              <a:rPr lang="en-US" sz="2000" dirty="0" smtClean="0">
                <a:latin typeface="Arial" panose="020B0604020202020204" pitchFamily="34" charset="0"/>
                <a:cs typeface="Arial" panose="020B0604020202020204" pitchFamily="34" charset="0"/>
              </a:rPr>
              <a:t>Application should demonstrate applicant’s capacity to execute the scope of work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1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6597124"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RESPONSIVENESS TO PROGRAM OBJECTIVES</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2" name="TextBox 1"/>
          <p:cNvSpPr txBox="1"/>
          <p:nvPr/>
        </p:nvSpPr>
        <p:spPr>
          <a:xfrm>
            <a:off x="584783" y="1309161"/>
            <a:ext cx="8181845" cy="4832092"/>
          </a:xfrm>
          <a:prstGeom prst="rect">
            <a:avLst/>
          </a:prstGeom>
          <a:noFill/>
        </p:spPr>
        <p:txBody>
          <a:bodyPr wrap="square" rtlCol="0">
            <a:spAutoFit/>
          </a:bodyPr>
          <a:lstStyle/>
          <a:p>
            <a:endParaRPr lang="en-US" sz="2000" dirty="0" smtClean="0"/>
          </a:p>
          <a:p>
            <a:pPr marL="457200" indent="-457200">
              <a:buSzPct val="120000"/>
              <a:buFont typeface="+mj-lt"/>
              <a:buAutoNum type="arabicPeriod"/>
            </a:pPr>
            <a:r>
              <a:rPr lang="en-US" sz="2000" dirty="0" smtClean="0"/>
              <a:t>Well-defined </a:t>
            </a:r>
            <a:r>
              <a:rPr lang="en-US" sz="2000" dirty="0" smtClean="0"/>
              <a:t>geographic area and benefit distressed </a:t>
            </a:r>
            <a:r>
              <a:rPr lang="en-US" sz="2000" dirty="0" smtClean="0"/>
              <a:t>communities</a:t>
            </a:r>
            <a:endParaRPr lang="en-US" sz="2000" dirty="0"/>
          </a:p>
          <a:p>
            <a:pPr marL="457200" indent="-457200">
              <a:buSzPct val="120000"/>
              <a:buFont typeface="+mj-lt"/>
              <a:buAutoNum type="arabicPeriod"/>
            </a:pPr>
            <a:endParaRPr lang="en-US" sz="2400" dirty="0" smtClean="0"/>
          </a:p>
          <a:p>
            <a:pPr marL="457200" indent="-457200">
              <a:buFont typeface="+mj-lt"/>
              <a:buAutoNum type="arabicPeriod"/>
            </a:pPr>
            <a:r>
              <a:rPr lang="en-US" sz="2000" dirty="0" smtClean="0"/>
              <a:t>Activities which foster </a:t>
            </a:r>
            <a:r>
              <a:rPr lang="en-US" sz="2000" dirty="0"/>
              <a:t>regional economic </a:t>
            </a:r>
            <a:r>
              <a:rPr lang="en-US" sz="2000" dirty="0" smtClean="0"/>
              <a:t>ecosystems </a:t>
            </a:r>
          </a:p>
          <a:p>
            <a:pPr marL="1371600" lvl="2" indent="-457200">
              <a:buFont typeface="Wingdings" panose="05000000000000000000" pitchFamily="2" charset="2"/>
              <a:buChar char="Ø"/>
            </a:pPr>
            <a:r>
              <a:rPr lang="en-US" sz="2000" dirty="0"/>
              <a:t>A</a:t>
            </a:r>
            <a:r>
              <a:rPr lang="en-US" sz="2000" dirty="0" smtClean="0"/>
              <a:t>dvance </a:t>
            </a:r>
            <a:r>
              <a:rPr lang="en-US" sz="2000" dirty="0"/>
              <a:t>entrepreneurship, </a:t>
            </a:r>
            <a:endParaRPr lang="en-US" sz="2000" dirty="0" smtClean="0"/>
          </a:p>
          <a:p>
            <a:pPr marL="1371600" lvl="2" indent="-457200">
              <a:buFont typeface="Wingdings" panose="05000000000000000000" pitchFamily="2" charset="2"/>
              <a:buChar char="Ø"/>
            </a:pPr>
            <a:r>
              <a:rPr lang="en-US" sz="2000" dirty="0"/>
              <a:t>E</a:t>
            </a:r>
            <a:r>
              <a:rPr lang="en-US" sz="2000" dirty="0" smtClean="0"/>
              <a:t>nhance </a:t>
            </a:r>
            <a:r>
              <a:rPr lang="en-US" sz="2000" dirty="0"/>
              <a:t>the commercialization of research, </a:t>
            </a:r>
            <a:endParaRPr lang="en-US" sz="2000" dirty="0" smtClean="0"/>
          </a:p>
          <a:p>
            <a:pPr marL="1371600" lvl="2" indent="-457200">
              <a:buFont typeface="Wingdings" panose="05000000000000000000" pitchFamily="2" charset="2"/>
              <a:buChar char="Ø"/>
            </a:pPr>
            <a:r>
              <a:rPr lang="en-US" sz="2000" dirty="0" smtClean="0"/>
              <a:t>Foster </a:t>
            </a:r>
            <a:r>
              <a:rPr lang="en-US" sz="2000" dirty="0"/>
              <a:t>a high-skilled workforce and contribute to an innovation environment and infrastructure, and </a:t>
            </a:r>
            <a:endParaRPr lang="en-US" sz="2000" dirty="0" smtClean="0"/>
          </a:p>
          <a:p>
            <a:pPr marL="1371600" lvl="2" indent="-457200">
              <a:buFont typeface="Wingdings" panose="05000000000000000000" pitchFamily="2" charset="2"/>
              <a:buChar char="Ø"/>
            </a:pPr>
            <a:r>
              <a:rPr lang="en-US" sz="2000" dirty="0" smtClean="0"/>
              <a:t>Develop </a:t>
            </a:r>
            <a:r>
              <a:rPr lang="en-US" sz="2000" dirty="0"/>
              <a:t>a highly networked regional talent pool of researchers, academics, entrepreneurs, suppliers, and investors with expertise across disciplines and along the supply chains relevant to the region’s innovation clusters</a:t>
            </a:r>
            <a:endParaRPr lang="en-US" sz="2000" dirty="0" smtClean="0"/>
          </a:p>
          <a:p>
            <a:pPr marL="457200" indent="-457200">
              <a:buFont typeface="+mj-lt"/>
              <a:buAutoNum type="arabicPeriod"/>
            </a:pPr>
            <a:endParaRPr lang="en-US" sz="2400" dirty="0" smtClean="0"/>
          </a:p>
          <a:p>
            <a:pPr marL="457200" indent="-457200">
              <a:buFont typeface="+mj-lt"/>
              <a:buAutoNum type="arabicPeriod"/>
            </a:pPr>
            <a:r>
              <a:rPr lang="en-US" sz="2000" dirty="0" smtClean="0"/>
              <a:t>Drive </a:t>
            </a:r>
            <a:r>
              <a:rPr lang="en-US" sz="2000" dirty="0" smtClean="0"/>
              <a:t>regional economic </a:t>
            </a:r>
            <a:r>
              <a:rPr lang="en-US" sz="2000" dirty="0" smtClean="0"/>
              <a:t>development </a:t>
            </a:r>
            <a:r>
              <a:rPr lang="en-US" sz="2000" dirty="0" smtClean="0"/>
              <a:t>and </a:t>
            </a:r>
            <a:r>
              <a:rPr lang="en-US" sz="2000" dirty="0" smtClean="0"/>
              <a:t>strategies.</a:t>
            </a:r>
          </a:p>
          <a:p>
            <a:pPr marL="1371600" lvl="2" indent="-457200">
              <a:buFont typeface="Wingdings" panose="05000000000000000000" pitchFamily="2" charset="2"/>
              <a:buChar char="Ø"/>
            </a:pPr>
            <a:r>
              <a:rPr lang="en-US" sz="2000" dirty="0" smtClean="0"/>
              <a:t>Highlight working with existing partners and priorities</a:t>
            </a:r>
            <a:endParaRPr lang="en-US" sz="2000" dirty="0" smtClean="0"/>
          </a:p>
        </p:txBody>
      </p:sp>
    </p:spTree>
    <p:extLst>
      <p:ext uri="{BB962C8B-B14F-4D97-AF65-F5344CB8AC3E}">
        <p14:creationId xmlns:p14="http://schemas.microsoft.com/office/powerpoint/2010/main" val="401397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89" y="266701"/>
            <a:ext cx="6640667"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RESPONSIVENESS TO PROGRAM OBJECTIVES</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191755985"/>
              </p:ext>
            </p:extLst>
          </p:nvPr>
        </p:nvGraphicFramePr>
        <p:xfrm>
          <a:off x="1151238" y="3534462"/>
          <a:ext cx="6841525" cy="352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5540" y="1316647"/>
            <a:ext cx="8834284" cy="2862322"/>
          </a:xfrm>
          <a:prstGeom prst="rect">
            <a:avLst/>
          </a:prstGeom>
          <a:noFill/>
        </p:spPr>
        <p:txBody>
          <a:bodyPr wrap="square" rtlCol="0">
            <a:spAutoFit/>
          </a:bodyPr>
          <a:lstStyle/>
          <a:p>
            <a:pPr marL="457200" indent="-457200">
              <a:buFont typeface="+mj-lt"/>
              <a:buAutoNum type="arabicPeriod" startAt="4"/>
            </a:pPr>
            <a:r>
              <a:rPr lang="en-US" sz="2000" dirty="0" smtClean="0"/>
              <a:t>Leverage </a:t>
            </a:r>
            <a:r>
              <a:rPr lang="en-US" sz="2000" dirty="0" smtClean="0"/>
              <a:t>existing university/intuitional assets</a:t>
            </a:r>
          </a:p>
          <a:p>
            <a:pPr marL="914400" lvl="1" indent="-457200">
              <a:buFont typeface="Wingdings" panose="05000000000000000000" pitchFamily="2" charset="2"/>
              <a:buChar char="Ø"/>
            </a:pPr>
            <a:r>
              <a:rPr lang="en-US" sz="2000" dirty="0" smtClean="0"/>
              <a:t>Staff, research, technological capabilities, partnerships, etc. </a:t>
            </a:r>
            <a:endParaRPr lang="en-US" sz="2000" dirty="0" smtClean="0"/>
          </a:p>
          <a:p>
            <a:pPr marL="457200" indent="-457200">
              <a:buFont typeface="+mj-lt"/>
              <a:buAutoNum type="arabicPeriod" startAt="4"/>
            </a:pPr>
            <a:endParaRPr lang="en-US" sz="2000" dirty="0" smtClean="0"/>
          </a:p>
          <a:p>
            <a:pPr marL="457200" indent="-457200">
              <a:buFont typeface="+mj-lt"/>
              <a:buAutoNum type="arabicPeriod" startAt="4"/>
            </a:pPr>
            <a:r>
              <a:rPr lang="en-US" sz="2000" dirty="0" smtClean="0"/>
              <a:t>Demonstrate </a:t>
            </a:r>
            <a:r>
              <a:rPr lang="en-US" sz="2000" dirty="0" smtClean="0"/>
              <a:t>sustainability of proposed </a:t>
            </a:r>
            <a:r>
              <a:rPr lang="en-US" sz="2000" dirty="0" smtClean="0"/>
              <a:t>program</a:t>
            </a:r>
          </a:p>
          <a:p>
            <a:pPr marL="914400" lvl="1" indent="-457200">
              <a:buFont typeface="Wingdings" panose="05000000000000000000" pitchFamily="2" charset="2"/>
              <a:buChar char="Ø"/>
            </a:pPr>
            <a:r>
              <a:rPr lang="en-US" sz="2000" dirty="0" smtClean="0"/>
              <a:t>Before, during, and after performance period </a:t>
            </a:r>
            <a:endParaRPr lang="en-US" sz="2000" dirty="0" smtClean="0"/>
          </a:p>
          <a:p>
            <a:pPr marL="457200" indent="-457200">
              <a:buFont typeface="+mj-lt"/>
              <a:buAutoNum type="arabicPeriod" startAt="4"/>
            </a:pPr>
            <a:endParaRPr lang="en-US" sz="2000" dirty="0"/>
          </a:p>
          <a:p>
            <a:pPr marL="457200" indent="-457200">
              <a:buFont typeface="+mj-lt"/>
              <a:buAutoNum type="arabicPeriod" startAt="4"/>
            </a:pPr>
            <a:r>
              <a:rPr lang="en-US" sz="2000" dirty="0"/>
              <a:t>Engage EDA stakeholders and partners</a:t>
            </a:r>
          </a:p>
          <a:p>
            <a:pPr marL="457200" indent="-457200">
              <a:buFont typeface="+mj-lt"/>
              <a:buAutoNum type="arabicPeriod" startAt="4"/>
            </a:pPr>
            <a:endParaRPr lang="en-US" sz="2000" dirty="0" smtClean="0"/>
          </a:p>
          <a:p>
            <a:pPr marL="457200" indent="-457200">
              <a:buFont typeface="+mj-lt"/>
              <a:buAutoNum type="arabicPeriod" startAt="4"/>
            </a:pPr>
            <a:endParaRPr lang="en-US" sz="2000" dirty="0"/>
          </a:p>
        </p:txBody>
      </p:sp>
    </p:spTree>
    <p:extLst>
      <p:ext uri="{BB962C8B-B14F-4D97-AF65-F5344CB8AC3E}">
        <p14:creationId xmlns:p14="http://schemas.microsoft.com/office/powerpoint/2010/main" val="1697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Review &amp; Selection process</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3" name="Rectangle 2"/>
          <p:cNvSpPr/>
          <p:nvPr/>
        </p:nvSpPr>
        <p:spPr>
          <a:xfrm>
            <a:off x="442452" y="1165529"/>
            <a:ext cx="8244348" cy="452431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97259476"/>
              </p:ext>
            </p:extLst>
          </p:nvPr>
        </p:nvGraphicFramePr>
        <p:xfrm>
          <a:off x="589936" y="1433544"/>
          <a:ext cx="7964129" cy="3831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 y="5125225"/>
            <a:ext cx="9143999" cy="1508105"/>
          </a:xfrm>
          <a:prstGeom prst="rect">
            <a:avLst/>
          </a:prstGeom>
          <a:noFill/>
        </p:spPr>
        <p:txBody>
          <a:bodyPr wrap="square" rtlCol="0">
            <a:spAutoFit/>
          </a:bodyPr>
          <a:lstStyle/>
          <a:p>
            <a:pPr algn="ctr"/>
            <a:endParaRPr lang="en-US" sz="2000" dirty="0" smtClean="0">
              <a:solidFill>
                <a:srgbClr val="FF0000"/>
              </a:solidFill>
            </a:endParaRPr>
          </a:p>
          <a:p>
            <a:pPr algn="ctr"/>
            <a:r>
              <a:rPr lang="en-US" dirty="0" smtClean="0"/>
              <a:t>Applications Due: </a:t>
            </a:r>
            <a:r>
              <a:rPr lang="en-US" b="1" dirty="0" smtClean="0"/>
              <a:t>July </a:t>
            </a:r>
            <a:r>
              <a:rPr lang="en-US" b="1" dirty="0"/>
              <a:t>15, 2018 </a:t>
            </a:r>
            <a:r>
              <a:rPr lang="en-US" dirty="0"/>
              <a:t>at 11:59pm ET (10:59pm CT and 9:59pm MT</a:t>
            </a:r>
            <a:r>
              <a:rPr lang="en-US" dirty="0" smtClean="0"/>
              <a:t>)</a:t>
            </a:r>
          </a:p>
          <a:p>
            <a:pPr algn="ctr"/>
            <a:endParaRPr lang="en-US" dirty="0" smtClean="0"/>
          </a:p>
          <a:p>
            <a:pPr algn="ctr"/>
            <a:r>
              <a:rPr lang="en-US" dirty="0" smtClean="0"/>
              <a:t>Applications will be submitted through grants.gov at </a:t>
            </a:r>
            <a:r>
              <a:rPr lang="en-US" u="sng" dirty="0">
                <a:hlinkClick r:id="rId8"/>
              </a:rPr>
              <a:t>https://</a:t>
            </a:r>
            <a:r>
              <a:rPr lang="en-US" u="sng" dirty="0" smtClean="0">
                <a:hlinkClick r:id="rId8"/>
              </a:rPr>
              <a:t>www.grants.gov/web/grants/view-opportunity.html?oppId=305793</a:t>
            </a:r>
            <a:r>
              <a:rPr lang="en-US" u="sng" dirty="0" smtClean="0"/>
              <a:t> </a:t>
            </a:r>
            <a:endParaRPr lang="en-US" dirty="0"/>
          </a:p>
        </p:txBody>
      </p:sp>
    </p:spTree>
    <p:extLst>
      <p:ext uri="{BB962C8B-B14F-4D97-AF65-F5344CB8AC3E}">
        <p14:creationId xmlns:p14="http://schemas.microsoft.com/office/powerpoint/2010/main" val="52647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246221"/>
          </a:xfrm>
          <a:prstGeom prst="rect">
            <a:avLst/>
          </a:prstGeom>
          <a:noFill/>
        </p:spPr>
        <p:txBody>
          <a:bodyPr wrap="square" lIns="0" tIns="0" rIns="0" bIns="0">
            <a:prstTxWarp prst="textNoShape">
              <a:avLst/>
            </a:prstTxWarp>
            <a:spAutoFit/>
          </a:bodyPr>
          <a:lstStyle/>
          <a:p>
            <a:pPr>
              <a:spcAft>
                <a:spcPts val="300"/>
              </a:spcAft>
            </a:pPr>
            <a:r>
              <a:rPr lang="en-US" sz="1600" b="1" cap="all" spc="160" dirty="0" smtClean="0">
                <a:solidFill>
                  <a:schemeClr val="bg1"/>
                </a:solidFill>
                <a:latin typeface="Arial" panose="020B0604020202020204" pitchFamily="34" charset="0"/>
                <a:ea typeface="Arial" pitchFamily="-105" charset="0"/>
                <a:cs typeface="Arial" panose="020B0604020202020204" pitchFamily="34" charset="0"/>
              </a:rPr>
              <a:t>past competitions  </a:t>
            </a:r>
            <a:endParaRPr lang="en-US" sz="1600" b="1" cap="all" spc="160" dirty="0">
              <a:solidFill>
                <a:schemeClr val="bg1"/>
              </a:solidFill>
              <a:latin typeface="Arial" panose="020B0604020202020204" pitchFamily="34" charset="0"/>
              <a:ea typeface="Arial" pitchFamily="-105" charset="0"/>
              <a:cs typeface="Arial" panose="020B0604020202020204" pitchFamily="34" charset="0"/>
            </a:endParaRPr>
          </a:p>
        </p:txBody>
      </p:sp>
      <p:sp>
        <p:nvSpPr>
          <p:cNvPr id="6" name="Rectangle 5"/>
          <p:cNvSpPr/>
          <p:nvPr/>
        </p:nvSpPr>
        <p:spPr>
          <a:xfrm>
            <a:off x="1944775" y="1480566"/>
            <a:ext cx="5254451" cy="400110"/>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2013 UC Competition Applications</a:t>
            </a:r>
            <a:endParaRPr lang="en-US" sz="20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838325" y="2257425"/>
            <a:ext cx="5563704" cy="3500438"/>
          </a:xfrm>
          <a:prstGeom prst="rect">
            <a:avLst/>
          </a:prstGeom>
        </p:spPr>
      </p:pic>
    </p:spTree>
    <p:extLst>
      <p:ext uri="{BB962C8B-B14F-4D97-AF65-F5344CB8AC3E}">
        <p14:creationId xmlns:p14="http://schemas.microsoft.com/office/powerpoint/2010/main" val="417987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246221"/>
          </a:xfrm>
          <a:prstGeom prst="rect">
            <a:avLst/>
          </a:prstGeom>
          <a:noFill/>
        </p:spPr>
        <p:txBody>
          <a:bodyPr wrap="square" lIns="0" tIns="0" rIns="0" bIns="0">
            <a:prstTxWarp prst="textNoShape">
              <a:avLst/>
            </a:prstTxWarp>
            <a:spAutoFit/>
          </a:bodyPr>
          <a:lstStyle/>
          <a:p>
            <a:pPr>
              <a:spcAft>
                <a:spcPts val="300"/>
              </a:spcAft>
            </a:pPr>
            <a:r>
              <a:rPr lang="en-US" sz="1600" b="1" cap="all" spc="160" dirty="0" smtClean="0">
                <a:solidFill>
                  <a:schemeClr val="bg1"/>
                </a:solidFill>
                <a:latin typeface="Arial" panose="020B0604020202020204" pitchFamily="34" charset="0"/>
                <a:ea typeface="Arial" pitchFamily="-105" charset="0"/>
                <a:cs typeface="Arial" panose="020B0604020202020204" pitchFamily="34" charset="0"/>
              </a:rPr>
              <a:t>Tools and Resources</a:t>
            </a:r>
            <a:endParaRPr lang="en-US" sz="1600" b="1" cap="all" spc="160" dirty="0">
              <a:solidFill>
                <a:schemeClr val="bg1"/>
              </a:solidFill>
              <a:latin typeface="Arial" panose="020B0604020202020204" pitchFamily="34" charset="0"/>
              <a:ea typeface="Arial" pitchFamily="-105" charset="0"/>
              <a:cs typeface="Arial" panose="020B0604020202020204" pitchFamily="34" charset="0"/>
            </a:endParaRPr>
          </a:p>
        </p:txBody>
      </p:sp>
      <p:sp>
        <p:nvSpPr>
          <p:cNvPr id="7" name="TextBox 6"/>
          <p:cNvSpPr txBox="1"/>
          <p:nvPr/>
        </p:nvSpPr>
        <p:spPr>
          <a:xfrm>
            <a:off x="225606" y="1252728"/>
            <a:ext cx="4282386" cy="4431983"/>
          </a:xfrm>
          <a:prstGeom prst="rect">
            <a:avLst/>
          </a:prstGeom>
          <a:noFill/>
        </p:spPr>
        <p:txBody>
          <a:bodyPr wrap="square" rtlCol="0">
            <a:spAutoFit/>
          </a:bodyPr>
          <a:lstStyle/>
          <a:p>
            <a:r>
              <a:rPr lang="en-US" dirty="0" smtClean="0"/>
              <a:t>EDA’s University Center page:</a:t>
            </a:r>
          </a:p>
          <a:p>
            <a:endParaRPr lang="en-US" dirty="0" smtClean="0">
              <a:hlinkClick r:id="rId3"/>
            </a:endParaRPr>
          </a:p>
          <a:p>
            <a:r>
              <a:rPr lang="en-US" sz="1400" dirty="0" smtClean="0">
                <a:hlinkClick r:id="rId3"/>
              </a:rPr>
              <a:t>https</a:t>
            </a:r>
            <a:r>
              <a:rPr lang="en-US" sz="1400" dirty="0">
                <a:hlinkClick r:id="rId3"/>
              </a:rPr>
              <a:t>://www.eda.gov/programs/university-centers</a:t>
            </a:r>
            <a:r>
              <a:rPr lang="en-US" sz="1400" dirty="0" smtClean="0">
                <a:hlinkClick r:id="rId3"/>
              </a:rPr>
              <a:t>/</a:t>
            </a:r>
            <a:endParaRPr lang="en-US" sz="1400" dirty="0" smtClean="0"/>
          </a:p>
          <a:p>
            <a:endParaRPr lang="en-US" dirty="0" smtClean="0"/>
          </a:p>
          <a:p>
            <a:r>
              <a:rPr lang="en-US" dirty="0" smtClean="0"/>
              <a:t>Best Practices &amp; Other Resources:</a:t>
            </a:r>
            <a:endParaRPr lang="en-US" dirty="0">
              <a:solidFill>
                <a:srgbClr val="FF0000"/>
              </a:solidFill>
              <a:hlinkClick r:id="rId4"/>
            </a:endParaRPr>
          </a:p>
          <a:p>
            <a:endParaRPr lang="en-US" sz="1600" dirty="0">
              <a:solidFill>
                <a:srgbClr val="FF0000"/>
              </a:solidFill>
              <a:hlinkClick r:id="rId4"/>
            </a:endParaRPr>
          </a:p>
          <a:p>
            <a:r>
              <a:rPr lang="en-US" sz="1400" dirty="0" smtClean="0">
                <a:solidFill>
                  <a:srgbClr val="FF0000"/>
                </a:solidFill>
                <a:hlinkClick r:id="rId4"/>
              </a:rPr>
              <a:t>https</a:t>
            </a:r>
            <a:r>
              <a:rPr lang="en-US" sz="1400" dirty="0">
                <a:solidFill>
                  <a:srgbClr val="FF0000"/>
                </a:solidFill>
                <a:hlinkClick r:id="rId4"/>
              </a:rPr>
              <a:t>://</a:t>
            </a:r>
            <a:r>
              <a:rPr lang="en-US" sz="1400" dirty="0" smtClean="0">
                <a:solidFill>
                  <a:srgbClr val="FF0000"/>
                </a:solidFill>
                <a:hlinkClick r:id="rId4"/>
              </a:rPr>
              <a:t>www.eda.gov/files/programs/university-centers/uc-tools/Evaluation-of-UC-Best-Practices.pdf</a:t>
            </a:r>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a:solidFill>
                <a:srgbClr val="FF0000"/>
              </a:solidFill>
            </a:endParaRPr>
          </a:p>
          <a:p>
            <a:endParaRPr lang="en-US" dirty="0" smtClean="0">
              <a:solidFill>
                <a:srgbClr val="FF0000"/>
              </a:solidFill>
            </a:endParaRPr>
          </a:p>
          <a:p>
            <a:endParaRPr lang="en-US" dirty="0">
              <a:solidFill>
                <a:srgbClr val="FF0000"/>
              </a:solidFill>
            </a:endParaRPr>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472" y="1133856"/>
            <a:ext cx="3849624" cy="5440298"/>
          </a:xfrm>
          <a:prstGeom prst="rect">
            <a:avLst/>
          </a:prstGeom>
        </p:spPr>
      </p:pic>
      <p:pic>
        <p:nvPicPr>
          <p:cNvPr id="9" name="Picture 8"/>
          <p:cNvPicPr>
            <a:picLocks noChangeAspect="1"/>
          </p:cNvPicPr>
          <p:nvPr/>
        </p:nvPicPr>
        <p:blipFill>
          <a:blip r:embed="rId6"/>
          <a:stretch>
            <a:fillRect/>
          </a:stretch>
        </p:blipFill>
        <p:spPr>
          <a:xfrm>
            <a:off x="263658" y="4241040"/>
            <a:ext cx="3849624" cy="2201304"/>
          </a:xfrm>
          <a:prstGeom prst="rect">
            <a:avLst/>
          </a:prstGeom>
        </p:spPr>
      </p:pic>
      <p:sp>
        <p:nvSpPr>
          <p:cNvPr id="2" name="Rectangle 1"/>
          <p:cNvSpPr/>
          <p:nvPr/>
        </p:nvSpPr>
        <p:spPr>
          <a:xfrm>
            <a:off x="240354" y="3577173"/>
            <a:ext cx="2279535" cy="369332"/>
          </a:xfrm>
          <a:prstGeom prst="rect">
            <a:avLst/>
          </a:prstGeom>
        </p:spPr>
        <p:txBody>
          <a:bodyPr wrap="none">
            <a:spAutoFit/>
          </a:bodyPr>
          <a:lstStyle/>
          <a:p>
            <a:r>
              <a:rPr lang="en-US" sz="1400" dirty="0" smtClean="0">
                <a:hlinkClick r:id="rId7"/>
              </a:rPr>
              <a:t>https</a:t>
            </a:r>
            <a:r>
              <a:rPr lang="en-US" sz="1400" dirty="0">
                <a:hlinkClick r:id="rId7"/>
              </a:rPr>
              <a:t>://www.eda.gov/tools</a:t>
            </a:r>
            <a:r>
              <a:rPr lang="en-US" dirty="0">
                <a:hlinkClick r:id="rId7"/>
              </a:rPr>
              <a:t>/</a:t>
            </a:r>
            <a:endParaRPr lang="en-US" dirty="0"/>
          </a:p>
        </p:txBody>
      </p:sp>
    </p:spTree>
    <p:extLst>
      <p:ext uri="{BB962C8B-B14F-4D97-AF65-F5344CB8AC3E}">
        <p14:creationId xmlns:p14="http://schemas.microsoft.com/office/powerpoint/2010/main" val="261615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6190" y="266701"/>
            <a:ext cx="4245810" cy="246221"/>
          </a:xfrm>
          <a:prstGeom prst="rect">
            <a:avLst/>
          </a:prstGeom>
          <a:noFill/>
        </p:spPr>
        <p:txBody>
          <a:bodyPr wrap="square" lIns="0" tIns="0" rIns="0" bIns="0">
            <a:prstTxWarp prst="textNoShape">
              <a:avLst/>
            </a:prstTxWarp>
            <a:spAutoFit/>
          </a:bodyPr>
          <a:lstStyle/>
          <a:p>
            <a:pPr>
              <a:spcAft>
                <a:spcPts val="300"/>
              </a:spcAft>
            </a:pPr>
            <a:r>
              <a:rPr lang="en-US" sz="1600" b="1" spc="160" dirty="0" smtClean="0">
                <a:solidFill>
                  <a:schemeClr val="bg1"/>
                </a:solidFill>
                <a:latin typeface="Arial Narrow"/>
                <a:ea typeface="Arial" pitchFamily="-105" charset="0"/>
                <a:cs typeface="Arial Narrow"/>
              </a:rPr>
              <a:t>CONTACT INFORMATION</a:t>
            </a:r>
            <a:endParaRPr lang="en-US" sz="1600" b="1" spc="160" dirty="0">
              <a:solidFill>
                <a:schemeClr val="bg1"/>
              </a:solidFill>
              <a:latin typeface="Arial Narrow"/>
              <a:ea typeface="Arial" pitchFamily="-105" charset="0"/>
              <a:cs typeface="Arial Narrow"/>
            </a:endParaRPr>
          </a:p>
        </p:txBody>
      </p:sp>
      <p:sp>
        <p:nvSpPr>
          <p:cNvPr id="6" name="Rectangle 5"/>
          <p:cNvSpPr/>
          <p:nvPr/>
        </p:nvSpPr>
        <p:spPr>
          <a:xfrm>
            <a:off x="522070" y="1637573"/>
            <a:ext cx="3854049" cy="2769989"/>
          </a:xfrm>
          <a:prstGeom prst="rect">
            <a:avLst/>
          </a:prstGeom>
        </p:spPr>
        <p:txBody>
          <a:bodyPr wrap="square">
            <a:spAutoFit/>
          </a:bodyPr>
          <a:lstStyle/>
          <a:p>
            <a:r>
              <a:rPr lang="en-US" sz="1600" b="1" dirty="0" smtClean="0">
                <a:solidFill>
                  <a:srgbClr val="953735"/>
                </a:solidFill>
                <a:latin typeface="Arial" panose="020B0604020202020204" pitchFamily="34" charset="0"/>
                <a:cs typeface="Arial" panose="020B0604020202020204" pitchFamily="34" charset="0"/>
              </a:rPr>
              <a:t>University Center POC: </a:t>
            </a:r>
          </a:p>
          <a:p>
            <a:endParaRPr lang="en-US" sz="1600" b="1" i="1"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Sally Waley</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Senior Economic </a:t>
            </a:r>
            <a:r>
              <a:rPr lang="en-US" sz="1400" dirty="0">
                <a:latin typeface="Arial" panose="020B0604020202020204" pitchFamily="34" charset="0"/>
                <a:cs typeface="Arial" panose="020B0604020202020204" pitchFamily="34" charset="0"/>
              </a:rPr>
              <a:t>Development </a:t>
            </a:r>
            <a:r>
              <a:rPr lang="en-US" sz="1400" dirty="0" smtClean="0">
                <a:latin typeface="Arial" panose="020B0604020202020204" pitchFamily="34" charset="0"/>
                <a:cs typeface="Arial" panose="020B0604020202020204" pitchFamily="34" charset="0"/>
              </a:rPr>
              <a:t>Specialist</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U.S. Department of Commerce </a:t>
            </a:r>
          </a:p>
          <a:p>
            <a:r>
              <a:rPr lang="en-US" sz="1400" b="1" dirty="0">
                <a:latin typeface="Arial" panose="020B0604020202020204" pitchFamily="34" charset="0"/>
                <a:cs typeface="Arial" panose="020B0604020202020204" pitchFamily="34" charset="0"/>
              </a:rPr>
              <a:t>Economic Development Administration</a:t>
            </a:r>
          </a:p>
          <a:p>
            <a:r>
              <a:rPr lang="en-US" sz="1400" dirty="0" smtClean="0">
                <a:latin typeface="Arial" panose="020B0604020202020204" pitchFamily="34" charset="0"/>
                <a:cs typeface="Arial" panose="020B0604020202020204" pitchFamily="34" charset="0"/>
              </a:rPr>
              <a:t>Austin </a:t>
            </a:r>
            <a:r>
              <a:rPr lang="en-US" sz="1400" dirty="0">
                <a:latin typeface="Arial" panose="020B0604020202020204" pitchFamily="34" charset="0"/>
                <a:cs typeface="Arial" panose="020B0604020202020204" pitchFamily="34" charset="0"/>
              </a:rPr>
              <a:t>Regional Office</a:t>
            </a:r>
          </a:p>
          <a:p>
            <a:r>
              <a:rPr lang="en-US" sz="1400" dirty="0" smtClean="0">
                <a:latin typeface="Arial" panose="020B0604020202020204" pitchFamily="34" charset="0"/>
                <a:cs typeface="Arial" panose="020B0604020202020204" pitchFamily="34" charset="0"/>
              </a:rPr>
              <a:t>903 San Jacinto Blvd. </a:t>
            </a:r>
          </a:p>
          <a:p>
            <a:r>
              <a:rPr lang="en-US" sz="1400" dirty="0" smtClean="0">
                <a:latin typeface="Arial" panose="020B0604020202020204" pitchFamily="34" charset="0"/>
                <a:cs typeface="Arial" panose="020B0604020202020204" pitchFamily="34" charset="0"/>
              </a:rPr>
              <a:t>Suite 206 </a:t>
            </a:r>
          </a:p>
          <a:p>
            <a:r>
              <a:rPr lang="en-US" sz="1400" dirty="0" smtClean="0">
                <a:latin typeface="Arial" panose="020B0604020202020204" pitchFamily="34" charset="0"/>
                <a:cs typeface="Arial" panose="020B0604020202020204" pitchFamily="34" charset="0"/>
              </a:rPr>
              <a:t>Austin, Texas 78704 </a:t>
            </a:r>
          </a:p>
          <a:p>
            <a:r>
              <a:rPr lang="en-US" sz="1400" dirty="0" smtClean="0">
                <a:latin typeface="Arial" panose="020B0604020202020204" pitchFamily="34" charset="0"/>
                <a:cs typeface="Arial" panose="020B0604020202020204" pitchFamily="34" charset="0"/>
              </a:rPr>
              <a:t>512-381-8141 | </a:t>
            </a:r>
            <a:r>
              <a:rPr lang="en-US" sz="1400" u="sng" dirty="0" smtClean="0">
                <a:latin typeface="Arial" panose="020B0604020202020204" pitchFamily="34" charset="0"/>
                <a:cs typeface="Arial" panose="020B0604020202020204" pitchFamily="34" charset="0"/>
                <a:hlinkClick r:id="rId3"/>
              </a:rPr>
              <a:t>swaley@eda.gov</a:t>
            </a:r>
            <a:endParaRPr lang="en-US" sz="1400" dirty="0">
              <a:latin typeface="Arial" panose="020B0604020202020204" pitchFamily="34" charset="0"/>
              <a:cs typeface="Arial" panose="020B0604020202020204" pitchFamily="34" charset="0"/>
            </a:endParaRPr>
          </a:p>
          <a:p>
            <a:endParaRPr lang="en-US" sz="1600" b="1" dirty="0">
              <a:solidFill>
                <a:srgbClr val="FF0000"/>
              </a:solidFill>
              <a:latin typeface="Arial" panose="020B0604020202020204" pitchFamily="34" charset="0"/>
              <a:cs typeface="Arial" panose="020B0604020202020204" pitchFamily="34" charset="0"/>
            </a:endParaRPr>
          </a:p>
        </p:txBody>
      </p:sp>
      <p:grpSp>
        <p:nvGrpSpPr>
          <p:cNvPr id="13" name="Group 12"/>
          <p:cNvGrpSpPr/>
          <p:nvPr/>
        </p:nvGrpSpPr>
        <p:grpSpPr>
          <a:xfrm>
            <a:off x="1278679" y="5407966"/>
            <a:ext cx="1731211" cy="651770"/>
            <a:chOff x="326190" y="4901184"/>
            <a:chExt cx="1731211" cy="651770"/>
          </a:xfrm>
        </p:grpSpPr>
        <p:pic>
          <p:nvPicPr>
            <p:cNvPr id="10" name="Picture 9"/>
            <p:cNvPicPr>
              <a:picLocks noChangeAspect="1"/>
            </p:cNvPicPr>
            <p:nvPr/>
          </p:nvPicPr>
          <p:blipFill rotWithShape="1">
            <a:blip r:embed="rId4"/>
            <a:srcRect l="30078" t="2685" r="21923" b="1886"/>
            <a:stretch/>
          </p:blipFill>
          <p:spPr>
            <a:xfrm>
              <a:off x="326190" y="4951169"/>
              <a:ext cx="466607" cy="519489"/>
            </a:xfrm>
            <a:prstGeom prst="rect">
              <a:avLst/>
            </a:prstGeom>
          </p:spPr>
        </p:pic>
        <p:pic>
          <p:nvPicPr>
            <p:cNvPr id="11" name="Picture 10"/>
            <p:cNvPicPr>
              <a:picLocks noChangeAspect="1"/>
            </p:cNvPicPr>
            <p:nvPr/>
          </p:nvPicPr>
          <p:blipFill>
            <a:blip r:embed="rId5"/>
            <a:stretch>
              <a:fillRect/>
            </a:stretch>
          </p:blipFill>
          <p:spPr>
            <a:xfrm>
              <a:off x="886968" y="4936041"/>
              <a:ext cx="565785" cy="534617"/>
            </a:xfrm>
            <a:prstGeom prst="rect">
              <a:avLst/>
            </a:prstGeom>
          </p:spPr>
        </p:pic>
        <p:pic>
          <p:nvPicPr>
            <p:cNvPr id="12" name="Picture 11"/>
            <p:cNvPicPr>
              <a:picLocks noChangeAspect="1"/>
            </p:cNvPicPr>
            <p:nvPr/>
          </p:nvPicPr>
          <p:blipFill>
            <a:blip r:embed="rId6"/>
            <a:stretch>
              <a:fillRect/>
            </a:stretch>
          </p:blipFill>
          <p:spPr>
            <a:xfrm>
              <a:off x="1451109" y="4901184"/>
              <a:ext cx="606292" cy="651770"/>
            </a:xfrm>
            <a:prstGeom prst="rect">
              <a:avLst/>
            </a:prstGeom>
          </p:spPr>
        </p:pic>
      </p:grpSp>
      <p:sp>
        <p:nvSpPr>
          <p:cNvPr id="4" name="TextBox 3"/>
          <p:cNvSpPr txBox="1"/>
          <p:nvPr/>
        </p:nvSpPr>
        <p:spPr>
          <a:xfrm>
            <a:off x="432061" y="4470622"/>
            <a:ext cx="3770322" cy="577081"/>
          </a:xfrm>
          <a:prstGeom prst="rect">
            <a:avLst/>
          </a:prstGeom>
          <a:noFill/>
        </p:spPr>
        <p:txBody>
          <a:bodyPr wrap="square" rtlCol="0">
            <a:spAutoFit/>
          </a:bodyPr>
          <a:lstStyle/>
          <a:p>
            <a:pPr algn="ctr"/>
            <a:r>
              <a:rPr lang="en-US" sz="1050" i="1" dirty="0" smtClean="0">
                <a:solidFill>
                  <a:schemeClr val="tx2"/>
                </a:solidFill>
                <a:latin typeface="Bell MT" panose="02020503060305020303" pitchFamily="18" charset="0"/>
              </a:rPr>
              <a:t>EDA Mission: To </a:t>
            </a:r>
            <a:r>
              <a:rPr lang="en-US" sz="1050" i="1" dirty="0">
                <a:solidFill>
                  <a:schemeClr val="tx2"/>
                </a:solidFill>
                <a:latin typeface="Bell MT" panose="02020503060305020303" pitchFamily="18" charset="0"/>
              </a:rPr>
              <a:t>lead the federal economic development agenda by promoting innovation and competitiveness, preparing American regions for growth and success in the worldwide economy.</a:t>
            </a:r>
          </a:p>
        </p:txBody>
      </p:sp>
      <p:pic>
        <p:nvPicPr>
          <p:cNvPr id="5" name="Picture 4"/>
          <p:cNvPicPr>
            <a:picLocks noChangeAspect="1"/>
          </p:cNvPicPr>
          <p:nvPr/>
        </p:nvPicPr>
        <p:blipFill>
          <a:blip r:embed="rId7"/>
          <a:stretch>
            <a:fillRect/>
          </a:stretch>
        </p:blipFill>
        <p:spPr>
          <a:xfrm>
            <a:off x="4486917" y="2094095"/>
            <a:ext cx="4348715" cy="3593886"/>
          </a:xfrm>
          <a:prstGeom prst="rect">
            <a:avLst/>
          </a:prstGeom>
        </p:spPr>
      </p:pic>
    </p:spTree>
    <p:extLst>
      <p:ext uri="{BB962C8B-B14F-4D97-AF65-F5344CB8AC3E}">
        <p14:creationId xmlns:p14="http://schemas.microsoft.com/office/powerpoint/2010/main" val="22211707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Meeting Agenda</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3" name="Content Placeholder 2"/>
          <p:cNvSpPr>
            <a:spLocks noGrp="1"/>
          </p:cNvSpPr>
          <p:nvPr>
            <p:ph sz="half" idx="1"/>
          </p:nvPr>
        </p:nvSpPr>
        <p:spPr>
          <a:xfrm>
            <a:off x="835426" y="1495460"/>
            <a:ext cx="6614161" cy="4373880"/>
          </a:xfrm>
        </p:spPr>
        <p:txBody>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Program Overview</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Allocation </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Eligibility</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Award Period </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Match Requirements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Application Requirements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Facilities and Administrative (F&amp;A) Indirect Costs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Application Review Criteria and Process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Review and Selection Process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Past </a:t>
            </a:r>
            <a:r>
              <a:rPr lang="en-US" sz="2000" dirty="0" smtClean="0">
                <a:latin typeface="Arial" panose="020B0604020202020204" pitchFamily="34" charset="0"/>
                <a:cs typeface="Arial" panose="020B0604020202020204" pitchFamily="34" charset="0"/>
              </a:rPr>
              <a:t>Competition</a:t>
            </a: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Tools and Resources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Notice of Funding Opportunity (NOFO) link:</a:t>
            </a:r>
            <a:endParaRPr lang="en-US" dirty="0"/>
          </a:p>
        </p:txBody>
      </p:sp>
      <p:sp>
        <p:nvSpPr>
          <p:cNvPr id="5" name="TextBox 4"/>
          <p:cNvSpPr txBox="1"/>
          <p:nvPr/>
        </p:nvSpPr>
        <p:spPr>
          <a:xfrm>
            <a:off x="858985" y="6123771"/>
            <a:ext cx="7740072" cy="369332"/>
          </a:xfrm>
          <a:prstGeom prst="rect">
            <a:avLst/>
          </a:prstGeom>
          <a:noFill/>
        </p:spPr>
        <p:txBody>
          <a:bodyPr wrap="square" rtlCol="0">
            <a:spAutoFit/>
          </a:bodyPr>
          <a:lstStyle/>
          <a:p>
            <a:r>
              <a:rPr lang="en-US" dirty="0">
                <a:hlinkClick r:id="rId3"/>
              </a:rPr>
              <a:t>https://</a:t>
            </a:r>
            <a:r>
              <a:rPr lang="en-US" dirty="0" smtClean="0">
                <a:hlinkClick r:id="rId3"/>
              </a:rPr>
              <a:t>www.grants.gov/web/grants/view-opportunity.html?oppId=305793</a:t>
            </a:r>
            <a:r>
              <a:rPr lang="en-US" dirty="0" smtClean="0"/>
              <a:t> </a:t>
            </a:r>
            <a:endParaRPr lang="en-US" dirty="0"/>
          </a:p>
        </p:txBody>
      </p:sp>
    </p:spTree>
    <p:extLst>
      <p:ext uri="{BB962C8B-B14F-4D97-AF65-F5344CB8AC3E}">
        <p14:creationId xmlns:p14="http://schemas.microsoft.com/office/powerpoint/2010/main" val="12630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Program overview</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6" name="Rectangle 5"/>
          <p:cNvSpPr/>
          <p:nvPr/>
        </p:nvSpPr>
        <p:spPr>
          <a:xfrm>
            <a:off x="388008" y="1199869"/>
            <a:ext cx="8367984" cy="5478423"/>
          </a:xfrm>
          <a:prstGeom prst="rect">
            <a:avLst/>
          </a:prstGeom>
        </p:spPr>
        <p:txBody>
          <a:bodyPr wrap="square">
            <a:spAutoFit/>
          </a:bodyPr>
          <a:lstStyle/>
          <a:p>
            <a:r>
              <a:rPr lang="en-US" b="1" dirty="0" smtClean="0">
                <a:solidFill>
                  <a:prstClr val="black"/>
                </a:solidFill>
                <a:latin typeface="Arial" panose="020B0604020202020204" pitchFamily="34" charset="0"/>
                <a:cs typeface="Arial" panose="020B0604020202020204" pitchFamily="34" charset="0"/>
              </a:rPr>
              <a:t>The University </a:t>
            </a:r>
            <a:r>
              <a:rPr lang="en-US" b="1" dirty="0">
                <a:solidFill>
                  <a:prstClr val="black"/>
                </a:solidFill>
                <a:latin typeface="Arial" panose="020B0604020202020204" pitchFamily="34" charset="0"/>
                <a:cs typeface="Arial" panose="020B0604020202020204" pitchFamily="34" charset="0"/>
              </a:rPr>
              <a:t>Center </a:t>
            </a:r>
            <a:r>
              <a:rPr lang="en-US" b="1" dirty="0" smtClean="0">
                <a:solidFill>
                  <a:prstClr val="black"/>
                </a:solidFill>
                <a:latin typeface="Arial" panose="020B0604020202020204" pitchFamily="34" charset="0"/>
                <a:cs typeface="Arial" panose="020B0604020202020204" pitchFamily="34" charset="0"/>
              </a:rPr>
              <a:t>(UC) Program – </a:t>
            </a:r>
            <a:r>
              <a:rPr lang="en-US" dirty="0" smtClean="0">
                <a:solidFill>
                  <a:prstClr val="black"/>
                </a:solidFill>
                <a:latin typeface="Arial" panose="020B0604020202020204" pitchFamily="34" charset="0"/>
                <a:cs typeface="Arial" panose="020B0604020202020204" pitchFamily="34" charset="0"/>
              </a:rPr>
              <a:t>Enables </a:t>
            </a:r>
            <a:r>
              <a:rPr lang="en-US" dirty="0">
                <a:solidFill>
                  <a:prstClr val="black"/>
                </a:solidFill>
                <a:latin typeface="Arial" panose="020B0604020202020204" pitchFamily="34" charset="0"/>
                <a:cs typeface="Arial" panose="020B0604020202020204" pitchFamily="34" charset="0"/>
              </a:rPr>
              <a:t>institutions of higher education </a:t>
            </a:r>
            <a:r>
              <a:rPr lang="en-US" dirty="0" smtClean="0">
                <a:solidFill>
                  <a:prstClr val="black"/>
                </a:solidFill>
                <a:latin typeface="Arial" panose="020B0604020202020204" pitchFamily="34" charset="0"/>
                <a:cs typeface="Arial" panose="020B0604020202020204" pitchFamily="34" charset="0"/>
              </a:rPr>
              <a:t>to </a:t>
            </a:r>
            <a:r>
              <a:rPr lang="en-US" dirty="0">
                <a:solidFill>
                  <a:prstClr val="black"/>
                </a:solidFill>
                <a:latin typeface="Arial" panose="020B0604020202020204" pitchFamily="34" charset="0"/>
                <a:cs typeface="Arial" panose="020B0604020202020204" pitchFamily="34" charset="0"/>
              </a:rPr>
              <a:t>establish and operate </a:t>
            </a:r>
            <a:r>
              <a:rPr lang="en-US" dirty="0" smtClean="0">
                <a:solidFill>
                  <a:prstClr val="black"/>
                </a:solidFill>
                <a:latin typeface="Arial" panose="020B0604020202020204" pitchFamily="34" charset="0"/>
                <a:cs typeface="Arial" panose="020B0604020202020204" pitchFamily="34" charset="0"/>
              </a:rPr>
              <a:t>programs focused </a:t>
            </a:r>
            <a:r>
              <a:rPr lang="en-US" dirty="0">
                <a:solidFill>
                  <a:prstClr val="black"/>
                </a:solidFill>
                <a:latin typeface="Arial" panose="020B0604020202020204" pitchFamily="34" charset="0"/>
                <a:cs typeface="Arial" panose="020B0604020202020204" pitchFamily="34" charset="0"/>
              </a:rPr>
              <a:t>on </a:t>
            </a:r>
            <a:r>
              <a:rPr lang="en-US" dirty="0" smtClean="0">
                <a:solidFill>
                  <a:prstClr val="black"/>
                </a:solidFill>
                <a:latin typeface="Arial" panose="020B0604020202020204" pitchFamily="34" charset="0"/>
                <a:cs typeface="Arial" panose="020B0604020202020204" pitchFamily="34" charset="0"/>
              </a:rPr>
              <a:t>leveraging university assets to foster regional economic development. </a:t>
            </a:r>
          </a:p>
          <a:p>
            <a:endParaRPr lang="en-US" sz="2400" dirty="0">
              <a:solidFill>
                <a:prstClr val="black"/>
              </a:solidFill>
              <a:latin typeface="Arial" panose="020B0604020202020204" pitchFamily="34" charset="0"/>
              <a:cs typeface="Arial" panose="020B0604020202020204" pitchFamily="34" charset="0"/>
            </a:endParaRPr>
          </a:p>
          <a:p>
            <a:pPr marL="341313" indent="-341313">
              <a:buFont typeface="Wingdings" panose="05000000000000000000" pitchFamily="2" charset="2"/>
              <a:buChar char="Ø"/>
            </a:pPr>
            <a:r>
              <a:rPr lang="en-US" dirty="0" smtClean="0">
                <a:solidFill>
                  <a:prstClr val="black"/>
                </a:solidFill>
                <a:latin typeface="Arial" panose="020B0604020202020204" pitchFamily="34" charset="0"/>
                <a:cs typeface="Arial" panose="020B0604020202020204" pitchFamily="34" charset="0"/>
              </a:rPr>
              <a:t>Builds </a:t>
            </a:r>
            <a:r>
              <a:rPr lang="en-US" dirty="0">
                <a:solidFill>
                  <a:prstClr val="black"/>
                </a:solidFill>
                <a:latin typeface="Arial" panose="020B0604020202020204" pitchFamily="34" charset="0"/>
                <a:cs typeface="Arial" panose="020B0604020202020204" pitchFamily="34" charset="0"/>
              </a:rPr>
              <a:t>regional economic ecosystems </a:t>
            </a:r>
            <a:r>
              <a:rPr lang="en-US" dirty="0" smtClean="0">
                <a:solidFill>
                  <a:prstClr val="black"/>
                </a:solidFill>
                <a:latin typeface="Arial" panose="020B0604020202020204" pitchFamily="34" charset="0"/>
                <a:cs typeface="Arial" panose="020B0604020202020204" pitchFamily="34" charset="0"/>
              </a:rPr>
              <a:t>through science, technology, engineering and math (STEM) skills that </a:t>
            </a:r>
            <a:r>
              <a:rPr lang="en-US" dirty="0">
                <a:solidFill>
                  <a:prstClr val="black"/>
                </a:solidFill>
                <a:latin typeface="Arial" panose="020B0604020202020204" pitchFamily="34" charset="0"/>
                <a:cs typeface="Arial" panose="020B0604020202020204" pitchFamily="34" charset="0"/>
              </a:rPr>
              <a:t>support innovation and high-growth entrepreneurship. </a:t>
            </a:r>
            <a:r>
              <a:rPr lang="en-US" dirty="0" smtClean="0">
                <a:solidFill>
                  <a:prstClr val="black"/>
                </a:solidFill>
                <a:latin typeface="Arial" panose="020B0604020202020204" pitchFamily="34" charset="0"/>
                <a:cs typeface="Arial" panose="020B0604020202020204" pitchFamily="34" charset="0"/>
              </a:rPr>
              <a:t> </a:t>
            </a:r>
          </a:p>
          <a:p>
            <a:endParaRPr lang="en-US" sz="2800" dirty="0">
              <a:solidFill>
                <a:prstClr val="black"/>
              </a:solidFill>
              <a:latin typeface="Arial" panose="020B0604020202020204" pitchFamily="34" charset="0"/>
              <a:cs typeface="Arial" panose="020B0604020202020204" pitchFamily="34" charset="0"/>
            </a:endParaRPr>
          </a:p>
          <a:p>
            <a:pPr marL="341313" indent="-341313">
              <a:buFont typeface="Wingdings" panose="05000000000000000000" pitchFamily="2" charset="2"/>
              <a:buChar char="Ø"/>
            </a:pPr>
            <a:r>
              <a:rPr lang="en-US" dirty="0" smtClean="0">
                <a:solidFill>
                  <a:prstClr val="black"/>
                </a:solidFill>
                <a:latin typeface="Arial" panose="020B0604020202020204" pitchFamily="34" charset="0"/>
                <a:cs typeface="Arial" panose="020B0604020202020204" pitchFamily="34" charset="0"/>
              </a:rPr>
              <a:t>Collaborates </a:t>
            </a:r>
            <a:r>
              <a:rPr lang="en-US" dirty="0">
                <a:solidFill>
                  <a:prstClr val="black"/>
                </a:solidFill>
                <a:latin typeface="Arial" panose="020B0604020202020204" pitchFamily="34" charset="0"/>
                <a:cs typeface="Arial" panose="020B0604020202020204" pitchFamily="34" charset="0"/>
              </a:rPr>
              <a:t>with other EDA partners </a:t>
            </a:r>
            <a:r>
              <a:rPr lang="en-US" dirty="0" smtClean="0">
                <a:solidFill>
                  <a:prstClr val="black"/>
                </a:solidFill>
                <a:latin typeface="Arial" panose="020B0604020202020204" pitchFamily="34" charset="0"/>
                <a:cs typeface="Arial" panose="020B0604020202020204" pitchFamily="34" charset="0"/>
              </a:rPr>
              <a:t>by providing</a:t>
            </a:r>
          </a:p>
          <a:p>
            <a:pPr marL="341313" indent="-341313"/>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expertise </a:t>
            </a:r>
            <a:r>
              <a:rPr lang="en-US" dirty="0">
                <a:solidFill>
                  <a:prstClr val="black"/>
                </a:solidFill>
                <a:latin typeface="Arial" panose="020B0604020202020204" pitchFamily="34" charset="0"/>
                <a:cs typeface="Arial" panose="020B0604020202020204" pitchFamily="34" charset="0"/>
              </a:rPr>
              <a:t>and technical assistance to develop, </a:t>
            </a:r>
            <a:endParaRPr lang="en-US" dirty="0" smtClean="0">
              <a:solidFill>
                <a:prstClr val="black"/>
              </a:solidFill>
              <a:latin typeface="Arial" panose="020B0604020202020204" pitchFamily="34" charset="0"/>
              <a:cs typeface="Arial" panose="020B0604020202020204" pitchFamily="34" charset="0"/>
            </a:endParaRPr>
          </a:p>
          <a:p>
            <a:pPr marL="341313" indent="-341313"/>
            <a:r>
              <a:rPr lang="en-US" dirty="0" smtClean="0">
                <a:solidFill>
                  <a:prstClr val="black"/>
                </a:solidFill>
                <a:latin typeface="Arial" panose="020B0604020202020204" pitchFamily="34" charset="0"/>
                <a:cs typeface="Arial" panose="020B0604020202020204" pitchFamily="34" charset="0"/>
              </a:rPr>
              <a:t>	implement </a:t>
            </a:r>
            <a:r>
              <a:rPr lang="en-US" dirty="0">
                <a:solidFill>
                  <a:prstClr val="black"/>
                </a:solidFill>
                <a:latin typeface="Arial" panose="020B0604020202020204" pitchFamily="34" charset="0"/>
                <a:cs typeface="Arial" panose="020B0604020202020204" pitchFamily="34" charset="0"/>
              </a:rPr>
              <a:t>and support regional </a:t>
            </a:r>
            <a:r>
              <a:rPr lang="en-US" dirty="0" smtClean="0">
                <a:solidFill>
                  <a:prstClr val="black"/>
                </a:solidFill>
                <a:latin typeface="Arial" panose="020B0604020202020204" pitchFamily="34" charset="0"/>
                <a:cs typeface="Arial" panose="020B0604020202020204" pitchFamily="34" charset="0"/>
              </a:rPr>
              <a:t>strategies.</a:t>
            </a:r>
          </a:p>
          <a:p>
            <a:endParaRPr lang="en-US" sz="2800" dirty="0">
              <a:solidFill>
                <a:prstClr val="black"/>
              </a:solidFill>
              <a:latin typeface="Arial" panose="020B0604020202020204" pitchFamily="34" charset="0"/>
              <a:cs typeface="Arial" panose="020B0604020202020204" pitchFamily="34" charset="0"/>
            </a:endParaRPr>
          </a:p>
          <a:p>
            <a:pPr marL="341313" indent="-341313">
              <a:buFont typeface="Wingdings" panose="05000000000000000000" pitchFamily="2" charset="2"/>
              <a:buChar char="Ø"/>
            </a:pPr>
            <a:r>
              <a:rPr lang="en-US" dirty="0" smtClean="0">
                <a:solidFill>
                  <a:prstClr val="black"/>
                </a:solidFill>
                <a:latin typeface="Arial" panose="020B0604020202020204" pitchFamily="34" charset="0"/>
                <a:cs typeface="Arial" panose="020B0604020202020204" pitchFamily="34" charset="0"/>
              </a:rPr>
              <a:t>Results in job </a:t>
            </a:r>
            <a:r>
              <a:rPr lang="en-US" dirty="0">
                <a:solidFill>
                  <a:prstClr val="black"/>
                </a:solidFill>
                <a:latin typeface="Arial" panose="020B0604020202020204" pitchFamily="34" charset="0"/>
                <a:cs typeface="Arial" panose="020B0604020202020204" pitchFamily="34" charset="0"/>
              </a:rPr>
              <a:t>creation, high-skilled regional talent </a:t>
            </a:r>
            <a:endParaRPr lang="en-US" dirty="0" smtClean="0">
              <a:solidFill>
                <a:prstClr val="black"/>
              </a:solidFill>
              <a:latin typeface="Arial" panose="020B0604020202020204" pitchFamily="34" charset="0"/>
              <a:cs typeface="Arial" panose="020B0604020202020204" pitchFamily="34" charset="0"/>
            </a:endParaRPr>
          </a:p>
          <a:p>
            <a:pPr marL="341313" indent="-341313"/>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pools</a:t>
            </a:r>
            <a:r>
              <a:rPr lang="en-US" dirty="0">
                <a:solidFill>
                  <a:prstClr val="black"/>
                </a:solidFill>
                <a:latin typeface="Arial" panose="020B0604020202020204" pitchFamily="34" charset="0"/>
                <a:cs typeface="Arial" panose="020B0604020202020204" pitchFamily="34" charset="0"/>
              </a:rPr>
              <a:t>, and </a:t>
            </a:r>
            <a:r>
              <a:rPr lang="en-US" dirty="0" smtClean="0">
                <a:solidFill>
                  <a:prstClr val="black"/>
                </a:solidFill>
                <a:latin typeface="Arial" panose="020B0604020202020204" pitchFamily="34" charset="0"/>
                <a:cs typeface="Arial" panose="020B0604020202020204" pitchFamily="34" charset="0"/>
              </a:rPr>
              <a:t>business </a:t>
            </a:r>
            <a:r>
              <a:rPr lang="en-US" dirty="0">
                <a:solidFill>
                  <a:prstClr val="black"/>
                </a:solidFill>
                <a:latin typeface="Arial" panose="020B0604020202020204" pitchFamily="34" charset="0"/>
                <a:cs typeface="Arial" panose="020B0604020202020204" pitchFamily="34" charset="0"/>
              </a:rPr>
              <a:t>expansion in a region’s </a:t>
            </a:r>
            <a:endParaRPr lang="en-US" dirty="0" smtClean="0">
              <a:solidFill>
                <a:prstClr val="black"/>
              </a:solidFill>
              <a:latin typeface="Arial" panose="020B0604020202020204" pitchFamily="34" charset="0"/>
              <a:cs typeface="Arial" panose="020B0604020202020204" pitchFamily="34" charset="0"/>
            </a:endParaRPr>
          </a:p>
          <a:p>
            <a:pPr marL="341313" indent="-341313"/>
            <a:r>
              <a:rPr lang="en-US" dirty="0" smtClean="0">
                <a:solidFill>
                  <a:prstClr val="black"/>
                </a:solidFill>
                <a:latin typeface="Arial" panose="020B0604020202020204" pitchFamily="34" charset="0"/>
                <a:cs typeface="Arial" panose="020B0604020202020204" pitchFamily="34" charset="0"/>
              </a:rPr>
              <a:t>	innovation clusters. </a:t>
            </a:r>
          </a:p>
          <a:p>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p:txBody>
      </p:sp>
      <p:grpSp>
        <p:nvGrpSpPr>
          <p:cNvPr id="5" name="Group 4"/>
          <p:cNvGrpSpPr/>
          <p:nvPr/>
        </p:nvGrpSpPr>
        <p:grpSpPr>
          <a:xfrm>
            <a:off x="5891123" y="2895779"/>
            <a:ext cx="3192863" cy="3962392"/>
            <a:chOff x="-241076" y="1235770"/>
            <a:chExt cx="3368308" cy="4051392"/>
          </a:xfrm>
        </p:grpSpPr>
        <p:pic>
          <p:nvPicPr>
            <p:cNvPr id="7" name="Picture 6" descr="handshake.png"/>
            <p:cNvPicPr>
              <a:picLocks noChangeAspect="1"/>
            </p:cNvPicPr>
            <p:nvPr/>
          </p:nvPicPr>
          <p:blipFill>
            <a:blip r:embed="rId3"/>
            <a:stretch>
              <a:fillRect/>
            </a:stretch>
          </p:blipFill>
          <p:spPr bwMode="auto">
            <a:xfrm>
              <a:off x="468289" y="1235770"/>
              <a:ext cx="2658943" cy="2658943"/>
            </a:xfrm>
            <a:prstGeom prst="rect">
              <a:avLst/>
            </a:prstGeom>
            <a:noFill/>
            <a:ln w="9525">
              <a:noFill/>
              <a:miter lim="800000"/>
              <a:headEnd/>
              <a:tailEnd/>
            </a:ln>
          </p:spPr>
        </p:pic>
        <p:pic>
          <p:nvPicPr>
            <p:cNvPr id="8" name="Picture 7" descr="GlobalEconomy.png"/>
            <p:cNvPicPr>
              <a:picLocks noChangeAspect="1"/>
            </p:cNvPicPr>
            <p:nvPr/>
          </p:nvPicPr>
          <p:blipFill>
            <a:blip r:embed="rId4"/>
            <a:stretch>
              <a:fillRect/>
            </a:stretch>
          </p:blipFill>
          <p:spPr bwMode="auto">
            <a:xfrm>
              <a:off x="-241076" y="2838219"/>
              <a:ext cx="2202656" cy="2202656"/>
            </a:xfrm>
            <a:prstGeom prst="rect">
              <a:avLst/>
            </a:prstGeom>
            <a:noFill/>
            <a:ln w="9525">
              <a:noFill/>
              <a:miter lim="800000"/>
              <a:headEnd/>
              <a:tailEnd/>
            </a:ln>
          </p:spPr>
        </p:pic>
        <p:pic>
          <p:nvPicPr>
            <p:cNvPr id="9" name="Picture 8" descr="EcologicalDevelopment.png"/>
            <p:cNvPicPr>
              <a:picLocks noChangeAspect="1"/>
            </p:cNvPicPr>
            <p:nvPr/>
          </p:nvPicPr>
          <p:blipFill>
            <a:blip r:embed="rId5"/>
            <a:stretch>
              <a:fillRect/>
            </a:stretch>
          </p:blipFill>
          <p:spPr bwMode="auto">
            <a:xfrm>
              <a:off x="1415541" y="3661563"/>
              <a:ext cx="1625600" cy="1625599"/>
            </a:xfrm>
            <a:prstGeom prst="rect">
              <a:avLst/>
            </a:prstGeom>
            <a:noFill/>
            <a:ln w="9525">
              <a:noFill/>
              <a:miter lim="800000"/>
              <a:headEnd/>
              <a:tailEnd/>
            </a:ln>
          </p:spPr>
        </p:pic>
      </p:grpSp>
    </p:spTree>
    <p:extLst>
      <p:ext uri="{BB962C8B-B14F-4D97-AF65-F5344CB8AC3E}">
        <p14:creationId xmlns:p14="http://schemas.microsoft.com/office/powerpoint/2010/main" val="415312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Program Allocation </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2" name="Rectangle 1"/>
          <p:cNvSpPr/>
          <p:nvPr/>
        </p:nvSpPr>
        <p:spPr>
          <a:xfrm>
            <a:off x="545689" y="1365193"/>
            <a:ext cx="8185355" cy="2723823"/>
          </a:xfrm>
          <a:prstGeom prst="rect">
            <a:avLst/>
          </a:prstGeom>
        </p:spPr>
        <p:txBody>
          <a:bodyPr wrap="square">
            <a:spAutoFit/>
          </a:bodyPr>
          <a:lstStyle/>
          <a:p>
            <a:pPr algn="ctr"/>
            <a:r>
              <a:rPr lang="en-US" b="1" u="sng" dirty="0" smtClean="0"/>
              <a:t>Austin Regional Office</a:t>
            </a:r>
          </a:p>
          <a:p>
            <a:endParaRPr lang="en-US" dirty="0" smtClean="0"/>
          </a:p>
          <a:p>
            <a:pPr marL="285750" indent="-285750">
              <a:lnSpc>
                <a:spcPct val="150000"/>
              </a:lnSpc>
              <a:buFont typeface="Arial" panose="020B0604020202020204" pitchFamily="34" charset="0"/>
              <a:buChar char="•"/>
            </a:pPr>
            <a:r>
              <a:rPr lang="en-US" dirty="0"/>
              <a:t>Receives </a:t>
            </a:r>
            <a:r>
              <a:rPr lang="en-US" dirty="0" smtClean="0"/>
              <a:t>$1,128,500 total appropriations per year</a:t>
            </a:r>
          </a:p>
          <a:p>
            <a:pPr marL="285750" indent="-285750">
              <a:lnSpc>
                <a:spcPct val="150000"/>
              </a:lnSpc>
              <a:buFont typeface="Arial" panose="020B0604020202020204" pitchFamily="34" charset="0"/>
              <a:buChar char="•"/>
            </a:pPr>
            <a:r>
              <a:rPr lang="en-US" dirty="0" smtClean="0"/>
              <a:t>Will fund </a:t>
            </a:r>
            <a:r>
              <a:rPr lang="en-US" dirty="0"/>
              <a:t>approximately</a:t>
            </a:r>
            <a:r>
              <a:rPr lang="en-US" dirty="0" smtClean="0"/>
              <a:t> 10 University Centers at equal amounts</a:t>
            </a:r>
          </a:p>
          <a:p>
            <a:pPr marL="285750" indent="-285750">
              <a:lnSpc>
                <a:spcPct val="150000"/>
              </a:lnSpc>
              <a:buFont typeface="Arial" panose="020B0604020202020204" pitchFamily="34" charset="0"/>
              <a:buChar char="•"/>
            </a:pPr>
            <a:r>
              <a:rPr lang="en-US" dirty="0" smtClean="0"/>
              <a:t>Award amount will be between $100,000 and $125,000 per year</a:t>
            </a:r>
          </a:p>
          <a:p>
            <a:pPr marL="285750" indent="-285750">
              <a:lnSpc>
                <a:spcPct val="150000"/>
              </a:lnSpc>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endParaRPr lang="en-US" dirty="0" smtClean="0"/>
          </a:p>
        </p:txBody>
      </p:sp>
      <p:pic>
        <p:nvPicPr>
          <p:cNvPr id="3" name="Picture 2"/>
          <p:cNvPicPr>
            <a:picLocks noChangeAspect="1"/>
          </p:cNvPicPr>
          <p:nvPr/>
        </p:nvPicPr>
        <p:blipFill>
          <a:blip r:embed="rId3"/>
          <a:stretch>
            <a:fillRect/>
          </a:stretch>
        </p:blipFill>
        <p:spPr>
          <a:xfrm>
            <a:off x="1612744" y="4242421"/>
            <a:ext cx="6082564" cy="1408379"/>
          </a:xfrm>
          <a:prstGeom prst="rect">
            <a:avLst/>
          </a:prstGeom>
        </p:spPr>
      </p:pic>
    </p:spTree>
    <p:extLst>
      <p:ext uri="{BB962C8B-B14F-4D97-AF65-F5344CB8AC3E}">
        <p14:creationId xmlns:p14="http://schemas.microsoft.com/office/powerpoint/2010/main" val="8465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Eligibility</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6" name="Rectangle 5"/>
          <p:cNvSpPr/>
          <p:nvPr/>
        </p:nvSpPr>
        <p:spPr>
          <a:xfrm>
            <a:off x="449826" y="1241501"/>
            <a:ext cx="8244348" cy="5078313"/>
          </a:xfrm>
          <a:prstGeom prst="rect">
            <a:avLst/>
          </a:prstGeom>
        </p:spPr>
        <p:txBody>
          <a:bodyPr wrap="square">
            <a:spAutoFit/>
          </a:bodyPr>
          <a:lstStyle/>
          <a:p>
            <a:pPr algn="ctr"/>
            <a:r>
              <a:rPr lang="en-US" b="1" u="sng" dirty="0" smtClean="0">
                <a:solidFill>
                  <a:prstClr val="black"/>
                </a:solidFill>
                <a:latin typeface="Arial" panose="020B0604020202020204" pitchFamily="34" charset="0"/>
                <a:cs typeface="Arial" panose="020B0604020202020204" pitchFamily="34" charset="0"/>
              </a:rPr>
              <a:t>Eligible Applicants</a:t>
            </a:r>
          </a:p>
          <a:p>
            <a:endParaRPr lang="en-US" dirty="0">
              <a:solidFill>
                <a:prstClr val="black"/>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Accredited Institutions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Higher </a:t>
            </a:r>
            <a:r>
              <a:rPr lang="en-US" dirty="0">
                <a:solidFill>
                  <a:prstClr val="black"/>
                </a:solidFill>
                <a:latin typeface="Arial" panose="020B0604020202020204" pitchFamily="34" charset="0"/>
                <a:cs typeface="Arial" panose="020B0604020202020204" pitchFamily="34" charset="0"/>
              </a:rPr>
              <a:t>E</a:t>
            </a:r>
            <a:r>
              <a:rPr lang="en-US" dirty="0" smtClean="0">
                <a:solidFill>
                  <a:prstClr val="black"/>
                </a:solidFill>
                <a:latin typeface="Arial" panose="020B0604020202020204" pitchFamily="34" charset="0"/>
                <a:cs typeface="Arial" panose="020B0604020202020204" pitchFamily="34" charset="0"/>
              </a:rPr>
              <a:t>ducation</a:t>
            </a:r>
          </a:p>
          <a:p>
            <a:pPr marL="285750" indent="-285750">
              <a:lnSpc>
                <a:spcPct val="200000"/>
              </a:lnSpc>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Community Colleges or </a:t>
            </a:r>
            <a:r>
              <a:rPr lang="en-US" dirty="0">
                <a:solidFill>
                  <a:prstClr val="black"/>
                </a:solidFill>
                <a:latin typeface="Arial" panose="020B0604020202020204" pitchFamily="34" charset="0"/>
                <a:cs typeface="Arial" panose="020B0604020202020204" pitchFamily="34" charset="0"/>
              </a:rPr>
              <a:t>J</a:t>
            </a:r>
            <a:r>
              <a:rPr lang="en-US" dirty="0" smtClean="0">
                <a:solidFill>
                  <a:prstClr val="black"/>
                </a:solidFill>
                <a:latin typeface="Arial" panose="020B0604020202020204" pitchFamily="34" charset="0"/>
                <a:cs typeface="Arial" panose="020B0604020202020204" pitchFamily="34" charset="0"/>
              </a:rPr>
              <a:t>unior Colleges</a:t>
            </a:r>
          </a:p>
          <a:p>
            <a:pPr marL="285750" indent="-285750">
              <a:lnSpc>
                <a:spcPct val="200000"/>
              </a:lnSpc>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Consortium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Accredited </a:t>
            </a:r>
            <a:r>
              <a:rPr lang="en-US" dirty="0">
                <a:solidFill>
                  <a:prstClr val="black"/>
                </a:solidFill>
                <a:latin typeface="Arial" panose="020B0604020202020204" pitchFamily="34" charset="0"/>
                <a:cs typeface="Arial" panose="020B0604020202020204" pitchFamily="34" charset="0"/>
              </a:rPr>
              <a:t>I</a:t>
            </a:r>
            <a:r>
              <a:rPr lang="en-US" dirty="0" smtClean="0">
                <a:solidFill>
                  <a:prstClr val="black"/>
                </a:solidFill>
                <a:latin typeface="Arial" panose="020B0604020202020204" pitchFamily="34" charset="0"/>
                <a:cs typeface="Arial" panose="020B0604020202020204" pitchFamily="34" charset="0"/>
              </a:rPr>
              <a:t>nstitutions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Higher </a:t>
            </a:r>
            <a:r>
              <a:rPr lang="en-US" dirty="0">
                <a:solidFill>
                  <a:prstClr val="black"/>
                </a:solidFill>
                <a:latin typeface="Arial" panose="020B0604020202020204" pitchFamily="34" charset="0"/>
                <a:cs typeface="Arial" panose="020B0604020202020204" pitchFamily="34" charset="0"/>
              </a:rPr>
              <a:t>E</a:t>
            </a:r>
            <a:r>
              <a:rPr lang="en-US" dirty="0" smtClean="0">
                <a:solidFill>
                  <a:prstClr val="black"/>
                </a:solidFill>
                <a:latin typeface="Arial" panose="020B0604020202020204" pitchFamily="34" charset="0"/>
                <a:cs typeface="Arial" panose="020B0604020202020204" pitchFamily="34" charset="0"/>
              </a:rPr>
              <a:t>ducation </a:t>
            </a:r>
            <a:endParaRPr lang="en-US" sz="1600" i="1" strike="sngStrike" dirty="0" smtClean="0">
              <a:solidFill>
                <a:prstClr val="black"/>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University-Affiliated </a:t>
            </a:r>
            <a:r>
              <a:rPr lang="en-US" dirty="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esearch Institutions </a:t>
            </a:r>
            <a:r>
              <a:rPr lang="en-US" sz="1600" i="1" strike="sngStrike" dirty="0" smtClean="0">
                <a:solidFill>
                  <a:prstClr val="black"/>
                </a:solidFill>
                <a:latin typeface="Arial" panose="020B0604020202020204" pitchFamily="34" charset="0"/>
                <a:cs typeface="Arial" panose="020B0604020202020204" pitchFamily="34" charset="0"/>
              </a:rPr>
              <a:t> </a:t>
            </a:r>
          </a:p>
          <a:p>
            <a:endParaRPr lang="en-US" sz="1600" dirty="0" smtClean="0">
              <a:solidFill>
                <a:prstClr val="black"/>
              </a:solidFill>
              <a:latin typeface="Arial" panose="020B0604020202020204" pitchFamily="34" charset="0"/>
              <a:cs typeface="Arial" panose="020B0604020202020204" pitchFamily="34" charset="0"/>
            </a:endParaRPr>
          </a:p>
          <a:p>
            <a:endParaRPr lang="en-US" sz="1600" dirty="0">
              <a:solidFill>
                <a:prstClr val="black"/>
              </a:solidFill>
              <a:latin typeface="Arial" panose="020B0604020202020204" pitchFamily="34" charset="0"/>
              <a:cs typeface="Arial" panose="020B0604020202020204" pitchFamily="34" charset="0"/>
            </a:endParaRPr>
          </a:p>
          <a:p>
            <a:endParaRPr lang="en-US" sz="1600" dirty="0" smtClean="0">
              <a:solidFill>
                <a:prstClr val="black"/>
              </a:solidFill>
              <a:latin typeface="Arial" panose="020B0604020202020204" pitchFamily="34" charset="0"/>
              <a:cs typeface="Arial" panose="020B0604020202020204" pitchFamily="34" charset="0"/>
            </a:endParaRPr>
          </a:p>
          <a:p>
            <a:endParaRPr lang="en-US" sz="1600" dirty="0" smtClean="0">
              <a:solidFill>
                <a:prstClr val="black"/>
              </a:solidFill>
              <a:latin typeface="Arial" panose="020B0604020202020204" pitchFamily="34" charset="0"/>
              <a:cs typeface="Arial" panose="020B0604020202020204" pitchFamily="34" charset="0"/>
            </a:endParaRPr>
          </a:p>
          <a:p>
            <a:endParaRPr lang="en-US" sz="1600" dirty="0" smtClean="0">
              <a:solidFill>
                <a:prstClr val="black"/>
              </a:solidFill>
              <a:latin typeface="Arial" panose="020B0604020202020204" pitchFamily="34" charset="0"/>
              <a:cs typeface="Arial" panose="020B0604020202020204" pitchFamily="34" charset="0"/>
            </a:endParaRPr>
          </a:p>
          <a:p>
            <a:endParaRPr lang="en-US" sz="1600" dirty="0">
              <a:solidFill>
                <a:prstClr val="black"/>
              </a:solidFill>
              <a:latin typeface="Arial" panose="020B0604020202020204" pitchFamily="34" charset="0"/>
              <a:cs typeface="Arial" panose="020B0604020202020204" pitchFamily="34" charset="0"/>
            </a:endParaRPr>
          </a:p>
          <a:p>
            <a:pPr algn="ctr"/>
            <a:endParaRPr lang="en-US" sz="1600" i="1" dirty="0" smtClean="0">
              <a:solidFill>
                <a:prstClr val="black"/>
              </a:solidFill>
              <a:latin typeface="Arial" panose="020B0604020202020204" pitchFamily="34" charset="0"/>
              <a:cs typeface="Arial" panose="020B0604020202020204" pitchFamily="34" charset="0"/>
            </a:endParaRPr>
          </a:p>
          <a:p>
            <a:pPr algn="ctr"/>
            <a:endParaRPr lang="en-US" sz="1600" i="1" dirty="0" smtClean="0">
              <a:solidFill>
                <a:prstClr val="black"/>
              </a:solidFill>
              <a:latin typeface="Arial" panose="020B0604020202020204" pitchFamily="34" charset="0"/>
              <a:cs typeface="Arial" panose="020B0604020202020204" pitchFamily="34" charset="0"/>
            </a:endParaRPr>
          </a:p>
          <a:p>
            <a:pPr algn="ctr"/>
            <a:r>
              <a:rPr lang="en-US" sz="1600" i="1" dirty="0" smtClean="0">
                <a:solidFill>
                  <a:prstClr val="black"/>
                </a:solidFill>
                <a:latin typeface="Arial" panose="020B0604020202020204" pitchFamily="34" charset="0"/>
                <a:cs typeface="Arial" panose="020B0604020202020204" pitchFamily="34" charset="0"/>
              </a:rPr>
              <a:t>See Notice of Funding Opportunity for eligibility details.  </a:t>
            </a:r>
            <a:endParaRPr lang="en-US" sz="1600" b="1" dirty="0" smtClean="0">
              <a:solidFill>
                <a:srgbClr val="953735"/>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191431" y="3473740"/>
            <a:ext cx="3749259" cy="2492564"/>
          </a:xfrm>
          <a:prstGeom prst="rect">
            <a:avLst/>
          </a:prstGeom>
          <a:effectLst>
            <a:softEdge rad="317500"/>
          </a:effectLst>
        </p:spPr>
      </p:pic>
    </p:spTree>
    <p:extLst>
      <p:ext uri="{BB962C8B-B14F-4D97-AF65-F5344CB8AC3E}">
        <p14:creationId xmlns:p14="http://schemas.microsoft.com/office/powerpoint/2010/main" val="325882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Award Period</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2" name="Rectangle 1"/>
          <p:cNvSpPr/>
          <p:nvPr/>
        </p:nvSpPr>
        <p:spPr>
          <a:xfrm>
            <a:off x="545689" y="1087336"/>
            <a:ext cx="8185355" cy="646331"/>
          </a:xfrm>
          <a:prstGeom prst="rect">
            <a:avLst/>
          </a:prstGeom>
        </p:spPr>
        <p:txBody>
          <a:bodyPr wrap="square">
            <a:spAutoFit/>
          </a:bodyPr>
          <a:lstStyle/>
          <a:p>
            <a:endParaRPr lang="en-US" b="1" dirty="0"/>
          </a:p>
          <a:p>
            <a:endParaRPr lang="en-US" dirty="0"/>
          </a:p>
        </p:txBody>
      </p:sp>
      <p:sp>
        <p:nvSpPr>
          <p:cNvPr id="3" name="Rectangle 2"/>
          <p:cNvSpPr/>
          <p:nvPr/>
        </p:nvSpPr>
        <p:spPr>
          <a:xfrm>
            <a:off x="709324" y="4592934"/>
            <a:ext cx="7858082" cy="1200329"/>
          </a:xfrm>
          <a:prstGeom prst="rect">
            <a:avLst/>
          </a:prstGeom>
        </p:spPr>
        <p:txBody>
          <a:bodyPr wrap="square">
            <a:spAutoFit/>
          </a:bodyPr>
          <a:lstStyle/>
          <a:p>
            <a:pPr lvl="0" algn="ctr"/>
            <a:r>
              <a:rPr lang="en-US" dirty="0">
                <a:solidFill>
                  <a:prstClr val="black"/>
                </a:solidFill>
              </a:rPr>
              <a:t>Funding beyond the initial year will be dependent upon the availability of funds and upon the recipients’ satisfactory performance and progress in achieving milestones and program goals as determined by EDA and expressed in writing.</a:t>
            </a:r>
            <a:endParaRPr lang="en-US" sz="1600" dirty="0"/>
          </a:p>
        </p:txBody>
      </p:sp>
      <p:graphicFrame>
        <p:nvGraphicFramePr>
          <p:cNvPr id="7" name="Diagram 6"/>
          <p:cNvGraphicFramePr/>
          <p:nvPr>
            <p:extLst>
              <p:ext uri="{D42A27DB-BD31-4B8C-83A1-F6EECF244321}">
                <p14:modId xmlns:p14="http://schemas.microsoft.com/office/powerpoint/2010/main" val="3920523159"/>
              </p:ext>
            </p:extLst>
          </p:nvPr>
        </p:nvGraphicFramePr>
        <p:xfrm>
          <a:off x="1167802" y="680935"/>
          <a:ext cx="6941127" cy="4373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68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Match requirements</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6" name="Rectangle 5"/>
          <p:cNvSpPr/>
          <p:nvPr/>
        </p:nvSpPr>
        <p:spPr>
          <a:xfrm>
            <a:off x="449825" y="1245393"/>
            <a:ext cx="8534517" cy="3293209"/>
          </a:xfrm>
          <a:prstGeom prst="rect">
            <a:avLst/>
          </a:prstGeom>
        </p:spPr>
        <p:txBody>
          <a:bodyPr wrap="square">
            <a:spAutoFit/>
          </a:bodyPr>
          <a:lstStyle/>
          <a:p>
            <a:pPr algn="ctr"/>
            <a:r>
              <a:rPr lang="en-US" b="1" u="sng" dirty="0" smtClean="0">
                <a:solidFill>
                  <a:prstClr val="black"/>
                </a:solidFill>
                <a:latin typeface="Arial" panose="020B0604020202020204" pitchFamily="34" charset="0"/>
                <a:cs typeface="Arial" panose="020B0604020202020204" pitchFamily="34" charset="0"/>
              </a:rPr>
              <a:t>Application Matching Requirements </a:t>
            </a:r>
          </a:p>
          <a:p>
            <a:endParaRPr lang="en-US" sz="28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EDA will fund 50 </a:t>
            </a:r>
            <a:r>
              <a:rPr lang="en-US" dirty="0">
                <a:solidFill>
                  <a:prstClr val="black"/>
                </a:solidFill>
                <a:latin typeface="Arial" panose="020B0604020202020204" pitchFamily="34" charset="0"/>
                <a:cs typeface="Arial" panose="020B0604020202020204" pitchFamily="34" charset="0"/>
              </a:rPr>
              <a:t>percent of the </a:t>
            </a:r>
            <a:r>
              <a:rPr lang="en-US" b="1" dirty="0">
                <a:solidFill>
                  <a:prstClr val="black"/>
                </a:solidFill>
                <a:latin typeface="Arial" panose="020B0604020202020204" pitchFamily="34" charset="0"/>
                <a:cs typeface="Arial" panose="020B0604020202020204" pitchFamily="34" charset="0"/>
              </a:rPr>
              <a:t>total </a:t>
            </a:r>
            <a:r>
              <a:rPr lang="en-US" b="1" dirty="0" smtClean="0">
                <a:solidFill>
                  <a:prstClr val="black"/>
                </a:solidFill>
                <a:latin typeface="Arial" panose="020B0604020202020204" pitchFamily="34" charset="0"/>
                <a:cs typeface="Arial" panose="020B0604020202020204" pitchFamily="34" charset="0"/>
              </a:rPr>
              <a:t>project cost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unless significant distress criteria is met and documented for the project impact. </a:t>
            </a:r>
          </a:p>
          <a:p>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In-kind </a:t>
            </a:r>
            <a:r>
              <a:rPr lang="en-US" dirty="0">
                <a:solidFill>
                  <a:prstClr val="black"/>
                </a:solidFill>
                <a:latin typeface="Arial" panose="020B0604020202020204" pitchFamily="34" charset="0"/>
                <a:cs typeface="Arial" panose="020B0604020202020204" pitchFamily="34" charset="0"/>
              </a:rPr>
              <a:t>contributions </a:t>
            </a:r>
            <a:r>
              <a:rPr lang="en-US" dirty="0" smtClean="0">
                <a:solidFill>
                  <a:prstClr val="black"/>
                </a:solidFill>
                <a:latin typeface="Arial" panose="020B0604020202020204" pitchFamily="34" charset="0"/>
                <a:cs typeface="Arial" panose="020B0604020202020204" pitchFamily="34" charset="0"/>
              </a:rPr>
              <a:t>are allowed.  </a:t>
            </a:r>
          </a:p>
          <a:p>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 detailed 5-year plan for local match must be included with the application.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First year match must be fully committed, available, </a:t>
            </a:r>
            <a:r>
              <a:rPr lang="en-US" dirty="0">
                <a:latin typeface="Arial" panose="020B0604020202020204" pitchFamily="34" charset="0"/>
                <a:cs typeface="Arial" panose="020B0604020202020204" pitchFamily="34" charset="0"/>
              </a:rPr>
              <a:t>and unencumbered at the time the application is </a:t>
            </a:r>
            <a:r>
              <a:rPr lang="en-US" dirty="0" smtClean="0">
                <a:latin typeface="Arial" panose="020B0604020202020204" pitchFamily="34" charset="0"/>
                <a:cs typeface="Arial" panose="020B0604020202020204" pitchFamily="34" charset="0"/>
              </a:rPr>
              <a:t>submitted.</a:t>
            </a:r>
          </a:p>
        </p:txBody>
      </p:sp>
      <p:pic>
        <p:nvPicPr>
          <p:cNvPr id="3" name="Picture 2" descr="Nuova patch e mappa di Diablo in arrivo prossimamen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542" y="4389120"/>
            <a:ext cx="2211006" cy="2100456"/>
          </a:xfrm>
          <a:prstGeom prst="rect">
            <a:avLst/>
          </a:prstGeom>
        </p:spPr>
      </p:pic>
    </p:spTree>
    <p:extLst>
      <p:ext uri="{BB962C8B-B14F-4D97-AF65-F5344CB8AC3E}">
        <p14:creationId xmlns:p14="http://schemas.microsoft.com/office/powerpoint/2010/main" val="25934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APPLICATION REQUIREMENTS</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6" name="Rectangle 5"/>
          <p:cNvSpPr/>
          <p:nvPr/>
        </p:nvSpPr>
        <p:spPr>
          <a:xfrm>
            <a:off x="449825" y="1245393"/>
            <a:ext cx="8534517" cy="5632311"/>
          </a:xfrm>
          <a:prstGeom prst="rect">
            <a:avLst/>
          </a:prstGeom>
        </p:spPr>
        <p:txBody>
          <a:bodyPr wrap="square">
            <a:spAutoFit/>
          </a:bodyPr>
          <a:lstStyle/>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Due Sunday, July 15</a:t>
            </a:r>
            <a:r>
              <a:rPr lang="en-US" baseline="30000" dirty="0" smtClean="0">
                <a:solidFill>
                  <a:prstClr val="black"/>
                </a:solidFill>
                <a:latin typeface="Arial" panose="020B0604020202020204" pitchFamily="34" charset="0"/>
                <a:cs typeface="Arial" panose="020B0604020202020204" pitchFamily="34" charset="0"/>
              </a:rPr>
              <a:t>th</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2018 at 11:59 PM EST </a:t>
            </a: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Required </a:t>
            </a:r>
            <a:r>
              <a:rPr lang="en-US" dirty="0" smtClean="0">
                <a:solidFill>
                  <a:prstClr val="black"/>
                </a:solidFill>
                <a:latin typeface="Arial" panose="020B0604020202020204" pitchFamily="34" charset="0"/>
                <a:cs typeface="Arial" panose="020B0604020202020204" pitchFamily="34" charset="0"/>
              </a:rPr>
              <a:t>Application Forms </a:t>
            </a:r>
            <a:endParaRPr lang="en-US"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As </a:t>
            </a:r>
            <a:r>
              <a:rPr lang="en-US" dirty="0">
                <a:solidFill>
                  <a:prstClr val="black"/>
                </a:solidFill>
                <a:latin typeface="Arial" panose="020B0604020202020204" pitchFamily="34" charset="0"/>
                <a:cs typeface="Arial" panose="020B0604020202020204" pitchFamily="34" charset="0"/>
              </a:rPr>
              <a:t>outlined on Grants.gov: SF-424</a:t>
            </a:r>
            <a:r>
              <a:rPr lang="en-US" dirty="0">
                <a:solidFill>
                  <a:prstClr val="black"/>
                </a:solidFill>
                <a:latin typeface="Arial" panose="020B0604020202020204" pitchFamily="34" charset="0"/>
                <a:cs typeface="Arial" panose="020B0604020202020204" pitchFamily="34" charset="0"/>
              </a:rPr>
              <a:t>, SF-424A, SF-424B, CD-511, SF-LLL, ED-900, ED-900A</a:t>
            </a: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Project Narrative   </a:t>
            </a:r>
          </a:p>
          <a:p>
            <a:pPr marL="742950" lvl="1" indent="-285750">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No </a:t>
            </a:r>
            <a:r>
              <a:rPr lang="en-US" dirty="0">
                <a:solidFill>
                  <a:prstClr val="black"/>
                </a:solidFill>
                <a:latin typeface="Arial" panose="020B0604020202020204" pitchFamily="34" charset="0"/>
                <a:cs typeface="Arial" panose="020B0604020202020204" pitchFamily="34" charset="0"/>
              </a:rPr>
              <a:t>more than 10 pages of double-spaced text </a:t>
            </a:r>
            <a:r>
              <a:rPr lang="en-US" dirty="0" smtClean="0">
                <a:solidFill>
                  <a:prstClr val="black"/>
                </a:solidFill>
                <a:latin typeface="Arial" panose="020B0604020202020204" pitchFamily="34" charset="0"/>
                <a:cs typeface="Arial" panose="020B0604020202020204" pitchFamily="34" charset="0"/>
              </a:rPr>
              <a:t>including </a:t>
            </a:r>
            <a:r>
              <a:rPr lang="en-US" dirty="0" smtClean="0">
                <a:solidFill>
                  <a:prstClr val="black"/>
                </a:solidFill>
                <a:latin typeface="Arial" panose="020B0604020202020204" pitchFamily="34" charset="0"/>
                <a:cs typeface="Arial" panose="020B0604020202020204" pitchFamily="34" charset="0"/>
              </a:rPr>
              <a:t>attachments</a:t>
            </a:r>
          </a:p>
          <a:p>
            <a:pPr marL="742950" lvl="1" indent="-285750">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Provides</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for a five-year scope of work and for a timeline for implementation during the five-year period of </a:t>
            </a:r>
            <a:r>
              <a:rPr lang="en-US" dirty="0" smtClean="0">
                <a:solidFill>
                  <a:prstClr val="black"/>
                </a:solidFill>
                <a:latin typeface="Arial" panose="020B0604020202020204" pitchFamily="34" charset="0"/>
                <a:cs typeface="Arial" panose="020B0604020202020204" pitchFamily="34" charset="0"/>
              </a:rPr>
              <a:t>performance, including benchmarks </a:t>
            </a:r>
            <a:r>
              <a:rPr lang="en-US" dirty="0">
                <a:solidFill>
                  <a:prstClr val="black"/>
                </a:solidFill>
                <a:latin typeface="Arial" panose="020B0604020202020204" pitchFamily="34" charset="0"/>
                <a:cs typeface="Arial" panose="020B0604020202020204" pitchFamily="34" charset="0"/>
              </a:rPr>
              <a:t>to gauge program </a:t>
            </a:r>
            <a:r>
              <a:rPr lang="en-US" dirty="0" smtClean="0">
                <a:solidFill>
                  <a:prstClr val="black"/>
                </a:solidFill>
                <a:latin typeface="Arial" panose="020B0604020202020204" pitchFamily="34" charset="0"/>
                <a:cs typeface="Arial" panose="020B0604020202020204" pitchFamily="34" charset="0"/>
              </a:rPr>
              <a:t>progress and includes </a:t>
            </a:r>
            <a:r>
              <a:rPr lang="en-US" dirty="0">
                <a:solidFill>
                  <a:prstClr val="black"/>
                </a:solidFill>
                <a:latin typeface="Arial" panose="020B0604020202020204" pitchFamily="34" charset="0"/>
                <a:cs typeface="Arial" panose="020B0604020202020204" pitchFamily="34" charset="0"/>
              </a:rPr>
              <a:t>the following </a:t>
            </a:r>
            <a:r>
              <a:rPr lang="en-US" dirty="0" smtClean="0">
                <a:solidFill>
                  <a:prstClr val="black"/>
                </a:solidFill>
                <a:latin typeface="Arial" panose="020B0604020202020204" pitchFamily="34" charset="0"/>
                <a:cs typeface="Arial" panose="020B0604020202020204" pitchFamily="34" charset="0"/>
              </a:rPr>
              <a:t>items:</a:t>
            </a:r>
            <a:endParaRPr lang="en-US" dirty="0">
              <a:solidFill>
                <a:prstClr val="black"/>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Cover Page</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Program </a:t>
            </a:r>
            <a:r>
              <a:rPr lang="en-US" dirty="0">
                <a:solidFill>
                  <a:prstClr val="black"/>
                </a:solidFill>
                <a:latin typeface="Arial" panose="020B0604020202020204" pitchFamily="34" charset="0"/>
                <a:cs typeface="Arial" panose="020B0604020202020204" pitchFamily="34" charset="0"/>
              </a:rPr>
              <a:t>Focus</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Service Region</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Scope of Work</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Supporting Information</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Project Matches EDA priorities</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Project Timeline</a:t>
            </a:r>
          </a:p>
          <a:p>
            <a:pPr marL="1200150" lvl="2"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Project Sustainability</a:t>
            </a:r>
          </a:p>
          <a:p>
            <a:endParaRPr lang="en-US" dirty="0">
              <a:solidFill>
                <a:prstClr val="black"/>
              </a:solidFill>
              <a:latin typeface="Arial" panose="020B0604020202020204" pitchFamily="34" charset="0"/>
              <a:cs typeface="Arial" panose="020B0604020202020204" pitchFamily="34" charset="0"/>
            </a:endParaRPr>
          </a:p>
        </p:txBody>
      </p:sp>
      <p:grpSp>
        <p:nvGrpSpPr>
          <p:cNvPr id="5" name="Group 4"/>
          <p:cNvGrpSpPr/>
          <p:nvPr/>
        </p:nvGrpSpPr>
        <p:grpSpPr>
          <a:xfrm>
            <a:off x="6318701" y="5206770"/>
            <a:ext cx="2391215" cy="858983"/>
            <a:chOff x="491391" y="5830929"/>
            <a:chExt cx="2391215" cy="858983"/>
          </a:xfrm>
        </p:grpSpPr>
        <p:sp>
          <p:nvSpPr>
            <p:cNvPr id="3" name="Rectangle 2"/>
            <p:cNvSpPr/>
            <p:nvPr/>
          </p:nvSpPr>
          <p:spPr>
            <a:xfrm>
              <a:off x="491391" y="5830929"/>
              <a:ext cx="2339760" cy="858983"/>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GRANTS.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81" y="5863831"/>
              <a:ext cx="2333625" cy="742951"/>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4"/>
          <a:stretch>
            <a:fillRect/>
          </a:stretch>
        </p:blipFill>
        <p:spPr>
          <a:xfrm>
            <a:off x="6566572" y="4065670"/>
            <a:ext cx="1895475" cy="866775"/>
          </a:xfrm>
          <a:prstGeom prst="rect">
            <a:avLst/>
          </a:prstGeom>
        </p:spPr>
      </p:pic>
    </p:spTree>
    <p:extLst>
      <p:ext uri="{BB962C8B-B14F-4D97-AF65-F5344CB8AC3E}">
        <p14:creationId xmlns:p14="http://schemas.microsoft.com/office/powerpoint/2010/main" val="159274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90" y="266701"/>
            <a:ext cx="5752638" cy="307777"/>
          </a:xfrm>
          <a:prstGeom prst="rect">
            <a:avLst/>
          </a:prstGeom>
          <a:noFill/>
        </p:spPr>
        <p:txBody>
          <a:bodyPr wrap="square" lIns="0" tIns="0" rIns="0" bIns="0">
            <a:prstTxWarp prst="textNoShape">
              <a:avLst/>
            </a:prstTxWarp>
            <a:spAutoFit/>
          </a:bodyPr>
          <a:lstStyle/>
          <a:p>
            <a:pPr>
              <a:spcAft>
                <a:spcPts val="300"/>
              </a:spcAft>
            </a:pPr>
            <a:r>
              <a:rPr lang="en-US" sz="2000" b="1" cap="all" spc="160" dirty="0" smtClean="0">
                <a:solidFill>
                  <a:prstClr val="white"/>
                </a:solidFill>
                <a:latin typeface="Arial" panose="020B0604020202020204" pitchFamily="34" charset="0"/>
                <a:ea typeface="Arial" pitchFamily="-105" charset="0"/>
                <a:cs typeface="Arial" panose="020B0604020202020204" pitchFamily="34" charset="0"/>
              </a:rPr>
              <a:t>APPLICATION REQUIREMENTS</a:t>
            </a:r>
            <a:endParaRPr lang="en-US" sz="2000" b="1" cap="all" spc="160" dirty="0">
              <a:solidFill>
                <a:prstClr val="white"/>
              </a:solidFill>
              <a:latin typeface="Arial" panose="020B0604020202020204" pitchFamily="34" charset="0"/>
              <a:ea typeface="Arial" pitchFamily="-105" charset="0"/>
              <a:cs typeface="Arial" panose="020B0604020202020204" pitchFamily="34" charset="0"/>
            </a:endParaRPr>
          </a:p>
        </p:txBody>
      </p:sp>
      <p:sp>
        <p:nvSpPr>
          <p:cNvPr id="6" name="Rectangle 5"/>
          <p:cNvSpPr/>
          <p:nvPr/>
        </p:nvSpPr>
        <p:spPr>
          <a:xfrm>
            <a:off x="449825" y="1316975"/>
            <a:ext cx="8534517" cy="5355312"/>
          </a:xfrm>
          <a:prstGeom prst="rect">
            <a:avLst/>
          </a:prstGeom>
        </p:spPr>
        <p:txBody>
          <a:bodyPr wrap="square">
            <a:spAutoFit/>
          </a:bodyPr>
          <a:lstStyle/>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Budget </a:t>
            </a:r>
            <a:endParaRPr lang="en-US" dirty="0" smtClean="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SF-424A for </a:t>
            </a:r>
            <a:r>
              <a:rPr lang="en-US" b="1" dirty="0" smtClean="0">
                <a:solidFill>
                  <a:prstClr val="black"/>
                </a:solidFill>
                <a:latin typeface="Arial" panose="020B0604020202020204" pitchFamily="34" charset="0"/>
                <a:cs typeface="Arial" panose="020B0604020202020204" pitchFamily="34" charset="0"/>
              </a:rPr>
              <a:t>entire</a:t>
            </a:r>
            <a:r>
              <a:rPr lang="en-US" dirty="0" smtClean="0">
                <a:solidFill>
                  <a:prstClr val="black"/>
                </a:solidFill>
                <a:latin typeface="Arial" panose="020B0604020202020204" pitchFamily="34" charset="0"/>
                <a:cs typeface="Arial" panose="020B0604020202020204" pitchFamily="34" charset="0"/>
              </a:rPr>
              <a:t> 5-year award period.</a:t>
            </a:r>
          </a:p>
          <a:p>
            <a:pPr marL="742950" lvl="1" indent="-285750">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Attach 5 separate itemized budgets </a:t>
            </a:r>
          </a:p>
          <a:p>
            <a:pPr lvl="1"/>
            <a:r>
              <a:rPr lang="en-US" dirty="0" smtClean="0">
                <a:solidFill>
                  <a:prstClr val="black"/>
                </a:solidFill>
                <a:latin typeface="Arial" panose="020B0604020202020204" pitchFamily="34" charset="0"/>
                <a:cs typeface="Arial" panose="020B0604020202020204" pitchFamily="34" charset="0"/>
              </a:rPr>
              <a:t>including federal, non-federal cash and </a:t>
            </a:r>
          </a:p>
          <a:p>
            <a:pPr lvl="1"/>
            <a:r>
              <a:rPr lang="en-US" dirty="0" smtClean="0">
                <a:solidFill>
                  <a:prstClr val="black"/>
                </a:solidFill>
                <a:latin typeface="Arial" panose="020B0604020202020204" pitchFamily="34" charset="0"/>
                <a:cs typeface="Arial" panose="020B0604020202020204" pitchFamily="34" charset="0"/>
              </a:rPr>
              <a:t>in-kind and total amounts allocated </a:t>
            </a:r>
          </a:p>
          <a:p>
            <a:pPr lvl="1"/>
            <a:r>
              <a:rPr lang="en-US" dirty="0" smtClean="0">
                <a:solidFill>
                  <a:prstClr val="black"/>
                </a:solidFill>
                <a:latin typeface="Arial" panose="020B0604020202020204" pitchFamily="34" charset="0"/>
                <a:cs typeface="Arial" panose="020B0604020202020204" pitchFamily="34" charset="0"/>
              </a:rPr>
              <a:t>to each budget line item for each of </a:t>
            </a:r>
          </a:p>
          <a:p>
            <a:pPr lvl="1"/>
            <a:r>
              <a:rPr lang="en-US" dirty="0" smtClean="0">
                <a:solidFill>
                  <a:prstClr val="black"/>
                </a:solidFill>
                <a:latin typeface="Arial" panose="020B0604020202020204" pitchFamily="34" charset="0"/>
                <a:cs typeface="Arial" panose="020B0604020202020204" pitchFamily="34" charset="0"/>
              </a:rPr>
              <a:t>the 5 years in the period of performance</a:t>
            </a:r>
            <a:r>
              <a:rPr lang="en-US" dirty="0" smtClean="0">
                <a:solidFill>
                  <a:prstClr val="black"/>
                </a:solidFill>
                <a:latin typeface="Arial" panose="020B0604020202020204" pitchFamily="34" charset="0"/>
                <a:cs typeface="Arial" panose="020B0604020202020204" pitchFamily="34" charset="0"/>
              </a:rPr>
              <a:t>.</a:t>
            </a:r>
            <a:endParaRPr lang="en-US" dirty="0" smtClean="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Budget Narrative </a:t>
            </a: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Program </a:t>
            </a:r>
            <a:r>
              <a:rPr lang="en-US" dirty="0" smtClean="0">
                <a:solidFill>
                  <a:prstClr val="black"/>
                </a:solidFill>
                <a:latin typeface="Arial" panose="020B0604020202020204" pitchFamily="34" charset="0"/>
                <a:cs typeface="Arial" panose="020B0604020202020204" pitchFamily="34" charset="0"/>
              </a:rPr>
              <a:t>Income: Must </a:t>
            </a:r>
            <a:r>
              <a:rPr lang="en-US" dirty="0">
                <a:solidFill>
                  <a:prstClr val="black"/>
                </a:solidFill>
                <a:latin typeface="Arial" panose="020B0604020202020204" pitchFamily="34" charset="0"/>
                <a:cs typeface="Arial" panose="020B0604020202020204" pitchFamily="34" charset="0"/>
              </a:rPr>
              <a:t>be added to funds committed to the project, </a:t>
            </a:r>
            <a:r>
              <a:rPr lang="en-US" dirty="0" smtClean="0">
                <a:solidFill>
                  <a:prstClr val="black"/>
                </a:solidFill>
                <a:latin typeface="Arial" panose="020B0604020202020204" pitchFamily="34" charset="0"/>
                <a:cs typeface="Arial" panose="020B0604020202020204" pitchFamily="34" charset="0"/>
              </a:rPr>
              <a:t>and must </a:t>
            </a:r>
            <a:r>
              <a:rPr lang="en-US" dirty="0">
                <a:solidFill>
                  <a:prstClr val="black"/>
                </a:solidFill>
                <a:latin typeface="Arial" panose="020B0604020202020204" pitchFamily="34" charset="0"/>
                <a:cs typeface="Arial" panose="020B0604020202020204" pitchFamily="34" charset="0"/>
              </a:rPr>
              <a:t>be used to further eligible program activities before expiration of </a:t>
            </a:r>
            <a:r>
              <a:rPr lang="en-US" dirty="0" smtClean="0">
                <a:solidFill>
                  <a:prstClr val="black"/>
                </a:solidFill>
                <a:latin typeface="Arial" panose="020B0604020202020204" pitchFamily="34" charset="0"/>
                <a:cs typeface="Arial" panose="020B0604020202020204" pitchFamily="34" charset="0"/>
              </a:rPr>
              <a:t>the five-year </a:t>
            </a:r>
            <a:r>
              <a:rPr lang="en-US" dirty="0">
                <a:solidFill>
                  <a:prstClr val="black"/>
                </a:solidFill>
                <a:latin typeface="Arial" panose="020B0604020202020204" pitchFamily="34" charset="0"/>
                <a:cs typeface="Arial" panose="020B0604020202020204" pitchFamily="34" charset="0"/>
              </a:rPr>
              <a:t>period of performance</a:t>
            </a: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Staffing </a:t>
            </a:r>
            <a:r>
              <a:rPr lang="en-US" dirty="0" smtClean="0">
                <a:solidFill>
                  <a:prstClr val="black"/>
                </a:solidFill>
                <a:latin typeface="Arial" panose="020B0604020202020204" pitchFamily="34" charset="0"/>
                <a:cs typeface="Arial" panose="020B0604020202020204" pitchFamily="34" charset="0"/>
              </a:rPr>
              <a:t>Plan (Resumes of Key Project </a:t>
            </a:r>
            <a:r>
              <a:rPr lang="en-US" dirty="0" smtClean="0">
                <a:solidFill>
                  <a:prstClr val="black"/>
                </a:solidFill>
                <a:latin typeface="Arial" panose="020B0604020202020204" pitchFamily="34" charset="0"/>
                <a:cs typeface="Arial" panose="020B0604020202020204" pitchFamily="34" charset="0"/>
              </a:rPr>
              <a:t>Staff &lt;2 pages)</a:t>
            </a: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System for Award Management (SAM) Registration  </a:t>
            </a: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Intergovernmental Review  / State’s Single Point of Contact (SPOC) </a:t>
            </a:r>
          </a:p>
        </p:txBody>
      </p:sp>
      <p:pic>
        <p:nvPicPr>
          <p:cNvPr id="2050" name="Picture 2" descr="Image result for SF-4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76" y="1519713"/>
            <a:ext cx="3334710" cy="2503647"/>
          </a:xfrm>
          <a:prstGeom prst="rect">
            <a:avLst/>
          </a:prstGeom>
          <a:noFill/>
          <a:effectLst>
            <a:outerShdw blurRad="50800" dist="38100" dir="2700000" sx="103000" sy="103000" algn="tl" rotWithShape="0">
              <a:prstClr val="black">
                <a:alpha val="38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5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DA Color Scheme">
      <a:dk1>
        <a:srgbClr val="002664"/>
      </a:dk1>
      <a:lt1>
        <a:sysClr val="window" lastClr="FFFFFF"/>
      </a:lt1>
      <a:dk2>
        <a:srgbClr val="005A8B"/>
      </a:dk2>
      <a:lt2>
        <a:srgbClr val="FCF1EA"/>
      </a:lt2>
      <a:accent1>
        <a:srgbClr val="4F81BD"/>
      </a:accent1>
      <a:accent2>
        <a:srgbClr val="FFE293"/>
      </a:accent2>
      <a:accent3>
        <a:srgbClr val="723D14"/>
      </a:accent3>
      <a:accent4>
        <a:srgbClr val="63B1E5"/>
      </a:accent4>
      <a:accent5>
        <a:srgbClr val="003150"/>
      </a:accent5>
      <a:accent6>
        <a:srgbClr val="983222"/>
      </a:accent6>
      <a:hlink>
        <a:srgbClr val="983222"/>
      </a:hlink>
      <a:folHlink>
        <a:srgbClr val="003150"/>
      </a:folHlink>
    </a:clrScheme>
    <a:fontScheme name="EDA Style">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28031</TotalTime>
  <Words>2121</Words>
  <Application>Microsoft Office PowerPoint</Application>
  <PresentationFormat>On-screen Show (4:3)</PresentationFormat>
  <Paragraphs>280</Paragraphs>
  <Slides>19</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ＭＳ Ｐゴシック</vt:lpstr>
      <vt:lpstr>Arial</vt:lpstr>
      <vt:lpstr>Arial Narrow</vt:lpstr>
      <vt:lpstr>Bell MT</vt:lpstr>
      <vt:lpstr>Calibri</vt:lpstr>
      <vt:lpstr>Georgia</vt:lpstr>
      <vt:lpstr>Wingdings</vt:lpstr>
      <vt:lpstr>1_Office Theme</vt:lpstr>
      <vt:lpstr>Custom Design</vt:lpstr>
      <vt:lpstr>2018 University Center Competition  Austin Regional Office  June 18th,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 Bright Idea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Condon</dc:creator>
  <cp:lastModifiedBy>Waley, Sally (Federal)</cp:lastModifiedBy>
  <cp:revision>820</cp:revision>
  <cp:lastPrinted>2016-02-18T19:42:07Z</cp:lastPrinted>
  <dcterms:created xsi:type="dcterms:W3CDTF">2011-01-11T03:40:43Z</dcterms:created>
  <dcterms:modified xsi:type="dcterms:W3CDTF">2018-06-18T19:54:12Z</dcterms:modified>
</cp:coreProperties>
</file>