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1"/>
    <p:sldMasterId id="2147484552" r:id="rId2"/>
  </p:sldMasterIdLst>
  <p:notesMasterIdLst>
    <p:notesMasterId r:id="rId22"/>
  </p:notesMasterIdLst>
  <p:handoutMasterIdLst>
    <p:handoutMasterId r:id="rId23"/>
  </p:handoutMasterIdLst>
  <p:sldIdLst>
    <p:sldId id="403" r:id="rId3"/>
    <p:sldId id="404" r:id="rId4"/>
    <p:sldId id="421" r:id="rId5"/>
    <p:sldId id="418" r:id="rId6"/>
    <p:sldId id="417" r:id="rId7"/>
    <p:sldId id="419" r:id="rId8"/>
    <p:sldId id="420" r:id="rId9"/>
    <p:sldId id="440" r:id="rId10"/>
    <p:sldId id="441" r:id="rId11"/>
    <p:sldId id="424" r:id="rId12"/>
    <p:sldId id="425" r:id="rId13"/>
    <p:sldId id="416" r:id="rId14"/>
    <p:sldId id="436" r:id="rId15"/>
    <p:sldId id="437" r:id="rId16"/>
    <p:sldId id="438" r:id="rId17"/>
    <p:sldId id="422" r:id="rId18"/>
    <p:sldId id="439" r:id="rId19"/>
    <p:sldId id="431" r:id="rId20"/>
    <p:sldId id="408" r:id="rId2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lary Sherman" initials="H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4BC"/>
    <a:srgbClr val="054FBB"/>
    <a:srgbClr val="953735"/>
    <a:srgbClr val="E8CE79"/>
    <a:srgbClr val="D20028"/>
    <a:srgbClr val="0094E6"/>
    <a:srgbClr val="A14D9B"/>
    <a:srgbClr val="996633"/>
    <a:srgbClr val="CC6600"/>
    <a:srgbClr val="745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374" autoAdjust="0"/>
  </p:normalViewPr>
  <p:slideViewPr>
    <p:cSldViewPr snapToGrid="0" snapToObjects="1" showGuides="1">
      <p:cViewPr varScale="1">
        <p:scale>
          <a:sx n="65" d="100"/>
          <a:sy n="65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57" d="100"/>
          <a:sy n="57" d="100"/>
        </p:scale>
        <p:origin x="-178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Criteria</c:v>
                </c:pt>
              </c:strCache>
            </c:strRef>
          </c:tx>
          <c:spPr>
            <a:effectLst>
              <a:innerShdw blurRad="114300" dist="177800" dir="18600000">
                <a:prstClr val="black">
                  <a:alpha val="25000"/>
                </a:prstClr>
              </a:innerShdw>
            </a:effectLst>
          </c:spPr>
          <c:explosion val="3"/>
          <c:dPt>
            <c:idx val="0"/>
            <c:bubble3D val="0"/>
            <c:spPr>
              <a:solidFill>
                <a:srgbClr val="E8CE79"/>
              </a:solidFill>
              <a:ln>
                <a:noFill/>
              </a:ln>
              <a:effectLst>
                <a:innerShdw blurRad="114300" dist="177800" dir="18600000">
                  <a:prstClr val="black">
                    <a:alpha val="25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C057-4124-8EA6-B7974C923C4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innerShdw blurRad="114300" dist="177800" dir="18600000">
                  <a:prstClr val="black">
                    <a:alpha val="25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C057-4124-8EA6-B7974C923C48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innerShdw blurRad="114300" dist="177800" dir="18600000">
                  <a:prstClr val="black">
                    <a:alpha val="25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C057-4124-8EA6-B7974C923C48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DA60DE0C-5AED-4C61-BF29-9D6769E3E702}" type="PERCENTAGE">
                      <a:rPr lang="en-US" sz="2800" baseline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057-4124-8EA6-B7974C923C4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FE6EDDDE-EA07-49CB-BDA1-80FCC8EAD81C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57-4124-8EA6-B7974C923C4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369E0CFC-93EB-4629-A5AB-1A3660B26127}" type="PERCENTAGE">
                      <a:rPr lang="en-US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57-4124-8EA6-B7974C923C48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Project Alignment with Investment Priorities</c:v>
                </c:pt>
                <c:pt idx="1">
                  <c:v>Capacity of Applicant for Execution of Scope of Work</c:v>
                </c:pt>
                <c:pt idx="2">
                  <c:v>The Responsiveness to the Objectives of the NOFO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35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057-4124-8EA6-B7974C923C4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ln>
                  <a:solidFill>
                    <a:schemeClr val="accent1"/>
                  </a:solidFill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ln>
                  <a:solidFill>
                    <a:schemeClr val="accent1"/>
                  </a:solidFill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ln>
                  <a:solidFill>
                    <a:schemeClr val="accent1"/>
                  </a:solidFill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066550014581511"/>
          <c:y val="7.6277910358524811E-2"/>
          <c:w val="0.37174006027024398"/>
          <c:h val="0.819383631726551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E38332-1AFC-4987-99EC-042082652EB3}" type="doc">
      <dgm:prSet loTypeId="urn:microsoft.com/office/officeart/2005/8/layout/rings+Icon" loCatId="relationship" qsTypeId="urn:microsoft.com/office/officeart/2005/8/quickstyle/simple5" qsCatId="simple" csTypeId="urn:microsoft.com/office/officeart/2005/8/colors/accent5_4" csCatId="accent5" phldr="1"/>
      <dgm:spPr/>
    </dgm:pt>
    <dgm:pt modelId="{A9CCA8AC-3415-4621-8731-8AEC7CB43FAB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Economic </a:t>
          </a:r>
          <a:r>
            <a:rPr lang="en-US" sz="1200" b="1" smtClean="0">
              <a:latin typeface="Arial" panose="020B0604020202020204" pitchFamily="34" charset="0"/>
              <a:cs typeface="Arial" panose="020B0604020202020204" pitchFamily="34" charset="0"/>
            </a:rPr>
            <a:t>Development Districts </a:t>
          </a:r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&amp; Tribal Governments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BB32A4-966F-4119-B907-B152356099AD}" type="parTrans" cxnId="{24B611FC-0B6D-4505-BC2E-5AD4007CF5F2}">
      <dgm:prSet/>
      <dgm:spPr/>
      <dgm:t>
        <a:bodyPr/>
        <a:lstStyle/>
        <a:p>
          <a:endParaRPr lang="en-US"/>
        </a:p>
      </dgm:t>
    </dgm:pt>
    <dgm:pt modelId="{52099396-9BAA-437F-B54B-14BAADD8FA6C}" type="sibTrans" cxnId="{24B611FC-0B6D-4505-BC2E-5AD4007CF5F2}">
      <dgm:prSet/>
      <dgm:spPr/>
      <dgm:t>
        <a:bodyPr/>
        <a:lstStyle/>
        <a:p>
          <a:endParaRPr lang="en-US"/>
        </a:p>
      </dgm:t>
    </dgm:pt>
    <dgm:pt modelId="{D3CBCCEB-810F-455E-8847-D3746CFD08D3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Federal Agencies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E069D7-AAAE-4AB8-86C5-8DF7973020AC}" type="parTrans" cxnId="{B8477E8D-90B6-4180-9088-E7F00A5A2E76}">
      <dgm:prSet/>
      <dgm:spPr/>
      <dgm:t>
        <a:bodyPr/>
        <a:lstStyle/>
        <a:p>
          <a:endParaRPr lang="en-US"/>
        </a:p>
      </dgm:t>
    </dgm:pt>
    <dgm:pt modelId="{F53C08DD-B343-4B9D-AEBE-A02C08D5B614}" type="sibTrans" cxnId="{B8477E8D-90B6-4180-9088-E7F00A5A2E76}">
      <dgm:prSet/>
      <dgm:spPr/>
      <dgm:t>
        <a:bodyPr/>
        <a:lstStyle/>
        <a:p>
          <a:endParaRPr lang="en-US"/>
        </a:p>
      </dgm:t>
    </dgm:pt>
    <dgm:pt modelId="{AB1FE0C3-0BF5-43C1-93B2-C81634BA2B8E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State Offices &amp; Workforce Dev. Boards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9A7754-9FB5-4197-A4B5-57EFB16E4B16}" type="parTrans" cxnId="{45071846-45C1-45F2-B797-CEFBBC6538B7}">
      <dgm:prSet/>
      <dgm:spPr/>
      <dgm:t>
        <a:bodyPr/>
        <a:lstStyle/>
        <a:p>
          <a:endParaRPr lang="en-US"/>
        </a:p>
      </dgm:t>
    </dgm:pt>
    <dgm:pt modelId="{B490A2EF-4BBE-42B6-9D12-0F27818A8823}" type="sibTrans" cxnId="{45071846-45C1-45F2-B797-CEFBBC6538B7}">
      <dgm:prSet/>
      <dgm:spPr/>
      <dgm:t>
        <a:bodyPr/>
        <a:lstStyle/>
        <a:p>
          <a:endParaRPr lang="en-US"/>
        </a:p>
      </dgm:t>
    </dgm:pt>
    <dgm:pt modelId="{75D6DFF0-BCA0-46CE-8B69-B0867D3F1973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Cities and Counties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DBA74E-01BF-49E7-BA15-03F4298BE648}" type="parTrans" cxnId="{A32805A2-5CE8-4513-B88C-E50A1322476D}">
      <dgm:prSet/>
      <dgm:spPr/>
      <dgm:t>
        <a:bodyPr/>
        <a:lstStyle/>
        <a:p>
          <a:endParaRPr lang="en-US"/>
        </a:p>
      </dgm:t>
    </dgm:pt>
    <dgm:pt modelId="{B29C55DF-C612-46B6-974A-791E0E9728A5}" type="sibTrans" cxnId="{A32805A2-5CE8-4513-B88C-E50A1322476D}">
      <dgm:prSet/>
      <dgm:spPr/>
      <dgm:t>
        <a:bodyPr/>
        <a:lstStyle/>
        <a:p>
          <a:endParaRPr lang="en-US"/>
        </a:p>
      </dgm:t>
    </dgm:pt>
    <dgm:pt modelId="{81340AC1-7348-47C3-BF9F-712B47661E9F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Non-Profit Organizations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A43B67-C873-42E4-B4D9-A5EAC958D608}" type="parTrans" cxnId="{C2066DAE-9D71-4DD8-BCDA-9A5EC2750EF5}">
      <dgm:prSet/>
      <dgm:spPr/>
      <dgm:t>
        <a:bodyPr/>
        <a:lstStyle/>
        <a:p>
          <a:endParaRPr lang="en-US"/>
        </a:p>
      </dgm:t>
    </dgm:pt>
    <dgm:pt modelId="{2089E942-814F-4424-AB10-B73C8C490ED8}" type="sibTrans" cxnId="{C2066DAE-9D71-4DD8-BCDA-9A5EC2750EF5}">
      <dgm:prSet/>
      <dgm:spPr/>
      <dgm:t>
        <a:bodyPr/>
        <a:lstStyle/>
        <a:p>
          <a:endParaRPr lang="en-US"/>
        </a:p>
      </dgm:t>
    </dgm:pt>
    <dgm:pt modelId="{7909BD60-A30E-4F27-9DF9-033D10029BC6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Economic Development Organizations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61185D-B11B-4577-BB4B-AFCE0E98D1F6}" type="parTrans" cxnId="{8C89C620-6832-4BFD-90CF-7045BAE593AD}">
      <dgm:prSet/>
      <dgm:spPr/>
      <dgm:t>
        <a:bodyPr/>
        <a:lstStyle/>
        <a:p>
          <a:endParaRPr lang="en-US"/>
        </a:p>
      </dgm:t>
    </dgm:pt>
    <dgm:pt modelId="{6FD89595-1097-4B81-B311-2836196E1B29}" type="sibTrans" cxnId="{8C89C620-6832-4BFD-90CF-7045BAE593AD}">
      <dgm:prSet/>
      <dgm:spPr/>
      <dgm:t>
        <a:bodyPr/>
        <a:lstStyle/>
        <a:p>
          <a:endParaRPr lang="en-US"/>
        </a:p>
      </dgm:t>
    </dgm:pt>
    <dgm:pt modelId="{45C51045-C602-4B56-9ED9-A461F9E866F8}">
      <dgm:prSet phldrT="[Text]" custT="1"/>
      <dgm:spPr/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Business and Industry Associations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572152-5F06-4505-94ED-8096F61EC31D}" type="parTrans" cxnId="{1088DEFC-22B3-47EA-8DDE-1C1BF3F58144}">
      <dgm:prSet/>
      <dgm:spPr/>
      <dgm:t>
        <a:bodyPr/>
        <a:lstStyle/>
        <a:p>
          <a:endParaRPr lang="en-US"/>
        </a:p>
      </dgm:t>
    </dgm:pt>
    <dgm:pt modelId="{68F44258-F4E7-436C-B8A6-81EF8612D96F}" type="sibTrans" cxnId="{1088DEFC-22B3-47EA-8DDE-1C1BF3F58144}">
      <dgm:prSet/>
      <dgm:spPr/>
      <dgm:t>
        <a:bodyPr/>
        <a:lstStyle/>
        <a:p>
          <a:endParaRPr lang="en-US"/>
        </a:p>
      </dgm:t>
    </dgm:pt>
    <dgm:pt modelId="{843CA47B-CF6A-4845-97B7-AC3A142A7BC0}" type="pres">
      <dgm:prSet presAssocID="{21E38332-1AFC-4987-99EC-042082652EB3}" presName="Name0" presStyleCnt="0">
        <dgm:presLayoutVars>
          <dgm:chMax val="7"/>
          <dgm:dir/>
          <dgm:resizeHandles val="exact"/>
        </dgm:presLayoutVars>
      </dgm:prSet>
      <dgm:spPr/>
    </dgm:pt>
    <dgm:pt modelId="{910FCC71-E576-477E-9F46-9B522810FEC4}" type="pres">
      <dgm:prSet presAssocID="{21E38332-1AFC-4987-99EC-042082652EB3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517AD-8295-42DA-BB56-DC324DDC8082}" type="pres">
      <dgm:prSet presAssocID="{21E38332-1AFC-4987-99EC-042082652EB3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E204A-07F9-42BA-A5B4-94726D4763EA}" type="pres">
      <dgm:prSet presAssocID="{21E38332-1AFC-4987-99EC-042082652EB3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3F8D6-2D48-4697-BFAD-617A393A9EDE}" type="pres">
      <dgm:prSet presAssocID="{21E38332-1AFC-4987-99EC-042082652EB3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43288-CA4F-4268-9122-2C056E084E44}" type="pres">
      <dgm:prSet presAssocID="{21E38332-1AFC-4987-99EC-042082652EB3}" presName="ellips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19011-A2A5-4E9C-93CA-CED7A6216DBA}" type="pres">
      <dgm:prSet presAssocID="{21E38332-1AFC-4987-99EC-042082652EB3}" presName="ellipse6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09495-9913-47FC-8E4E-920605D972BE}" type="pres">
      <dgm:prSet presAssocID="{21E38332-1AFC-4987-99EC-042082652EB3}" presName="ellipse7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8FB781-B520-45EB-8D3E-D58AB255E99D}" type="presOf" srcId="{45C51045-C602-4B56-9ED9-A461F9E866F8}" destId="{39809495-9913-47FC-8E4E-920605D972BE}" srcOrd="0" destOrd="0" presId="urn:microsoft.com/office/officeart/2005/8/layout/rings+Icon"/>
    <dgm:cxn modelId="{E9F742C2-2E09-45FF-BCB6-ACCBBBAF3336}" type="presOf" srcId="{AB1FE0C3-0BF5-43C1-93B2-C81634BA2B8E}" destId="{1FCE204A-07F9-42BA-A5B4-94726D4763EA}" srcOrd="0" destOrd="0" presId="urn:microsoft.com/office/officeart/2005/8/layout/rings+Icon"/>
    <dgm:cxn modelId="{1088DEFC-22B3-47EA-8DDE-1C1BF3F58144}" srcId="{21E38332-1AFC-4987-99EC-042082652EB3}" destId="{45C51045-C602-4B56-9ED9-A461F9E866F8}" srcOrd="6" destOrd="0" parTransId="{2F572152-5F06-4505-94ED-8096F61EC31D}" sibTransId="{68F44258-F4E7-436C-B8A6-81EF8612D96F}"/>
    <dgm:cxn modelId="{3D57864A-CEE8-41F1-9669-178AA5E1302B}" type="presOf" srcId="{21E38332-1AFC-4987-99EC-042082652EB3}" destId="{843CA47B-CF6A-4845-97B7-AC3A142A7BC0}" srcOrd="0" destOrd="0" presId="urn:microsoft.com/office/officeart/2005/8/layout/rings+Icon"/>
    <dgm:cxn modelId="{8C89C620-6832-4BFD-90CF-7045BAE593AD}" srcId="{21E38332-1AFC-4987-99EC-042082652EB3}" destId="{7909BD60-A30E-4F27-9DF9-033D10029BC6}" srcOrd="5" destOrd="0" parTransId="{9861185D-B11B-4577-BB4B-AFCE0E98D1F6}" sibTransId="{6FD89595-1097-4B81-B311-2836196E1B29}"/>
    <dgm:cxn modelId="{24B611FC-0B6D-4505-BC2E-5AD4007CF5F2}" srcId="{21E38332-1AFC-4987-99EC-042082652EB3}" destId="{A9CCA8AC-3415-4621-8731-8AEC7CB43FAB}" srcOrd="0" destOrd="0" parTransId="{09BB32A4-966F-4119-B907-B152356099AD}" sibTransId="{52099396-9BAA-437F-B54B-14BAADD8FA6C}"/>
    <dgm:cxn modelId="{1CC30113-D122-4FB7-9973-15695DEF7DC2}" type="presOf" srcId="{D3CBCCEB-810F-455E-8847-D3746CFD08D3}" destId="{C54517AD-8295-42DA-BB56-DC324DDC8082}" srcOrd="0" destOrd="0" presId="urn:microsoft.com/office/officeart/2005/8/layout/rings+Icon"/>
    <dgm:cxn modelId="{45071846-45C1-45F2-B797-CEFBBC6538B7}" srcId="{21E38332-1AFC-4987-99EC-042082652EB3}" destId="{AB1FE0C3-0BF5-43C1-93B2-C81634BA2B8E}" srcOrd="2" destOrd="0" parTransId="{779A7754-9FB5-4197-A4B5-57EFB16E4B16}" sibTransId="{B490A2EF-4BBE-42B6-9D12-0F27818A8823}"/>
    <dgm:cxn modelId="{E1D9BB4A-FC2F-4E8E-9546-89F342CBD518}" type="presOf" srcId="{7909BD60-A30E-4F27-9DF9-033D10029BC6}" destId="{BAB19011-A2A5-4E9C-93CA-CED7A6216DBA}" srcOrd="0" destOrd="0" presId="urn:microsoft.com/office/officeart/2005/8/layout/rings+Icon"/>
    <dgm:cxn modelId="{C2066DAE-9D71-4DD8-BCDA-9A5EC2750EF5}" srcId="{21E38332-1AFC-4987-99EC-042082652EB3}" destId="{81340AC1-7348-47C3-BF9F-712B47661E9F}" srcOrd="4" destOrd="0" parTransId="{00A43B67-C873-42E4-B4D9-A5EAC958D608}" sibTransId="{2089E942-814F-4424-AB10-B73C8C490ED8}"/>
    <dgm:cxn modelId="{86AE204D-E2D1-49CB-83FC-53186FC45824}" type="presOf" srcId="{75D6DFF0-BCA0-46CE-8B69-B0867D3F1973}" destId="{DC73F8D6-2D48-4697-BFAD-617A393A9EDE}" srcOrd="0" destOrd="0" presId="urn:microsoft.com/office/officeart/2005/8/layout/rings+Icon"/>
    <dgm:cxn modelId="{4398FED3-07D2-42A6-9474-36A86910E2B6}" type="presOf" srcId="{A9CCA8AC-3415-4621-8731-8AEC7CB43FAB}" destId="{910FCC71-E576-477E-9F46-9B522810FEC4}" srcOrd="0" destOrd="0" presId="urn:microsoft.com/office/officeart/2005/8/layout/rings+Icon"/>
    <dgm:cxn modelId="{B8477E8D-90B6-4180-9088-E7F00A5A2E76}" srcId="{21E38332-1AFC-4987-99EC-042082652EB3}" destId="{D3CBCCEB-810F-455E-8847-D3746CFD08D3}" srcOrd="1" destOrd="0" parTransId="{8BE069D7-AAAE-4AB8-86C5-8DF7973020AC}" sibTransId="{F53C08DD-B343-4B9D-AEBE-A02C08D5B614}"/>
    <dgm:cxn modelId="{93D156CB-A816-4F11-A20E-31DEB6712973}" type="presOf" srcId="{81340AC1-7348-47C3-BF9F-712B47661E9F}" destId="{67743288-CA4F-4268-9122-2C056E084E44}" srcOrd="0" destOrd="0" presId="urn:microsoft.com/office/officeart/2005/8/layout/rings+Icon"/>
    <dgm:cxn modelId="{A32805A2-5CE8-4513-B88C-E50A1322476D}" srcId="{21E38332-1AFC-4987-99EC-042082652EB3}" destId="{75D6DFF0-BCA0-46CE-8B69-B0867D3F1973}" srcOrd="3" destOrd="0" parTransId="{3BDBA74E-01BF-49E7-BA15-03F4298BE648}" sibTransId="{B29C55DF-C612-46B6-974A-791E0E9728A5}"/>
    <dgm:cxn modelId="{14DA07E1-0D72-4E75-99F2-D53C4A0790C9}" type="presParOf" srcId="{843CA47B-CF6A-4845-97B7-AC3A142A7BC0}" destId="{910FCC71-E576-477E-9F46-9B522810FEC4}" srcOrd="0" destOrd="0" presId="urn:microsoft.com/office/officeart/2005/8/layout/rings+Icon"/>
    <dgm:cxn modelId="{71F6DBB3-ECC9-4402-966E-6AAD2481A1EA}" type="presParOf" srcId="{843CA47B-CF6A-4845-97B7-AC3A142A7BC0}" destId="{C54517AD-8295-42DA-BB56-DC324DDC8082}" srcOrd="1" destOrd="0" presId="urn:microsoft.com/office/officeart/2005/8/layout/rings+Icon"/>
    <dgm:cxn modelId="{AC8AE21E-A815-40F6-8117-C03F78EE51B6}" type="presParOf" srcId="{843CA47B-CF6A-4845-97B7-AC3A142A7BC0}" destId="{1FCE204A-07F9-42BA-A5B4-94726D4763EA}" srcOrd="2" destOrd="0" presId="urn:microsoft.com/office/officeart/2005/8/layout/rings+Icon"/>
    <dgm:cxn modelId="{781BF044-E206-4089-9568-710A4EC715CB}" type="presParOf" srcId="{843CA47B-CF6A-4845-97B7-AC3A142A7BC0}" destId="{DC73F8D6-2D48-4697-BFAD-617A393A9EDE}" srcOrd="3" destOrd="0" presId="urn:microsoft.com/office/officeart/2005/8/layout/rings+Icon"/>
    <dgm:cxn modelId="{44B4F084-37E4-4745-8572-6AAC9E602EAA}" type="presParOf" srcId="{843CA47B-CF6A-4845-97B7-AC3A142A7BC0}" destId="{67743288-CA4F-4268-9122-2C056E084E44}" srcOrd="4" destOrd="0" presId="urn:microsoft.com/office/officeart/2005/8/layout/rings+Icon"/>
    <dgm:cxn modelId="{A2CE9892-DD2A-49E2-8BBE-CAE866461D79}" type="presParOf" srcId="{843CA47B-CF6A-4845-97B7-AC3A142A7BC0}" destId="{BAB19011-A2A5-4E9C-93CA-CED7A6216DBA}" srcOrd="5" destOrd="0" presId="urn:microsoft.com/office/officeart/2005/8/layout/rings+Icon"/>
    <dgm:cxn modelId="{FCD46C53-E157-4BB6-8968-D3F2082FC03C}" type="presParOf" srcId="{843CA47B-CF6A-4845-97B7-AC3A142A7BC0}" destId="{39809495-9913-47FC-8E4E-920605D972BE}" srcOrd="6" destOrd="0" presId="urn:microsoft.com/office/officeart/2005/8/layout/rings+Icon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806DEA-E877-451C-B382-F3DE91F37244}" type="doc">
      <dgm:prSet loTypeId="urn:microsoft.com/office/officeart/2005/8/layout/bProcess3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1746BB-5213-436B-92A9-61FCA5DCA20E}">
      <dgm:prSet phldrT="[Text]"/>
      <dgm:spPr/>
      <dgm:t>
        <a:bodyPr/>
        <a:lstStyle/>
        <a:p>
          <a:r>
            <a:rPr lang="en-US" dirty="0" smtClean="0"/>
            <a:t>NOFO Published</a:t>
          </a:r>
          <a:endParaRPr lang="en-US" dirty="0"/>
        </a:p>
      </dgm:t>
    </dgm:pt>
    <dgm:pt modelId="{8B9043AD-CF99-4CCF-9D6C-4E3104A556CE}" type="parTrans" cxnId="{223A02D3-304D-42B9-B7A6-75CAC2B2F671}">
      <dgm:prSet/>
      <dgm:spPr/>
      <dgm:t>
        <a:bodyPr/>
        <a:lstStyle/>
        <a:p>
          <a:endParaRPr lang="en-US"/>
        </a:p>
      </dgm:t>
    </dgm:pt>
    <dgm:pt modelId="{C01FB1AF-371E-45DE-8CB2-0036D2021D83}" type="sibTrans" cxnId="{223A02D3-304D-42B9-B7A6-75CAC2B2F671}">
      <dgm:prSet/>
      <dgm:spPr/>
      <dgm:t>
        <a:bodyPr/>
        <a:lstStyle/>
        <a:p>
          <a:endParaRPr lang="en-US" dirty="0"/>
        </a:p>
      </dgm:t>
    </dgm:pt>
    <dgm:pt modelId="{732FF8AE-1064-4305-BEAC-3AD054AEC279}">
      <dgm:prSet phldrT="[Text]"/>
      <dgm:spPr/>
      <dgm:t>
        <a:bodyPr/>
        <a:lstStyle/>
        <a:p>
          <a:r>
            <a:rPr lang="en-US" dirty="0" smtClean="0"/>
            <a:t>Awards Announced</a:t>
          </a:r>
          <a:endParaRPr lang="en-US" dirty="0"/>
        </a:p>
      </dgm:t>
    </dgm:pt>
    <dgm:pt modelId="{0F5DB753-4BD4-428D-929B-8393BCD9EFB0}" type="parTrans" cxnId="{2DB9DDC7-6686-487C-9829-31696AE641C9}">
      <dgm:prSet/>
      <dgm:spPr/>
      <dgm:t>
        <a:bodyPr/>
        <a:lstStyle/>
        <a:p>
          <a:endParaRPr lang="en-US"/>
        </a:p>
      </dgm:t>
    </dgm:pt>
    <dgm:pt modelId="{A580A25E-4AA8-42B8-B1B8-FAEC493A51A7}" type="sibTrans" cxnId="{2DB9DDC7-6686-487C-9829-31696AE641C9}">
      <dgm:prSet/>
      <dgm:spPr/>
      <dgm:t>
        <a:bodyPr/>
        <a:lstStyle/>
        <a:p>
          <a:endParaRPr lang="en-US"/>
        </a:p>
      </dgm:t>
    </dgm:pt>
    <dgm:pt modelId="{8AF37279-1D57-48F1-AD11-FCE4A6E51435}">
      <dgm:prSet phldrT="[Text]"/>
      <dgm:spPr/>
      <dgm:t>
        <a:bodyPr/>
        <a:lstStyle/>
        <a:p>
          <a:r>
            <a:rPr lang="en-US" dirty="0" smtClean="0"/>
            <a:t>Receipt of Application</a:t>
          </a:r>
          <a:endParaRPr lang="en-US" dirty="0"/>
        </a:p>
      </dgm:t>
    </dgm:pt>
    <dgm:pt modelId="{D499D4ED-7C01-4E31-96F4-EA7268C9587A}" type="parTrans" cxnId="{281E7A95-44A8-4531-88F8-34D3C331AA56}">
      <dgm:prSet/>
      <dgm:spPr/>
      <dgm:t>
        <a:bodyPr/>
        <a:lstStyle/>
        <a:p>
          <a:endParaRPr lang="en-US"/>
        </a:p>
      </dgm:t>
    </dgm:pt>
    <dgm:pt modelId="{087329A6-A8C4-482F-BDD2-78F5AFC71F6C}" type="sibTrans" cxnId="{281E7A95-44A8-4531-88F8-34D3C331AA56}">
      <dgm:prSet/>
      <dgm:spPr/>
      <dgm:t>
        <a:bodyPr/>
        <a:lstStyle/>
        <a:p>
          <a:endParaRPr lang="en-US" dirty="0"/>
        </a:p>
      </dgm:t>
    </dgm:pt>
    <dgm:pt modelId="{6F2119EE-57E6-4E1B-8626-2378B8A21CC2}">
      <dgm:prSet phldrT="[Text]"/>
      <dgm:spPr/>
      <dgm:t>
        <a:bodyPr/>
        <a:lstStyle/>
        <a:p>
          <a:r>
            <a:rPr lang="en-US" dirty="0" smtClean="0"/>
            <a:t>Technical Review		</a:t>
          </a:r>
          <a:endParaRPr lang="en-US" dirty="0"/>
        </a:p>
      </dgm:t>
    </dgm:pt>
    <dgm:pt modelId="{A398E8FB-46A2-45FC-B041-DDEAC2E197E0}" type="parTrans" cxnId="{E63719D4-420B-4B10-8EF1-A9DE9E408C85}">
      <dgm:prSet/>
      <dgm:spPr/>
      <dgm:t>
        <a:bodyPr/>
        <a:lstStyle/>
        <a:p>
          <a:endParaRPr lang="en-US"/>
        </a:p>
      </dgm:t>
    </dgm:pt>
    <dgm:pt modelId="{562C7658-017D-4754-8294-F4C7E99BCD14}" type="sibTrans" cxnId="{E63719D4-420B-4B10-8EF1-A9DE9E408C85}">
      <dgm:prSet/>
      <dgm:spPr/>
      <dgm:t>
        <a:bodyPr/>
        <a:lstStyle/>
        <a:p>
          <a:endParaRPr lang="en-US" dirty="0"/>
        </a:p>
      </dgm:t>
    </dgm:pt>
    <dgm:pt modelId="{28A1E44D-7390-495F-BFC0-8ACA859D060C}">
      <dgm:prSet phldrT="[Text]"/>
      <dgm:spPr/>
      <dgm:t>
        <a:bodyPr/>
        <a:lstStyle/>
        <a:p>
          <a:pPr algn="ctr"/>
          <a:r>
            <a:rPr lang="en-US" dirty="0" smtClean="0"/>
            <a:t>Investment  Review Committee</a:t>
          </a:r>
          <a:endParaRPr lang="en-US" dirty="0"/>
        </a:p>
      </dgm:t>
    </dgm:pt>
    <dgm:pt modelId="{284C4F61-B4AD-47AF-A153-ACC9B6E09025}" type="parTrans" cxnId="{CB72542A-B18C-42F1-A7AD-41AFA027CA00}">
      <dgm:prSet/>
      <dgm:spPr/>
      <dgm:t>
        <a:bodyPr/>
        <a:lstStyle/>
        <a:p>
          <a:endParaRPr lang="en-US"/>
        </a:p>
      </dgm:t>
    </dgm:pt>
    <dgm:pt modelId="{294C8D03-0DF4-48B0-844C-EE49BBA0CD74}" type="sibTrans" cxnId="{CB72542A-B18C-42F1-A7AD-41AFA027CA00}">
      <dgm:prSet/>
      <dgm:spPr/>
      <dgm:t>
        <a:bodyPr/>
        <a:lstStyle/>
        <a:p>
          <a:endParaRPr lang="en-US" dirty="0"/>
        </a:p>
      </dgm:t>
    </dgm:pt>
    <dgm:pt modelId="{EA38979E-6C20-4D8D-8EBA-22B3D2E8DB02}">
      <dgm:prSet phldrT="[Text]"/>
      <dgm:spPr/>
      <dgm:t>
        <a:bodyPr/>
        <a:lstStyle/>
        <a:p>
          <a:pPr algn="ctr"/>
          <a:r>
            <a:rPr lang="en-US" dirty="0" smtClean="0"/>
            <a:t>Grant’s Officer Decision</a:t>
          </a:r>
          <a:endParaRPr lang="en-US" dirty="0"/>
        </a:p>
      </dgm:t>
    </dgm:pt>
    <dgm:pt modelId="{9AA0A859-6B56-4F30-99C3-30D3BA1831C9}" type="parTrans" cxnId="{5E58321B-2C20-4A34-B488-56B3B2C08D5E}">
      <dgm:prSet/>
      <dgm:spPr/>
      <dgm:t>
        <a:bodyPr/>
        <a:lstStyle/>
        <a:p>
          <a:endParaRPr lang="en-US"/>
        </a:p>
      </dgm:t>
    </dgm:pt>
    <dgm:pt modelId="{3AEAFA52-6781-4B07-B9B8-097C9E65280C}" type="sibTrans" cxnId="{5E58321B-2C20-4A34-B488-56B3B2C08D5E}">
      <dgm:prSet/>
      <dgm:spPr/>
      <dgm:t>
        <a:bodyPr/>
        <a:lstStyle/>
        <a:p>
          <a:endParaRPr lang="en-US" dirty="0"/>
        </a:p>
      </dgm:t>
    </dgm:pt>
    <dgm:pt modelId="{BF3D4BD3-2A93-467E-A8CE-EA1BE10D181B}" type="pres">
      <dgm:prSet presAssocID="{1B806DEA-E877-451C-B382-F3DE91F372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F2F9C4-F895-4AF2-879C-2AC06456D57E}" type="pres">
      <dgm:prSet presAssocID="{8D1746BB-5213-436B-92A9-61FCA5DCA20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F4CD7-3970-4A20-BF92-DEEDDDFD7D83}" type="pres">
      <dgm:prSet presAssocID="{C01FB1AF-371E-45DE-8CB2-0036D2021D8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F41D1F0-88D0-4512-A8A6-B0118773E9EC}" type="pres">
      <dgm:prSet presAssocID="{C01FB1AF-371E-45DE-8CB2-0036D2021D83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582CE7D3-9BD5-484B-A5AF-D48E98BE0229}" type="pres">
      <dgm:prSet presAssocID="{8AF37279-1D57-48F1-AD11-FCE4A6E5143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9FF8C-F647-405B-926B-1BF8DF423448}" type="pres">
      <dgm:prSet presAssocID="{087329A6-A8C4-482F-BDD2-78F5AFC71F6C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CC482D6-ADFC-4786-9F85-5CDC42C493D5}" type="pres">
      <dgm:prSet presAssocID="{087329A6-A8C4-482F-BDD2-78F5AFC71F6C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B508A743-38B4-4645-AA63-6A6035CDD3E0}" type="pres">
      <dgm:prSet presAssocID="{6F2119EE-57E6-4E1B-8626-2378B8A21CC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83397-AF8D-4178-A3DC-5509C7A78CFC}" type="pres">
      <dgm:prSet presAssocID="{562C7658-017D-4754-8294-F4C7E99BCD1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159D30C-7BB6-4968-AFEC-CE0913C7671A}" type="pres">
      <dgm:prSet presAssocID="{562C7658-017D-4754-8294-F4C7E99BCD14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24707CD0-B19D-442C-8A36-B7C19524C2E4}" type="pres">
      <dgm:prSet presAssocID="{28A1E44D-7390-495F-BFC0-8ACA859D060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22C52-860D-4C89-82C5-436805C89071}" type="pres">
      <dgm:prSet presAssocID="{294C8D03-0DF4-48B0-844C-EE49BBA0CD74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1992DF6-3436-47F4-B594-B68F02EE03CE}" type="pres">
      <dgm:prSet presAssocID="{294C8D03-0DF4-48B0-844C-EE49BBA0CD74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5A0E0898-8A2D-403D-8D9F-81EE68D3B3EF}" type="pres">
      <dgm:prSet presAssocID="{EA38979E-6C20-4D8D-8EBA-22B3D2E8DB0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77B265-5159-41B1-A4EB-770D315E1629}" type="pres">
      <dgm:prSet presAssocID="{3AEAFA52-6781-4B07-B9B8-097C9E65280C}" presName="sibTrans" presStyleLbl="sibTrans1D1" presStyleIdx="4" presStyleCnt="5"/>
      <dgm:spPr/>
      <dgm:t>
        <a:bodyPr/>
        <a:lstStyle/>
        <a:p>
          <a:endParaRPr lang="en-US"/>
        </a:p>
      </dgm:t>
    </dgm:pt>
    <dgm:pt modelId="{296DCFB3-71EA-41ED-93B9-1FDD38E6AC4D}" type="pres">
      <dgm:prSet presAssocID="{3AEAFA52-6781-4B07-B9B8-097C9E65280C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10E738CC-4DC1-436C-A025-18248ACE62A2}" type="pres">
      <dgm:prSet presAssocID="{732FF8AE-1064-4305-BEAC-3AD054AEC27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58321B-2C20-4A34-B488-56B3B2C08D5E}" srcId="{1B806DEA-E877-451C-B382-F3DE91F37244}" destId="{EA38979E-6C20-4D8D-8EBA-22B3D2E8DB02}" srcOrd="4" destOrd="0" parTransId="{9AA0A859-6B56-4F30-99C3-30D3BA1831C9}" sibTransId="{3AEAFA52-6781-4B07-B9B8-097C9E65280C}"/>
    <dgm:cxn modelId="{35DD275E-2135-4302-9220-C518AE4B9A0E}" type="presOf" srcId="{EA38979E-6C20-4D8D-8EBA-22B3D2E8DB02}" destId="{5A0E0898-8A2D-403D-8D9F-81EE68D3B3EF}" srcOrd="0" destOrd="0" presId="urn:microsoft.com/office/officeart/2005/8/layout/bProcess3"/>
    <dgm:cxn modelId="{E63719D4-420B-4B10-8EF1-A9DE9E408C85}" srcId="{1B806DEA-E877-451C-B382-F3DE91F37244}" destId="{6F2119EE-57E6-4E1B-8626-2378B8A21CC2}" srcOrd="2" destOrd="0" parTransId="{A398E8FB-46A2-45FC-B041-DDEAC2E197E0}" sibTransId="{562C7658-017D-4754-8294-F4C7E99BCD14}"/>
    <dgm:cxn modelId="{281E7A95-44A8-4531-88F8-34D3C331AA56}" srcId="{1B806DEA-E877-451C-B382-F3DE91F37244}" destId="{8AF37279-1D57-48F1-AD11-FCE4A6E51435}" srcOrd="1" destOrd="0" parTransId="{D499D4ED-7C01-4E31-96F4-EA7268C9587A}" sibTransId="{087329A6-A8C4-482F-BDD2-78F5AFC71F6C}"/>
    <dgm:cxn modelId="{EFBF4F16-8D16-436A-8FBA-1FCD0B9899CE}" type="presOf" srcId="{294C8D03-0DF4-48B0-844C-EE49BBA0CD74}" destId="{01992DF6-3436-47F4-B594-B68F02EE03CE}" srcOrd="1" destOrd="0" presId="urn:microsoft.com/office/officeart/2005/8/layout/bProcess3"/>
    <dgm:cxn modelId="{2DB9DDC7-6686-487C-9829-31696AE641C9}" srcId="{1B806DEA-E877-451C-B382-F3DE91F37244}" destId="{732FF8AE-1064-4305-BEAC-3AD054AEC279}" srcOrd="5" destOrd="0" parTransId="{0F5DB753-4BD4-428D-929B-8393BCD9EFB0}" sibTransId="{A580A25E-4AA8-42B8-B1B8-FAEC493A51A7}"/>
    <dgm:cxn modelId="{3D4B13EC-A329-4148-BDE3-2AADA9D23A55}" type="presOf" srcId="{1B806DEA-E877-451C-B382-F3DE91F37244}" destId="{BF3D4BD3-2A93-467E-A8CE-EA1BE10D181B}" srcOrd="0" destOrd="0" presId="urn:microsoft.com/office/officeart/2005/8/layout/bProcess3"/>
    <dgm:cxn modelId="{0CE53E04-3FB5-44BE-B0D9-4BFE5EBCB9D6}" type="presOf" srcId="{294C8D03-0DF4-48B0-844C-EE49BBA0CD74}" destId="{48522C52-860D-4C89-82C5-436805C89071}" srcOrd="0" destOrd="0" presId="urn:microsoft.com/office/officeart/2005/8/layout/bProcess3"/>
    <dgm:cxn modelId="{C05D334A-BDD9-440F-BD0A-BE5C753FEE68}" type="presOf" srcId="{087329A6-A8C4-482F-BDD2-78F5AFC71F6C}" destId="{2CC482D6-ADFC-4786-9F85-5CDC42C493D5}" srcOrd="1" destOrd="0" presId="urn:microsoft.com/office/officeart/2005/8/layout/bProcess3"/>
    <dgm:cxn modelId="{707DE8B9-B6F2-4E86-92B6-F4697F28BECC}" type="presOf" srcId="{3AEAFA52-6781-4B07-B9B8-097C9E65280C}" destId="{DC77B265-5159-41B1-A4EB-770D315E1629}" srcOrd="0" destOrd="0" presId="urn:microsoft.com/office/officeart/2005/8/layout/bProcess3"/>
    <dgm:cxn modelId="{2A4C9583-325C-4C54-84A2-C5D73BBCF3CE}" type="presOf" srcId="{8AF37279-1D57-48F1-AD11-FCE4A6E51435}" destId="{582CE7D3-9BD5-484B-A5AF-D48E98BE0229}" srcOrd="0" destOrd="0" presId="urn:microsoft.com/office/officeart/2005/8/layout/bProcess3"/>
    <dgm:cxn modelId="{2CDFFE9D-148C-4223-8AAD-3BB9546D0596}" type="presOf" srcId="{C01FB1AF-371E-45DE-8CB2-0036D2021D83}" destId="{9F41D1F0-88D0-4512-A8A6-B0118773E9EC}" srcOrd="1" destOrd="0" presId="urn:microsoft.com/office/officeart/2005/8/layout/bProcess3"/>
    <dgm:cxn modelId="{40D151CD-7325-415C-A8E9-4C1415DF68B1}" type="presOf" srcId="{8D1746BB-5213-436B-92A9-61FCA5DCA20E}" destId="{B9F2F9C4-F895-4AF2-879C-2AC06456D57E}" srcOrd="0" destOrd="0" presId="urn:microsoft.com/office/officeart/2005/8/layout/bProcess3"/>
    <dgm:cxn modelId="{2E24F45A-070D-4F59-AB21-8747FBE3E52B}" type="presOf" srcId="{C01FB1AF-371E-45DE-8CB2-0036D2021D83}" destId="{CE5F4CD7-3970-4A20-BF92-DEEDDDFD7D83}" srcOrd="0" destOrd="0" presId="urn:microsoft.com/office/officeart/2005/8/layout/bProcess3"/>
    <dgm:cxn modelId="{6D12AD63-3F4B-4A51-82FE-5AA271FFDCAD}" type="presOf" srcId="{6F2119EE-57E6-4E1B-8626-2378B8A21CC2}" destId="{B508A743-38B4-4645-AA63-6A6035CDD3E0}" srcOrd="0" destOrd="0" presId="urn:microsoft.com/office/officeart/2005/8/layout/bProcess3"/>
    <dgm:cxn modelId="{F4DCC118-4BF2-4081-BF89-427332C98D50}" type="presOf" srcId="{28A1E44D-7390-495F-BFC0-8ACA859D060C}" destId="{24707CD0-B19D-442C-8A36-B7C19524C2E4}" srcOrd="0" destOrd="0" presId="urn:microsoft.com/office/officeart/2005/8/layout/bProcess3"/>
    <dgm:cxn modelId="{9B85E422-FD39-4B69-ABF4-BD0415CA0FF6}" type="presOf" srcId="{562C7658-017D-4754-8294-F4C7E99BCD14}" destId="{D1483397-AF8D-4178-A3DC-5509C7A78CFC}" srcOrd="0" destOrd="0" presId="urn:microsoft.com/office/officeart/2005/8/layout/bProcess3"/>
    <dgm:cxn modelId="{789B7EED-4B98-46D5-984A-DD0C6E7EAB72}" type="presOf" srcId="{3AEAFA52-6781-4B07-B9B8-097C9E65280C}" destId="{296DCFB3-71EA-41ED-93B9-1FDD38E6AC4D}" srcOrd="1" destOrd="0" presId="urn:microsoft.com/office/officeart/2005/8/layout/bProcess3"/>
    <dgm:cxn modelId="{6551937B-92A5-4B9A-8B01-CF82934AB6BA}" type="presOf" srcId="{087329A6-A8C4-482F-BDD2-78F5AFC71F6C}" destId="{0729FF8C-F647-405B-926B-1BF8DF423448}" srcOrd="0" destOrd="0" presId="urn:microsoft.com/office/officeart/2005/8/layout/bProcess3"/>
    <dgm:cxn modelId="{4AA8F1B2-D38F-473A-83D7-B49D4C4F60A2}" type="presOf" srcId="{732FF8AE-1064-4305-BEAC-3AD054AEC279}" destId="{10E738CC-4DC1-436C-A025-18248ACE62A2}" srcOrd="0" destOrd="0" presId="urn:microsoft.com/office/officeart/2005/8/layout/bProcess3"/>
    <dgm:cxn modelId="{9FD5C06D-01ED-46FA-8571-672D131F2983}" type="presOf" srcId="{562C7658-017D-4754-8294-F4C7E99BCD14}" destId="{C159D30C-7BB6-4968-AFEC-CE0913C7671A}" srcOrd="1" destOrd="0" presId="urn:microsoft.com/office/officeart/2005/8/layout/bProcess3"/>
    <dgm:cxn modelId="{223A02D3-304D-42B9-B7A6-75CAC2B2F671}" srcId="{1B806DEA-E877-451C-B382-F3DE91F37244}" destId="{8D1746BB-5213-436B-92A9-61FCA5DCA20E}" srcOrd="0" destOrd="0" parTransId="{8B9043AD-CF99-4CCF-9D6C-4E3104A556CE}" sibTransId="{C01FB1AF-371E-45DE-8CB2-0036D2021D83}"/>
    <dgm:cxn modelId="{CB72542A-B18C-42F1-A7AD-41AFA027CA00}" srcId="{1B806DEA-E877-451C-B382-F3DE91F37244}" destId="{28A1E44D-7390-495F-BFC0-8ACA859D060C}" srcOrd="3" destOrd="0" parTransId="{284C4F61-B4AD-47AF-A153-ACC9B6E09025}" sibTransId="{294C8D03-0DF4-48B0-844C-EE49BBA0CD74}"/>
    <dgm:cxn modelId="{101834CB-7E77-4CD8-BD5B-1C0D04C57E58}" type="presParOf" srcId="{BF3D4BD3-2A93-467E-A8CE-EA1BE10D181B}" destId="{B9F2F9C4-F895-4AF2-879C-2AC06456D57E}" srcOrd="0" destOrd="0" presId="urn:microsoft.com/office/officeart/2005/8/layout/bProcess3"/>
    <dgm:cxn modelId="{59B90FC6-9D45-4324-BB84-CC19C144318E}" type="presParOf" srcId="{BF3D4BD3-2A93-467E-A8CE-EA1BE10D181B}" destId="{CE5F4CD7-3970-4A20-BF92-DEEDDDFD7D83}" srcOrd="1" destOrd="0" presId="urn:microsoft.com/office/officeart/2005/8/layout/bProcess3"/>
    <dgm:cxn modelId="{5A013670-22AD-49E7-9C7B-E2E88A0E0C9A}" type="presParOf" srcId="{CE5F4CD7-3970-4A20-BF92-DEEDDDFD7D83}" destId="{9F41D1F0-88D0-4512-A8A6-B0118773E9EC}" srcOrd="0" destOrd="0" presId="urn:microsoft.com/office/officeart/2005/8/layout/bProcess3"/>
    <dgm:cxn modelId="{86229708-76A0-4491-B4F8-23DD46F88E84}" type="presParOf" srcId="{BF3D4BD3-2A93-467E-A8CE-EA1BE10D181B}" destId="{582CE7D3-9BD5-484B-A5AF-D48E98BE0229}" srcOrd="2" destOrd="0" presId="urn:microsoft.com/office/officeart/2005/8/layout/bProcess3"/>
    <dgm:cxn modelId="{33635182-EE93-4ADC-B352-56F820049D6D}" type="presParOf" srcId="{BF3D4BD3-2A93-467E-A8CE-EA1BE10D181B}" destId="{0729FF8C-F647-405B-926B-1BF8DF423448}" srcOrd="3" destOrd="0" presId="urn:microsoft.com/office/officeart/2005/8/layout/bProcess3"/>
    <dgm:cxn modelId="{89485361-8B50-4EF0-BEBA-448A6B236D84}" type="presParOf" srcId="{0729FF8C-F647-405B-926B-1BF8DF423448}" destId="{2CC482D6-ADFC-4786-9F85-5CDC42C493D5}" srcOrd="0" destOrd="0" presId="urn:microsoft.com/office/officeart/2005/8/layout/bProcess3"/>
    <dgm:cxn modelId="{0B273A6B-9BCF-49DE-AB6B-1E03042FA1E6}" type="presParOf" srcId="{BF3D4BD3-2A93-467E-A8CE-EA1BE10D181B}" destId="{B508A743-38B4-4645-AA63-6A6035CDD3E0}" srcOrd="4" destOrd="0" presId="urn:microsoft.com/office/officeart/2005/8/layout/bProcess3"/>
    <dgm:cxn modelId="{5736BF2E-EF80-46BB-B8C5-8FAFCF708258}" type="presParOf" srcId="{BF3D4BD3-2A93-467E-A8CE-EA1BE10D181B}" destId="{D1483397-AF8D-4178-A3DC-5509C7A78CFC}" srcOrd="5" destOrd="0" presId="urn:microsoft.com/office/officeart/2005/8/layout/bProcess3"/>
    <dgm:cxn modelId="{CB10ADC6-ED09-4A24-9145-753C3E5BFF2E}" type="presParOf" srcId="{D1483397-AF8D-4178-A3DC-5509C7A78CFC}" destId="{C159D30C-7BB6-4968-AFEC-CE0913C7671A}" srcOrd="0" destOrd="0" presId="urn:microsoft.com/office/officeart/2005/8/layout/bProcess3"/>
    <dgm:cxn modelId="{2938FE4F-BED0-4D94-B530-D1EF57598E29}" type="presParOf" srcId="{BF3D4BD3-2A93-467E-A8CE-EA1BE10D181B}" destId="{24707CD0-B19D-442C-8A36-B7C19524C2E4}" srcOrd="6" destOrd="0" presId="urn:microsoft.com/office/officeart/2005/8/layout/bProcess3"/>
    <dgm:cxn modelId="{A9F2FC14-E51A-413E-9CD0-BE3FD77688F8}" type="presParOf" srcId="{BF3D4BD3-2A93-467E-A8CE-EA1BE10D181B}" destId="{48522C52-860D-4C89-82C5-436805C89071}" srcOrd="7" destOrd="0" presId="urn:microsoft.com/office/officeart/2005/8/layout/bProcess3"/>
    <dgm:cxn modelId="{4B273BFC-3770-4F82-83A9-81A877B54653}" type="presParOf" srcId="{48522C52-860D-4C89-82C5-436805C89071}" destId="{01992DF6-3436-47F4-B594-B68F02EE03CE}" srcOrd="0" destOrd="0" presId="urn:microsoft.com/office/officeart/2005/8/layout/bProcess3"/>
    <dgm:cxn modelId="{517E4BAA-8EF7-4851-BC68-47679F371591}" type="presParOf" srcId="{BF3D4BD3-2A93-467E-A8CE-EA1BE10D181B}" destId="{5A0E0898-8A2D-403D-8D9F-81EE68D3B3EF}" srcOrd="8" destOrd="0" presId="urn:microsoft.com/office/officeart/2005/8/layout/bProcess3"/>
    <dgm:cxn modelId="{74CB2EA8-8011-41F9-8FFF-24150B10357A}" type="presParOf" srcId="{BF3D4BD3-2A93-467E-A8CE-EA1BE10D181B}" destId="{DC77B265-5159-41B1-A4EB-770D315E1629}" srcOrd="9" destOrd="0" presId="urn:microsoft.com/office/officeart/2005/8/layout/bProcess3"/>
    <dgm:cxn modelId="{4F43C256-035E-4D95-9D3D-9FAAE05AB76E}" type="presParOf" srcId="{DC77B265-5159-41B1-A4EB-770D315E1629}" destId="{296DCFB3-71EA-41ED-93B9-1FDD38E6AC4D}" srcOrd="0" destOrd="0" presId="urn:microsoft.com/office/officeart/2005/8/layout/bProcess3"/>
    <dgm:cxn modelId="{1C905837-1AAC-420D-AD28-5B7071B1EB3B}" type="presParOf" srcId="{BF3D4BD3-2A93-467E-A8CE-EA1BE10D181B}" destId="{10E738CC-4DC1-436C-A025-18248ACE62A2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7BC416-0338-47A3-9A9A-D7EFA721152B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ADBB9D2-5317-4844-88D0-E56114459BA8}">
      <dgm:prSet/>
      <dgm:spPr>
        <a:xfrm>
          <a:off x="255116" y="522"/>
          <a:ext cx="2841919" cy="1705151"/>
        </a:xfrm>
        <a:prstGeom prst="rect">
          <a:avLst/>
        </a:prstGeom>
      </dgm:spPr>
      <dgm:t>
        <a:bodyPr/>
        <a:lstStyle/>
        <a:p>
          <a:r>
            <a:rPr lang="en-US" dirty="0" smtClean="0">
              <a:latin typeface="Palatino Linotype" panose="02040502050505030304"/>
              <a:ea typeface="+mn-ea"/>
              <a:cs typeface="+mn-cs"/>
            </a:rPr>
            <a:t>Denver Regional Office Application Link to Grants.gov</a:t>
          </a:r>
          <a:endParaRPr lang="en-US" dirty="0">
            <a:latin typeface="Palatino Linotype" panose="02040502050505030304"/>
            <a:ea typeface="+mn-ea"/>
            <a:cs typeface="+mn-cs"/>
          </a:endParaRPr>
        </a:p>
      </dgm:t>
    </dgm:pt>
    <dgm:pt modelId="{D0FAD364-CA26-407E-BF64-8BBCD21D2D74}" type="parTrans" cxnId="{65D1E4C9-8E7F-40E7-A7FD-0E9DDC39D118}">
      <dgm:prSet/>
      <dgm:spPr/>
      <dgm:t>
        <a:bodyPr/>
        <a:lstStyle/>
        <a:p>
          <a:endParaRPr lang="en-US"/>
        </a:p>
      </dgm:t>
    </dgm:pt>
    <dgm:pt modelId="{8A74DD1D-66BB-4C18-854C-3A71B5CB8FE0}" type="sibTrans" cxnId="{65D1E4C9-8E7F-40E7-A7FD-0E9DDC39D118}">
      <dgm:prSet/>
      <dgm:spPr/>
      <dgm:t>
        <a:bodyPr/>
        <a:lstStyle/>
        <a:p>
          <a:endParaRPr lang="en-US"/>
        </a:p>
      </dgm:t>
    </dgm:pt>
    <dgm:pt modelId="{13B2DBEC-2B26-4476-BD8F-8A2A88F27B9F}">
      <dgm:prSet/>
      <dgm:spPr>
        <a:xfrm>
          <a:off x="3381227" y="522"/>
          <a:ext cx="2841919" cy="1705151"/>
        </a:xfrm>
        <a:prstGeom prst="rect">
          <a:avLst/>
        </a:prstGeom>
      </dgm:spPr>
      <dgm:t>
        <a:bodyPr/>
        <a:lstStyle/>
        <a:p>
          <a:r>
            <a:rPr lang="en-US" smtClean="0">
              <a:latin typeface="Palatino Linotype" panose="02040502050505030304"/>
              <a:ea typeface="+mn-ea"/>
              <a:cs typeface="+mn-cs"/>
            </a:rPr>
            <a:t>EDA Investment </a:t>
          </a:r>
          <a:r>
            <a:rPr lang="en-US" dirty="0" smtClean="0">
              <a:latin typeface="Palatino Linotype" panose="02040502050505030304"/>
              <a:ea typeface="+mn-ea"/>
              <a:cs typeface="+mn-cs"/>
            </a:rPr>
            <a:t>Priority Descriptions</a:t>
          </a:r>
          <a:endParaRPr lang="en-US" dirty="0">
            <a:latin typeface="Palatino Linotype" panose="02040502050505030304"/>
            <a:ea typeface="+mn-ea"/>
            <a:cs typeface="+mn-cs"/>
          </a:endParaRPr>
        </a:p>
      </dgm:t>
    </dgm:pt>
    <dgm:pt modelId="{19168323-2D48-421C-A502-ECBB007921F3}" type="parTrans" cxnId="{F5196464-F3D8-406E-8798-F940DFAD1A13}">
      <dgm:prSet/>
      <dgm:spPr/>
      <dgm:t>
        <a:bodyPr/>
        <a:lstStyle/>
        <a:p>
          <a:endParaRPr lang="en-US"/>
        </a:p>
      </dgm:t>
    </dgm:pt>
    <dgm:pt modelId="{6322695F-1458-4191-8981-01371DDB553F}" type="sibTrans" cxnId="{F5196464-F3D8-406E-8798-F940DFAD1A13}">
      <dgm:prSet/>
      <dgm:spPr/>
      <dgm:t>
        <a:bodyPr/>
        <a:lstStyle/>
        <a:p>
          <a:endParaRPr lang="en-US"/>
        </a:p>
      </dgm:t>
    </dgm:pt>
    <dgm:pt modelId="{051637A7-A935-440A-B244-209DDBD8460D}">
      <dgm:prSet/>
      <dgm:spPr>
        <a:xfrm>
          <a:off x="6507339" y="522"/>
          <a:ext cx="2841919" cy="1705151"/>
        </a:xfrm>
        <a:prstGeom prst="rect">
          <a:avLst/>
        </a:prstGeom>
      </dgm:spPr>
      <dgm:t>
        <a:bodyPr/>
        <a:lstStyle/>
        <a:p>
          <a:r>
            <a:rPr lang="en-US" dirty="0" smtClean="0">
              <a:latin typeface="Palatino Linotype" panose="02040502050505030304"/>
              <a:ea typeface="+mn-ea"/>
              <a:cs typeface="+mn-cs"/>
            </a:rPr>
            <a:t>EDA Report on</a:t>
          </a:r>
        </a:p>
        <a:p>
          <a:r>
            <a:rPr lang="en-US" dirty="0" smtClean="0">
              <a:latin typeface="Palatino Linotype" panose="02040502050505030304"/>
              <a:ea typeface="+mn-ea"/>
              <a:cs typeface="+mn-cs"/>
            </a:rPr>
            <a:t>UC Best Practices </a:t>
          </a:r>
          <a:endParaRPr lang="en-US" dirty="0">
            <a:latin typeface="Palatino Linotype" panose="02040502050505030304"/>
            <a:ea typeface="+mn-ea"/>
            <a:cs typeface="+mn-cs"/>
          </a:endParaRPr>
        </a:p>
      </dgm:t>
    </dgm:pt>
    <dgm:pt modelId="{C0E53FBD-A3AB-482A-9A62-6DEF772A217F}" type="parTrans" cxnId="{2A723056-A8CC-47F6-87C2-2AF3FE40DFF1}">
      <dgm:prSet/>
      <dgm:spPr/>
      <dgm:t>
        <a:bodyPr/>
        <a:lstStyle/>
        <a:p>
          <a:endParaRPr lang="en-US"/>
        </a:p>
      </dgm:t>
    </dgm:pt>
    <dgm:pt modelId="{7C953D50-8800-48E3-AD7B-4F4F8C1A1217}" type="sibTrans" cxnId="{2A723056-A8CC-47F6-87C2-2AF3FE40DFF1}">
      <dgm:prSet/>
      <dgm:spPr/>
      <dgm:t>
        <a:bodyPr/>
        <a:lstStyle/>
        <a:p>
          <a:endParaRPr lang="en-US"/>
        </a:p>
      </dgm:t>
    </dgm:pt>
    <dgm:pt modelId="{0DBE35C4-69C6-443E-A3B1-2C733A2DCDFF}">
      <dgm:prSet/>
      <dgm:spPr>
        <a:xfrm>
          <a:off x="255116" y="1989865"/>
          <a:ext cx="2841919" cy="1705151"/>
        </a:xfrm>
        <a:prstGeom prst="rect">
          <a:avLst/>
        </a:prstGeom>
      </dgm:spPr>
      <dgm:t>
        <a:bodyPr/>
        <a:lstStyle/>
        <a:p>
          <a:r>
            <a:rPr lang="en-US" dirty="0" smtClean="0">
              <a:latin typeface="Palatino Linotype" panose="02040502050505030304"/>
              <a:ea typeface="+mn-ea"/>
              <a:cs typeface="+mn-cs"/>
            </a:rPr>
            <a:t>UC Highlights &amp; Success Stories</a:t>
          </a:r>
          <a:endParaRPr lang="en-US" dirty="0">
            <a:latin typeface="Palatino Linotype" panose="02040502050505030304"/>
            <a:ea typeface="+mn-ea"/>
            <a:cs typeface="+mn-cs"/>
          </a:endParaRPr>
        </a:p>
      </dgm:t>
    </dgm:pt>
    <dgm:pt modelId="{240C8B31-648E-4309-84DE-9FD6C2202AAB}" type="parTrans" cxnId="{BDC06663-B38B-4F5E-AD03-71CB48BD49F5}">
      <dgm:prSet/>
      <dgm:spPr/>
      <dgm:t>
        <a:bodyPr/>
        <a:lstStyle/>
        <a:p>
          <a:endParaRPr lang="en-US"/>
        </a:p>
      </dgm:t>
    </dgm:pt>
    <dgm:pt modelId="{2498FBB9-9C57-4C93-8E1C-10F2A2090801}" type="sibTrans" cxnId="{BDC06663-B38B-4F5E-AD03-71CB48BD49F5}">
      <dgm:prSet/>
      <dgm:spPr/>
      <dgm:t>
        <a:bodyPr/>
        <a:lstStyle/>
        <a:p>
          <a:endParaRPr lang="en-US"/>
        </a:p>
      </dgm:t>
    </dgm:pt>
    <dgm:pt modelId="{FDFBBFC1-69BF-48C1-BAF7-B3323DC58243}">
      <dgm:prSet custT="1"/>
      <dgm:spPr>
        <a:xfrm>
          <a:off x="3381227" y="1989865"/>
          <a:ext cx="2841919" cy="1705151"/>
        </a:xfrm>
        <a:prstGeom prst="rect">
          <a:avLst/>
        </a:prstGeom>
      </dgm:spPr>
      <dgm:t>
        <a:bodyPr/>
        <a:lstStyle/>
        <a:p>
          <a:r>
            <a:rPr lang="en-US" sz="1600" dirty="0" smtClean="0">
              <a:latin typeface="Palatino Linotype" panose="02040502050505030304"/>
              <a:ea typeface="+mn-ea"/>
              <a:cs typeface="+mn-cs"/>
            </a:rPr>
            <a:t>StatsAmerica </a:t>
          </a:r>
        </a:p>
        <a:p>
          <a:r>
            <a:rPr lang="en-US" sz="1400" dirty="0" smtClean="0">
              <a:latin typeface="Palatino Linotype" panose="02040502050505030304"/>
              <a:ea typeface="+mn-ea"/>
              <a:cs typeface="+mn-cs"/>
            </a:rPr>
            <a:t>(measures economic distress)</a:t>
          </a:r>
        </a:p>
        <a:p>
          <a:r>
            <a:rPr lang="en-US" sz="1600" dirty="0" smtClean="0">
              <a:latin typeface="Palatino Linotype" panose="02040502050505030304"/>
              <a:ea typeface="+mn-ea"/>
              <a:cs typeface="+mn-cs"/>
            </a:rPr>
            <a:t>-Innovation Index</a:t>
          </a:r>
          <a:endParaRPr lang="en-US" sz="1600" dirty="0">
            <a:latin typeface="Palatino Linotype" panose="02040502050505030304"/>
            <a:ea typeface="+mn-ea"/>
            <a:cs typeface="+mn-cs"/>
          </a:endParaRPr>
        </a:p>
      </dgm:t>
    </dgm:pt>
    <dgm:pt modelId="{53D55B5C-BDF6-4F87-9B50-B87AB2ED33AC}" type="parTrans" cxnId="{C8D55AB5-7F24-4CE3-BD77-8353EF17ED02}">
      <dgm:prSet/>
      <dgm:spPr/>
      <dgm:t>
        <a:bodyPr/>
        <a:lstStyle/>
        <a:p>
          <a:endParaRPr lang="en-US"/>
        </a:p>
      </dgm:t>
    </dgm:pt>
    <dgm:pt modelId="{A3BAA891-1041-42BD-A358-FBAEB18EB28C}" type="sibTrans" cxnId="{C8D55AB5-7F24-4CE3-BD77-8353EF17ED02}">
      <dgm:prSet/>
      <dgm:spPr/>
      <dgm:t>
        <a:bodyPr/>
        <a:lstStyle/>
        <a:p>
          <a:endParaRPr lang="en-US"/>
        </a:p>
      </dgm:t>
    </dgm:pt>
    <dgm:pt modelId="{41019969-4639-4666-B6FA-0ABD8FFE3312}">
      <dgm:prSet/>
      <dgm:spPr>
        <a:xfrm>
          <a:off x="6507339" y="1989865"/>
          <a:ext cx="2841919" cy="1705151"/>
        </a:xfrm>
        <a:prstGeom prst="rect">
          <a:avLst/>
        </a:prstGeom>
      </dgm:spPr>
      <dgm:t>
        <a:bodyPr/>
        <a:lstStyle/>
        <a:p>
          <a:r>
            <a:rPr lang="en-US" dirty="0" smtClean="0">
              <a:latin typeface="Palatino Linotype" panose="02040502050505030304"/>
              <a:ea typeface="+mn-ea"/>
              <a:cs typeface="+mn-cs"/>
            </a:rPr>
            <a:t>Regional Innovation Accelerator Network (RIAN)</a:t>
          </a:r>
        </a:p>
        <a:p>
          <a:r>
            <a:rPr lang="en-US" dirty="0" smtClean="0">
              <a:latin typeface="Palatino Linotype" panose="02040502050505030304"/>
              <a:ea typeface="+mn-ea"/>
              <a:cs typeface="+mn-cs"/>
            </a:rPr>
            <a:t>- Industry Cluster Mapping</a:t>
          </a:r>
          <a:endParaRPr lang="en-US" dirty="0">
            <a:latin typeface="Palatino Linotype" panose="02040502050505030304"/>
            <a:ea typeface="+mn-ea"/>
            <a:cs typeface="+mn-cs"/>
          </a:endParaRPr>
        </a:p>
      </dgm:t>
    </dgm:pt>
    <dgm:pt modelId="{4AED21A2-C07F-4257-BC62-5AEDA15D1642}" type="parTrans" cxnId="{43ECE893-C439-43E9-96EC-4BA35B3B54F8}">
      <dgm:prSet/>
      <dgm:spPr/>
      <dgm:t>
        <a:bodyPr/>
        <a:lstStyle/>
        <a:p>
          <a:endParaRPr lang="en-US"/>
        </a:p>
      </dgm:t>
    </dgm:pt>
    <dgm:pt modelId="{BC37C49E-6C6F-48D1-A228-76729ACF394C}" type="sibTrans" cxnId="{43ECE893-C439-43E9-96EC-4BA35B3B54F8}">
      <dgm:prSet/>
      <dgm:spPr/>
      <dgm:t>
        <a:bodyPr/>
        <a:lstStyle/>
        <a:p>
          <a:endParaRPr lang="en-US"/>
        </a:p>
      </dgm:t>
    </dgm:pt>
    <dgm:pt modelId="{BEBF5258-BB4E-4C50-ADAD-F2E869B076A3}" type="pres">
      <dgm:prSet presAssocID="{D57BC416-0338-47A3-9A9A-D7EFA72115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29A08A-7FBD-46CC-81C1-BD992967DF4E}" type="pres">
      <dgm:prSet presAssocID="{AADBB9D2-5317-4844-88D0-E56114459BA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06FC3-A8DA-4479-908D-8A58EBDAC9B2}" type="pres">
      <dgm:prSet presAssocID="{8A74DD1D-66BB-4C18-854C-3A71B5CB8FE0}" presName="sibTrans" presStyleCnt="0"/>
      <dgm:spPr/>
      <dgm:t>
        <a:bodyPr/>
        <a:lstStyle/>
        <a:p>
          <a:endParaRPr lang="en-US"/>
        </a:p>
      </dgm:t>
    </dgm:pt>
    <dgm:pt modelId="{5EE8EA18-D505-4972-AF26-0D78F4B587CD}" type="pres">
      <dgm:prSet presAssocID="{13B2DBEC-2B26-4476-BD8F-8A2A88F27B9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7FED1-F975-4205-8B3B-DEF198115319}" type="pres">
      <dgm:prSet presAssocID="{6322695F-1458-4191-8981-01371DDB553F}" presName="sibTrans" presStyleCnt="0"/>
      <dgm:spPr/>
      <dgm:t>
        <a:bodyPr/>
        <a:lstStyle/>
        <a:p>
          <a:endParaRPr lang="en-US"/>
        </a:p>
      </dgm:t>
    </dgm:pt>
    <dgm:pt modelId="{72EC13DC-40CF-49A5-B9ED-A1083211ED7D}" type="pres">
      <dgm:prSet presAssocID="{051637A7-A935-440A-B244-209DDBD8460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DAC18-4767-437E-846F-533ABCCC66CD}" type="pres">
      <dgm:prSet presAssocID="{7C953D50-8800-48E3-AD7B-4F4F8C1A1217}" presName="sibTrans" presStyleCnt="0"/>
      <dgm:spPr/>
      <dgm:t>
        <a:bodyPr/>
        <a:lstStyle/>
        <a:p>
          <a:endParaRPr lang="en-US"/>
        </a:p>
      </dgm:t>
    </dgm:pt>
    <dgm:pt modelId="{9E5A7E63-F44E-4D33-A201-18D88233C9F3}" type="pres">
      <dgm:prSet presAssocID="{0DBE35C4-69C6-443E-A3B1-2C733A2DCDF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49EA4-D8D9-497F-AA87-C91E32E96221}" type="pres">
      <dgm:prSet presAssocID="{2498FBB9-9C57-4C93-8E1C-10F2A2090801}" presName="sibTrans" presStyleCnt="0"/>
      <dgm:spPr/>
      <dgm:t>
        <a:bodyPr/>
        <a:lstStyle/>
        <a:p>
          <a:endParaRPr lang="en-US"/>
        </a:p>
      </dgm:t>
    </dgm:pt>
    <dgm:pt modelId="{381359A7-8018-49C9-9D19-F5521E04BE2B}" type="pres">
      <dgm:prSet presAssocID="{FDFBBFC1-69BF-48C1-BAF7-B3323DC5824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30A57-AE27-4456-BD34-E0C91F9863E8}" type="pres">
      <dgm:prSet presAssocID="{A3BAA891-1041-42BD-A358-FBAEB18EB28C}" presName="sibTrans" presStyleCnt="0"/>
      <dgm:spPr/>
      <dgm:t>
        <a:bodyPr/>
        <a:lstStyle/>
        <a:p>
          <a:endParaRPr lang="en-US"/>
        </a:p>
      </dgm:t>
    </dgm:pt>
    <dgm:pt modelId="{E5864170-B268-4563-AD77-88B62732EF3C}" type="pres">
      <dgm:prSet presAssocID="{41019969-4639-4666-B6FA-0ABD8FFE331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D0BB70-678B-43B4-8742-800D4ECB2153}" type="presOf" srcId="{D57BC416-0338-47A3-9A9A-D7EFA721152B}" destId="{BEBF5258-BB4E-4C50-ADAD-F2E869B076A3}" srcOrd="0" destOrd="0" presId="urn:microsoft.com/office/officeart/2005/8/layout/default"/>
    <dgm:cxn modelId="{43ECE893-C439-43E9-96EC-4BA35B3B54F8}" srcId="{D57BC416-0338-47A3-9A9A-D7EFA721152B}" destId="{41019969-4639-4666-B6FA-0ABD8FFE3312}" srcOrd="5" destOrd="0" parTransId="{4AED21A2-C07F-4257-BC62-5AEDA15D1642}" sibTransId="{BC37C49E-6C6F-48D1-A228-76729ACF394C}"/>
    <dgm:cxn modelId="{BDC06663-B38B-4F5E-AD03-71CB48BD49F5}" srcId="{D57BC416-0338-47A3-9A9A-D7EFA721152B}" destId="{0DBE35C4-69C6-443E-A3B1-2C733A2DCDFF}" srcOrd="3" destOrd="0" parTransId="{240C8B31-648E-4309-84DE-9FD6C2202AAB}" sibTransId="{2498FBB9-9C57-4C93-8E1C-10F2A2090801}"/>
    <dgm:cxn modelId="{6CCE818F-0F7C-49BB-A17F-4156DE27B706}" type="presOf" srcId="{13B2DBEC-2B26-4476-BD8F-8A2A88F27B9F}" destId="{5EE8EA18-D505-4972-AF26-0D78F4B587CD}" srcOrd="0" destOrd="0" presId="urn:microsoft.com/office/officeart/2005/8/layout/default"/>
    <dgm:cxn modelId="{F5196464-F3D8-406E-8798-F940DFAD1A13}" srcId="{D57BC416-0338-47A3-9A9A-D7EFA721152B}" destId="{13B2DBEC-2B26-4476-BD8F-8A2A88F27B9F}" srcOrd="1" destOrd="0" parTransId="{19168323-2D48-421C-A502-ECBB007921F3}" sibTransId="{6322695F-1458-4191-8981-01371DDB553F}"/>
    <dgm:cxn modelId="{6D9C29E1-554D-450F-A146-89A08B258442}" type="presOf" srcId="{41019969-4639-4666-B6FA-0ABD8FFE3312}" destId="{E5864170-B268-4563-AD77-88B62732EF3C}" srcOrd="0" destOrd="0" presId="urn:microsoft.com/office/officeart/2005/8/layout/default"/>
    <dgm:cxn modelId="{2A723056-A8CC-47F6-87C2-2AF3FE40DFF1}" srcId="{D57BC416-0338-47A3-9A9A-D7EFA721152B}" destId="{051637A7-A935-440A-B244-209DDBD8460D}" srcOrd="2" destOrd="0" parTransId="{C0E53FBD-A3AB-482A-9A62-6DEF772A217F}" sibTransId="{7C953D50-8800-48E3-AD7B-4F4F8C1A1217}"/>
    <dgm:cxn modelId="{BA7B6B1E-5B07-46DC-AE51-AF02E8CC6288}" type="presOf" srcId="{AADBB9D2-5317-4844-88D0-E56114459BA8}" destId="{B529A08A-7FBD-46CC-81C1-BD992967DF4E}" srcOrd="0" destOrd="0" presId="urn:microsoft.com/office/officeart/2005/8/layout/default"/>
    <dgm:cxn modelId="{BAF4E6E0-8D3E-44A0-8F50-1ABC4CA30562}" type="presOf" srcId="{0DBE35C4-69C6-443E-A3B1-2C733A2DCDFF}" destId="{9E5A7E63-F44E-4D33-A201-18D88233C9F3}" srcOrd="0" destOrd="0" presId="urn:microsoft.com/office/officeart/2005/8/layout/default"/>
    <dgm:cxn modelId="{C8D55AB5-7F24-4CE3-BD77-8353EF17ED02}" srcId="{D57BC416-0338-47A3-9A9A-D7EFA721152B}" destId="{FDFBBFC1-69BF-48C1-BAF7-B3323DC58243}" srcOrd="4" destOrd="0" parTransId="{53D55B5C-BDF6-4F87-9B50-B87AB2ED33AC}" sibTransId="{A3BAA891-1041-42BD-A358-FBAEB18EB28C}"/>
    <dgm:cxn modelId="{4B2AECF6-94D1-4EFD-BE54-6091EBF89216}" type="presOf" srcId="{FDFBBFC1-69BF-48C1-BAF7-B3323DC58243}" destId="{381359A7-8018-49C9-9D19-F5521E04BE2B}" srcOrd="0" destOrd="0" presId="urn:microsoft.com/office/officeart/2005/8/layout/default"/>
    <dgm:cxn modelId="{65D1E4C9-8E7F-40E7-A7FD-0E9DDC39D118}" srcId="{D57BC416-0338-47A3-9A9A-D7EFA721152B}" destId="{AADBB9D2-5317-4844-88D0-E56114459BA8}" srcOrd="0" destOrd="0" parTransId="{D0FAD364-CA26-407E-BF64-8BBCD21D2D74}" sibTransId="{8A74DD1D-66BB-4C18-854C-3A71B5CB8FE0}"/>
    <dgm:cxn modelId="{FFD322B6-C55B-42C3-8B19-3B8C0115BA18}" type="presOf" srcId="{051637A7-A935-440A-B244-209DDBD8460D}" destId="{72EC13DC-40CF-49A5-B9ED-A1083211ED7D}" srcOrd="0" destOrd="0" presId="urn:microsoft.com/office/officeart/2005/8/layout/default"/>
    <dgm:cxn modelId="{6D27361A-3F30-48F8-AF2E-011FD27DE175}" type="presParOf" srcId="{BEBF5258-BB4E-4C50-ADAD-F2E869B076A3}" destId="{B529A08A-7FBD-46CC-81C1-BD992967DF4E}" srcOrd="0" destOrd="0" presId="urn:microsoft.com/office/officeart/2005/8/layout/default"/>
    <dgm:cxn modelId="{161406BE-677A-4CF1-96AD-0F3CC31EA9E7}" type="presParOf" srcId="{BEBF5258-BB4E-4C50-ADAD-F2E869B076A3}" destId="{53C06FC3-A8DA-4479-908D-8A58EBDAC9B2}" srcOrd="1" destOrd="0" presId="urn:microsoft.com/office/officeart/2005/8/layout/default"/>
    <dgm:cxn modelId="{C1BE3B12-9533-4C92-B613-55A3EB65DAE0}" type="presParOf" srcId="{BEBF5258-BB4E-4C50-ADAD-F2E869B076A3}" destId="{5EE8EA18-D505-4972-AF26-0D78F4B587CD}" srcOrd="2" destOrd="0" presId="urn:microsoft.com/office/officeart/2005/8/layout/default"/>
    <dgm:cxn modelId="{9E623DE6-984C-47D0-85FD-19ACAA449D56}" type="presParOf" srcId="{BEBF5258-BB4E-4C50-ADAD-F2E869B076A3}" destId="{DD47FED1-F975-4205-8B3B-DEF198115319}" srcOrd="3" destOrd="0" presId="urn:microsoft.com/office/officeart/2005/8/layout/default"/>
    <dgm:cxn modelId="{63A22BD0-F011-4A25-BBB5-7BDA95FBEF8D}" type="presParOf" srcId="{BEBF5258-BB4E-4C50-ADAD-F2E869B076A3}" destId="{72EC13DC-40CF-49A5-B9ED-A1083211ED7D}" srcOrd="4" destOrd="0" presId="urn:microsoft.com/office/officeart/2005/8/layout/default"/>
    <dgm:cxn modelId="{6E1BD54E-2354-41DA-ABA1-07D04D0AA231}" type="presParOf" srcId="{BEBF5258-BB4E-4C50-ADAD-F2E869B076A3}" destId="{9E2DAC18-4767-437E-846F-533ABCCC66CD}" srcOrd="5" destOrd="0" presId="urn:microsoft.com/office/officeart/2005/8/layout/default"/>
    <dgm:cxn modelId="{5EF52EDC-7285-4FF6-9D01-757D2761D89E}" type="presParOf" srcId="{BEBF5258-BB4E-4C50-ADAD-F2E869B076A3}" destId="{9E5A7E63-F44E-4D33-A201-18D88233C9F3}" srcOrd="6" destOrd="0" presId="urn:microsoft.com/office/officeart/2005/8/layout/default"/>
    <dgm:cxn modelId="{D761F6DE-EDCB-4239-95F2-C4DCCAE2EA4B}" type="presParOf" srcId="{BEBF5258-BB4E-4C50-ADAD-F2E869B076A3}" destId="{64149EA4-D8D9-497F-AA87-C91E32E96221}" srcOrd="7" destOrd="0" presId="urn:microsoft.com/office/officeart/2005/8/layout/default"/>
    <dgm:cxn modelId="{AB5D9FA5-DD4F-4479-AEB9-AEA14D8509D7}" type="presParOf" srcId="{BEBF5258-BB4E-4C50-ADAD-F2E869B076A3}" destId="{381359A7-8018-49C9-9D19-F5521E04BE2B}" srcOrd="8" destOrd="0" presId="urn:microsoft.com/office/officeart/2005/8/layout/default"/>
    <dgm:cxn modelId="{7D978642-1ECE-4FC8-B31D-F0A4F71DCCCB}" type="presParOf" srcId="{BEBF5258-BB4E-4C50-ADAD-F2E869B076A3}" destId="{F4C30A57-AE27-4456-BD34-E0C91F9863E8}" srcOrd="9" destOrd="0" presId="urn:microsoft.com/office/officeart/2005/8/layout/default"/>
    <dgm:cxn modelId="{E75B6C1B-1D2F-4BC6-8480-9A9ED7D27B76}" type="presParOf" srcId="{BEBF5258-BB4E-4C50-ADAD-F2E869B076A3}" destId="{E5864170-B268-4563-AD77-88B62732EF3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FCC71-E576-477E-9F46-9B522810FEC4}">
      <dsp:nvSpPr>
        <dsp:cNvPr id="0" name=""/>
        <dsp:cNvSpPr/>
      </dsp:nvSpPr>
      <dsp:spPr>
        <a:xfrm>
          <a:off x="0" y="304680"/>
          <a:ext cx="1679594" cy="1679622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Economic </a:t>
          </a:r>
          <a:r>
            <a:rPr lang="en-US" sz="1200" b="1" kern="1200" smtClean="0">
              <a:latin typeface="Arial" panose="020B0604020202020204" pitchFamily="34" charset="0"/>
              <a:cs typeface="Arial" panose="020B0604020202020204" pitchFamily="34" charset="0"/>
            </a:rPr>
            <a:t>Development Districts </a:t>
          </a: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&amp; Tribal Governments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971" y="550655"/>
        <a:ext cx="1187652" cy="1187672"/>
      </dsp:txXfrm>
    </dsp:sp>
    <dsp:sp modelId="{C54517AD-8295-42DA-BB56-DC324DDC8082}">
      <dsp:nvSpPr>
        <dsp:cNvPr id="0" name=""/>
        <dsp:cNvSpPr/>
      </dsp:nvSpPr>
      <dsp:spPr>
        <a:xfrm>
          <a:off x="859979" y="1540563"/>
          <a:ext cx="1679594" cy="1679622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75932"/>
                <a:satOff val="-1443"/>
                <a:lumOff val="98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alpha val="50000"/>
                <a:hueOff val="75932"/>
                <a:satOff val="-1443"/>
                <a:lumOff val="98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Federal Agencies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5950" y="1786538"/>
        <a:ext cx="1187652" cy="1187672"/>
      </dsp:txXfrm>
    </dsp:sp>
    <dsp:sp modelId="{1FCE204A-07F9-42BA-A5B4-94726D4763EA}">
      <dsp:nvSpPr>
        <dsp:cNvPr id="0" name=""/>
        <dsp:cNvSpPr/>
      </dsp:nvSpPr>
      <dsp:spPr>
        <a:xfrm>
          <a:off x="1720643" y="304680"/>
          <a:ext cx="1679594" cy="1679622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151864"/>
                <a:satOff val="-2887"/>
                <a:lumOff val="197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alpha val="50000"/>
                <a:hueOff val="151864"/>
                <a:satOff val="-2887"/>
                <a:lumOff val="197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State Offices &amp; Workforce Dev. Boards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6614" y="550655"/>
        <a:ext cx="1187652" cy="1187672"/>
      </dsp:txXfrm>
    </dsp:sp>
    <dsp:sp modelId="{DC73F8D6-2D48-4697-BFAD-617A393A9EDE}">
      <dsp:nvSpPr>
        <dsp:cNvPr id="0" name=""/>
        <dsp:cNvSpPr/>
      </dsp:nvSpPr>
      <dsp:spPr>
        <a:xfrm>
          <a:off x="2580623" y="1540563"/>
          <a:ext cx="1679594" cy="1679622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227796"/>
                <a:satOff val="-4330"/>
                <a:lumOff val="295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alpha val="50000"/>
                <a:hueOff val="227796"/>
                <a:satOff val="-4330"/>
                <a:lumOff val="295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Cities and Counties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26594" y="1786538"/>
        <a:ext cx="1187652" cy="1187672"/>
      </dsp:txXfrm>
    </dsp:sp>
    <dsp:sp modelId="{67743288-CA4F-4268-9122-2C056E084E44}">
      <dsp:nvSpPr>
        <dsp:cNvPr id="0" name=""/>
        <dsp:cNvSpPr/>
      </dsp:nvSpPr>
      <dsp:spPr>
        <a:xfrm>
          <a:off x="3441287" y="304680"/>
          <a:ext cx="1679594" cy="1679622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227796"/>
                <a:satOff val="-4330"/>
                <a:lumOff val="295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alpha val="50000"/>
                <a:hueOff val="227796"/>
                <a:satOff val="-4330"/>
                <a:lumOff val="295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Non-Profit Organizations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87258" y="550655"/>
        <a:ext cx="1187652" cy="1187672"/>
      </dsp:txXfrm>
    </dsp:sp>
    <dsp:sp modelId="{BAB19011-A2A5-4E9C-93CA-CED7A6216DBA}">
      <dsp:nvSpPr>
        <dsp:cNvPr id="0" name=""/>
        <dsp:cNvSpPr/>
      </dsp:nvSpPr>
      <dsp:spPr>
        <a:xfrm>
          <a:off x="4301266" y="1540563"/>
          <a:ext cx="1679594" cy="1679622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151864"/>
                <a:satOff val="-2887"/>
                <a:lumOff val="1970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alpha val="50000"/>
                <a:hueOff val="151864"/>
                <a:satOff val="-2887"/>
                <a:lumOff val="1970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Economic Development Organizations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7237" y="1786538"/>
        <a:ext cx="1187652" cy="1187672"/>
      </dsp:txXfrm>
    </dsp:sp>
    <dsp:sp modelId="{39809495-9913-47FC-8E4E-920605D972BE}">
      <dsp:nvSpPr>
        <dsp:cNvPr id="0" name=""/>
        <dsp:cNvSpPr/>
      </dsp:nvSpPr>
      <dsp:spPr>
        <a:xfrm>
          <a:off x="5161930" y="304680"/>
          <a:ext cx="1679594" cy="1679622"/>
        </a:xfrm>
        <a:prstGeom prst="ellipse">
          <a:avLst/>
        </a:prstGeom>
        <a:gradFill rotWithShape="0">
          <a:gsLst>
            <a:gs pos="0">
              <a:schemeClr val="accent5">
                <a:shade val="80000"/>
                <a:alpha val="50000"/>
                <a:hueOff val="75932"/>
                <a:satOff val="-1443"/>
                <a:lumOff val="985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shade val="80000"/>
                <a:alpha val="50000"/>
                <a:hueOff val="75932"/>
                <a:satOff val="-1443"/>
                <a:lumOff val="985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Business and Industry Associations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7901" y="550655"/>
        <a:ext cx="1187652" cy="1187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F4CD7-3970-4A20-BF92-DEEDDDFD7D83}">
      <dsp:nvSpPr>
        <dsp:cNvPr id="0" name=""/>
        <dsp:cNvSpPr/>
      </dsp:nvSpPr>
      <dsp:spPr>
        <a:xfrm>
          <a:off x="2302547" y="916324"/>
          <a:ext cx="4979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99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38330" y="959401"/>
        <a:ext cx="26429" cy="5285"/>
      </dsp:txXfrm>
    </dsp:sp>
    <dsp:sp modelId="{B9F2F9C4-F895-4AF2-879C-2AC06456D57E}">
      <dsp:nvSpPr>
        <dsp:cNvPr id="0" name=""/>
        <dsp:cNvSpPr/>
      </dsp:nvSpPr>
      <dsp:spPr>
        <a:xfrm>
          <a:off x="6105" y="272572"/>
          <a:ext cx="2298242" cy="1378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NOFO Published</a:t>
          </a:r>
          <a:endParaRPr lang="en-US" sz="2400" kern="1200" dirty="0"/>
        </a:p>
      </dsp:txBody>
      <dsp:txXfrm>
        <a:off x="6105" y="272572"/>
        <a:ext cx="2298242" cy="1378945"/>
      </dsp:txXfrm>
    </dsp:sp>
    <dsp:sp modelId="{0729FF8C-F647-405B-926B-1BF8DF423448}">
      <dsp:nvSpPr>
        <dsp:cNvPr id="0" name=""/>
        <dsp:cNvSpPr/>
      </dsp:nvSpPr>
      <dsp:spPr>
        <a:xfrm>
          <a:off x="5129385" y="916324"/>
          <a:ext cx="4979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99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365168" y="959401"/>
        <a:ext cx="26429" cy="5285"/>
      </dsp:txXfrm>
    </dsp:sp>
    <dsp:sp modelId="{582CE7D3-9BD5-484B-A5AF-D48E98BE0229}">
      <dsp:nvSpPr>
        <dsp:cNvPr id="0" name=""/>
        <dsp:cNvSpPr/>
      </dsp:nvSpPr>
      <dsp:spPr>
        <a:xfrm>
          <a:off x="2832943" y="272572"/>
          <a:ext cx="2298242" cy="1378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Receipt of Application</a:t>
          </a:r>
          <a:endParaRPr lang="en-US" sz="2400" kern="1200" dirty="0"/>
        </a:p>
      </dsp:txBody>
      <dsp:txXfrm>
        <a:off x="2832943" y="272572"/>
        <a:ext cx="2298242" cy="1378945"/>
      </dsp:txXfrm>
    </dsp:sp>
    <dsp:sp modelId="{D1483397-AF8D-4178-A3DC-5509C7A78CFC}">
      <dsp:nvSpPr>
        <dsp:cNvPr id="0" name=""/>
        <dsp:cNvSpPr/>
      </dsp:nvSpPr>
      <dsp:spPr>
        <a:xfrm>
          <a:off x="1155226" y="1649717"/>
          <a:ext cx="5653676" cy="497995"/>
        </a:xfrm>
        <a:custGeom>
          <a:avLst/>
          <a:gdLst/>
          <a:ahLst/>
          <a:cxnLst/>
          <a:rect l="0" t="0" r="0" b="0"/>
          <a:pathLst>
            <a:path>
              <a:moveTo>
                <a:pt x="5653676" y="0"/>
              </a:moveTo>
              <a:lnTo>
                <a:pt x="5653676" y="266097"/>
              </a:lnTo>
              <a:lnTo>
                <a:pt x="0" y="266097"/>
              </a:lnTo>
              <a:lnTo>
                <a:pt x="0" y="49799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40106" y="1896072"/>
        <a:ext cx="283916" cy="5285"/>
      </dsp:txXfrm>
    </dsp:sp>
    <dsp:sp modelId="{B508A743-38B4-4645-AA63-6A6035CDD3E0}">
      <dsp:nvSpPr>
        <dsp:cNvPr id="0" name=""/>
        <dsp:cNvSpPr/>
      </dsp:nvSpPr>
      <dsp:spPr>
        <a:xfrm>
          <a:off x="5659781" y="272572"/>
          <a:ext cx="2298242" cy="1378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Technical Review		</a:t>
          </a:r>
          <a:endParaRPr lang="en-US" sz="2400" kern="1200" dirty="0"/>
        </a:p>
      </dsp:txBody>
      <dsp:txXfrm>
        <a:off x="5659781" y="272572"/>
        <a:ext cx="2298242" cy="1378945"/>
      </dsp:txXfrm>
    </dsp:sp>
    <dsp:sp modelId="{48522C52-860D-4C89-82C5-436805C89071}">
      <dsp:nvSpPr>
        <dsp:cNvPr id="0" name=""/>
        <dsp:cNvSpPr/>
      </dsp:nvSpPr>
      <dsp:spPr>
        <a:xfrm>
          <a:off x="2302547" y="2823866"/>
          <a:ext cx="4979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99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538330" y="2866943"/>
        <a:ext cx="26429" cy="5285"/>
      </dsp:txXfrm>
    </dsp:sp>
    <dsp:sp modelId="{24707CD0-B19D-442C-8A36-B7C19524C2E4}">
      <dsp:nvSpPr>
        <dsp:cNvPr id="0" name=""/>
        <dsp:cNvSpPr/>
      </dsp:nvSpPr>
      <dsp:spPr>
        <a:xfrm>
          <a:off x="6105" y="2180113"/>
          <a:ext cx="2298242" cy="1378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Investment  Review Committee</a:t>
          </a:r>
          <a:endParaRPr lang="en-US" sz="2400" kern="1200" dirty="0"/>
        </a:p>
      </dsp:txBody>
      <dsp:txXfrm>
        <a:off x="6105" y="2180113"/>
        <a:ext cx="2298242" cy="1378945"/>
      </dsp:txXfrm>
    </dsp:sp>
    <dsp:sp modelId="{DC77B265-5159-41B1-A4EB-770D315E1629}">
      <dsp:nvSpPr>
        <dsp:cNvPr id="0" name=""/>
        <dsp:cNvSpPr/>
      </dsp:nvSpPr>
      <dsp:spPr>
        <a:xfrm>
          <a:off x="5129385" y="2823866"/>
          <a:ext cx="4979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799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365168" y="2866943"/>
        <a:ext cx="26429" cy="5285"/>
      </dsp:txXfrm>
    </dsp:sp>
    <dsp:sp modelId="{5A0E0898-8A2D-403D-8D9F-81EE68D3B3EF}">
      <dsp:nvSpPr>
        <dsp:cNvPr id="0" name=""/>
        <dsp:cNvSpPr/>
      </dsp:nvSpPr>
      <dsp:spPr>
        <a:xfrm>
          <a:off x="2832943" y="2180113"/>
          <a:ext cx="2298242" cy="1378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Grant’s Officer Decision</a:t>
          </a:r>
          <a:endParaRPr lang="en-US" sz="2400" kern="1200" dirty="0"/>
        </a:p>
      </dsp:txBody>
      <dsp:txXfrm>
        <a:off x="2832943" y="2180113"/>
        <a:ext cx="2298242" cy="1378945"/>
      </dsp:txXfrm>
    </dsp:sp>
    <dsp:sp modelId="{10E738CC-4DC1-436C-A025-18248ACE62A2}">
      <dsp:nvSpPr>
        <dsp:cNvPr id="0" name=""/>
        <dsp:cNvSpPr/>
      </dsp:nvSpPr>
      <dsp:spPr>
        <a:xfrm>
          <a:off x="5659781" y="2180113"/>
          <a:ext cx="2298242" cy="1378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Awards Announced</a:t>
          </a:r>
          <a:endParaRPr lang="en-US" sz="2400" kern="1200" dirty="0"/>
        </a:p>
      </dsp:txBody>
      <dsp:txXfrm>
        <a:off x="5659781" y="2180113"/>
        <a:ext cx="2298242" cy="1378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9A08A-7FBD-46CC-81C1-BD992967DF4E}">
      <dsp:nvSpPr>
        <dsp:cNvPr id="0" name=""/>
        <dsp:cNvSpPr/>
      </dsp:nvSpPr>
      <dsp:spPr>
        <a:xfrm>
          <a:off x="436552" y="2316"/>
          <a:ext cx="2455606" cy="1473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Palatino Linotype" panose="02040502050505030304"/>
              <a:ea typeface="+mn-ea"/>
              <a:cs typeface="+mn-cs"/>
            </a:rPr>
            <a:t>Denver Regional Office Application Link to Grants.gov</a:t>
          </a:r>
          <a:endParaRPr lang="en-US" sz="1600" kern="1200" dirty="0">
            <a:latin typeface="Palatino Linotype" panose="02040502050505030304"/>
            <a:ea typeface="+mn-ea"/>
            <a:cs typeface="+mn-cs"/>
          </a:endParaRPr>
        </a:p>
      </dsp:txBody>
      <dsp:txXfrm>
        <a:off x="436552" y="2316"/>
        <a:ext cx="2455606" cy="1473363"/>
      </dsp:txXfrm>
    </dsp:sp>
    <dsp:sp modelId="{5EE8EA18-D505-4972-AF26-0D78F4B587CD}">
      <dsp:nvSpPr>
        <dsp:cNvPr id="0" name=""/>
        <dsp:cNvSpPr/>
      </dsp:nvSpPr>
      <dsp:spPr>
        <a:xfrm>
          <a:off x="3137719" y="2316"/>
          <a:ext cx="2455606" cy="1473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Palatino Linotype" panose="02040502050505030304"/>
              <a:ea typeface="+mn-ea"/>
              <a:cs typeface="+mn-cs"/>
            </a:rPr>
            <a:t>EDA Investment </a:t>
          </a:r>
          <a:r>
            <a:rPr lang="en-US" sz="1600" kern="1200" dirty="0" smtClean="0">
              <a:latin typeface="Palatino Linotype" panose="02040502050505030304"/>
              <a:ea typeface="+mn-ea"/>
              <a:cs typeface="+mn-cs"/>
            </a:rPr>
            <a:t>Priority Descriptions</a:t>
          </a:r>
          <a:endParaRPr lang="en-US" sz="1600" kern="1200" dirty="0">
            <a:latin typeface="Palatino Linotype" panose="02040502050505030304"/>
            <a:ea typeface="+mn-ea"/>
            <a:cs typeface="+mn-cs"/>
          </a:endParaRPr>
        </a:p>
      </dsp:txBody>
      <dsp:txXfrm>
        <a:off x="3137719" y="2316"/>
        <a:ext cx="2455606" cy="1473363"/>
      </dsp:txXfrm>
    </dsp:sp>
    <dsp:sp modelId="{72EC13DC-40CF-49A5-B9ED-A1083211ED7D}">
      <dsp:nvSpPr>
        <dsp:cNvPr id="0" name=""/>
        <dsp:cNvSpPr/>
      </dsp:nvSpPr>
      <dsp:spPr>
        <a:xfrm>
          <a:off x="5838886" y="2316"/>
          <a:ext cx="2455606" cy="1473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Palatino Linotype" panose="02040502050505030304"/>
              <a:ea typeface="+mn-ea"/>
              <a:cs typeface="+mn-cs"/>
            </a:rPr>
            <a:t>EDA Report 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Palatino Linotype" panose="02040502050505030304"/>
              <a:ea typeface="+mn-ea"/>
              <a:cs typeface="+mn-cs"/>
            </a:rPr>
            <a:t>UC Best Practices </a:t>
          </a:r>
          <a:endParaRPr lang="en-US" sz="1600" kern="1200" dirty="0">
            <a:latin typeface="Palatino Linotype" panose="02040502050505030304"/>
            <a:ea typeface="+mn-ea"/>
            <a:cs typeface="+mn-cs"/>
          </a:endParaRPr>
        </a:p>
      </dsp:txBody>
      <dsp:txXfrm>
        <a:off x="5838886" y="2316"/>
        <a:ext cx="2455606" cy="1473363"/>
      </dsp:txXfrm>
    </dsp:sp>
    <dsp:sp modelId="{9E5A7E63-F44E-4D33-A201-18D88233C9F3}">
      <dsp:nvSpPr>
        <dsp:cNvPr id="0" name=""/>
        <dsp:cNvSpPr/>
      </dsp:nvSpPr>
      <dsp:spPr>
        <a:xfrm>
          <a:off x="436552" y="1721240"/>
          <a:ext cx="2455606" cy="1473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Palatino Linotype" panose="02040502050505030304"/>
              <a:ea typeface="+mn-ea"/>
              <a:cs typeface="+mn-cs"/>
            </a:rPr>
            <a:t>UC Highlights &amp; Success Stories</a:t>
          </a:r>
          <a:endParaRPr lang="en-US" sz="1600" kern="1200" dirty="0">
            <a:latin typeface="Palatino Linotype" panose="02040502050505030304"/>
            <a:ea typeface="+mn-ea"/>
            <a:cs typeface="+mn-cs"/>
          </a:endParaRPr>
        </a:p>
      </dsp:txBody>
      <dsp:txXfrm>
        <a:off x="436552" y="1721240"/>
        <a:ext cx="2455606" cy="1473363"/>
      </dsp:txXfrm>
    </dsp:sp>
    <dsp:sp modelId="{381359A7-8018-49C9-9D19-F5521E04BE2B}">
      <dsp:nvSpPr>
        <dsp:cNvPr id="0" name=""/>
        <dsp:cNvSpPr/>
      </dsp:nvSpPr>
      <dsp:spPr>
        <a:xfrm>
          <a:off x="3137719" y="1721240"/>
          <a:ext cx="2455606" cy="1473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Palatino Linotype" panose="02040502050505030304"/>
              <a:ea typeface="+mn-ea"/>
              <a:cs typeface="+mn-cs"/>
            </a:rPr>
            <a:t>StatsAmerica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Palatino Linotype" panose="02040502050505030304"/>
              <a:ea typeface="+mn-ea"/>
              <a:cs typeface="+mn-cs"/>
            </a:rPr>
            <a:t>(measures economic distress)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Palatino Linotype" panose="02040502050505030304"/>
              <a:ea typeface="+mn-ea"/>
              <a:cs typeface="+mn-cs"/>
            </a:rPr>
            <a:t>-Innovation Index</a:t>
          </a:r>
          <a:endParaRPr lang="en-US" sz="1600" kern="1200" dirty="0">
            <a:latin typeface="Palatino Linotype" panose="02040502050505030304"/>
            <a:ea typeface="+mn-ea"/>
            <a:cs typeface="+mn-cs"/>
          </a:endParaRPr>
        </a:p>
      </dsp:txBody>
      <dsp:txXfrm>
        <a:off x="3137719" y="1721240"/>
        <a:ext cx="2455606" cy="1473363"/>
      </dsp:txXfrm>
    </dsp:sp>
    <dsp:sp modelId="{E5864170-B268-4563-AD77-88B62732EF3C}">
      <dsp:nvSpPr>
        <dsp:cNvPr id="0" name=""/>
        <dsp:cNvSpPr/>
      </dsp:nvSpPr>
      <dsp:spPr>
        <a:xfrm>
          <a:off x="5838886" y="1721240"/>
          <a:ext cx="2455606" cy="1473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Palatino Linotype" panose="02040502050505030304"/>
              <a:ea typeface="+mn-ea"/>
              <a:cs typeface="+mn-cs"/>
            </a:rPr>
            <a:t>Regional Innovation Accelerator Network (RIAN)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Palatino Linotype" panose="02040502050505030304"/>
              <a:ea typeface="+mn-ea"/>
              <a:cs typeface="+mn-cs"/>
            </a:rPr>
            <a:t>- Industry Cluster Mapping</a:t>
          </a:r>
          <a:endParaRPr lang="en-US" sz="1600" kern="1200" dirty="0">
            <a:latin typeface="Palatino Linotype" panose="02040502050505030304"/>
            <a:ea typeface="+mn-ea"/>
            <a:cs typeface="+mn-cs"/>
          </a:endParaRPr>
        </a:p>
      </dsp:txBody>
      <dsp:txXfrm>
        <a:off x="5838886" y="1721240"/>
        <a:ext cx="2455606" cy="1473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059E65-A08F-F44F-BB2D-8B90D4750992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85BCF8-B602-324D-9FA7-91CFC54486B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27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fld id="{0887BF3E-45E7-AF40-9B4E-15601345A2F2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fld id="{CFC762A4-D945-914F-B3C2-DBC390E201D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8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>
              <a:latin typeface="Arial Narrow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68BE90-B58E-8D45-9FEB-D7CF46C2C354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695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25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19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5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12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86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2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81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="1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FE8B14-A3E6-364B-B2A0-A79607D0C57C}" type="slidenum">
              <a:rPr lang="en-US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02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4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69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0" dirty="0" smtClean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61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72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2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31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62A4-D945-914F-B3C2-DBC390E201D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EEFCF-E3FB-7744-8B0D-7B0441CF6B74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F0CFB-AEA5-7140-8B9D-0FA394ACE34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0CCB58-5373-AA4D-A1A2-E83E13ABB71B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9635C-7EEB-6C4F-A083-97A5AC4DA7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304280-1F42-0B42-A416-54037C588CB6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8BEC0-0D44-6E4E-AE15-DAED5B3BE0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D573A-EFD3-F045-8A3F-F377AE2C988E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19BE5-60B2-4040-BB7C-0595B815A65A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15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46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78FDEB-642D-0148-B977-281C4FB2442E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176F9-0F33-F443-8DD0-98ABDA67A0E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4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C559B8-42A7-EC43-82E5-C5E011CCB8DA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66E0F-F3AB-5746-8E68-83DBE0309EFE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66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46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C1E07-D33C-D742-8126-180501A5A03F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48601-B5BD-4044-A277-33B78B8CD3DF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12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461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D9BD19-26A9-3C43-AE1A-42AF6CF8EDDA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D9182A-E40E-CA4B-A33B-14B8E05A67E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08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46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6FD90-5F86-C740-838C-D3F8B273F246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C879E-4AF0-F44E-8F5B-26E6C55DCCC0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77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6192D-A057-F747-8D11-23EA11F631EF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61E17-A62F-8D43-B1BA-8E1A14925F27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64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A725DE-CB1C-A747-BFF3-D7372253CCFD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7B35D-18F4-B74C-A3C3-E4C69C351986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2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FED3FA-2D65-9C49-A572-A5DE0D99D6CF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4A3FD-C4C3-AE44-9071-2D2327836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DFD8BF-0F3D-F949-81D1-DA1897A34DE6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2845E-A2FB-6246-BB86-AC87237A6DC3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98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461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B16A0E-207B-B546-AE68-8850858FCD59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64AEE-A04E-D749-9DC6-4C3E00FFD984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81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A6C740-30AA-9447-BC76-DF6B332079F2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2E59C-35D8-E949-9CAA-8139C58E4A75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7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67E9FC-ED86-F94C-A2A4-4A64CED11EFF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6A00C-8A33-5B4D-AF71-ABE6592D26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10A713-70FD-054A-ACEE-A9B549F9A19F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83C2-B98A-114A-BD4F-6B753B3AF15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06FAF2-4FAD-8D4A-9918-2B417C154797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67C28-0FA2-4248-BDE7-00ED48E547C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2D61C3-0A54-294B-9157-32A7261D7B06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FD7A2-7985-F54C-A72E-6B8E7A2ED9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4560D-B050-8C42-900F-96535AC7612B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E936E-63FF-4B41-8336-A9E625F5802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C861DB-5249-D045-AE48-D8DFBE63F8C4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2AEB0-6CB3-F244-8B8C-4DAB3D1086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80C9F2-A851-A148-8132-4CA9CE28BE0C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44FE3-0691-7D4D-A7F0-6E00CB9140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5" charset="0"/>
              </a:defRPr>
            </a:lvl1pPr>
          </a:lstStyle>
          <a:p>
            <a:fld id="{8C772133-CFD0-6D42-B48C-E06BD7F0EFD2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5" charset="0"/>
              </a:defRPr>
            </a:lvl1pPr>
          </a:lstStyle>
          <a:p>
            <a:fld id="{35F759ED-4742-EA40-BBF5-4B24A63CA9E1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2053" name="Picture 6" descr="EDA Blue Interior Page3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42863" y="6423025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964363" y="6430963"/>
            <a:ext cx="2133600" cy="365125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DFAA39F1-5047-9B44-A4CD-3B553E45D4A8}" type="slidenum">
              <a:rPr lang="en-US" sz="1100">
                <a:solidFill>
                  <a:srgbClr val="005A8B"/>
                </a:solidFill>
                <a:latin typeface="Georgia" pitchFamily="-105" charset="0"/>
              </a:rPr>
              <a:pPr algn="r"/>
              <a:t>‹#›</a:t>
            </a:fld>
            <a:endParaRPr lang="en-US" sz="1100" dirty="0">
              <a:solidFill>
                <a:srgbClr val="005A8B"/>
              </a:solidFill>
              <a:latin typeface="Georgia" pitchFamily="-105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EDA Blue Interior Page_lc1.jp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FFFFFF"/>
                </a:solidFill>
                <a:latin typeface="Georgia" pitchFamily="-105" charset="0"/>
              </a:defRPr>
            </a:lvl1pPr>
          </a:lstStyle>
          <a:p>
            <a:fld id="{D2D4B072-FB00-4D40-9E96-82F938C2081B}" type="datetime1">
              <a:rPr lang="en-US"/>
              <a:pPr/>
              <a:t>6/20/2018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Georgia" pitchFamily="-105" charset="0"/>
              </a:defRPr>
            </a:lvl1pPr>
          </a:lstStyle>
          <a:p>
            <a:fld id="{90F5DB8F-D35A-C449-ABCC-47A4E768F872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2400" kern="1200" spc="150">
          <a:solidFill>
            <a:srgbClr val="FFFFFF"/>
          </a:solidFill>
          <a:latin typeface="Arial Narrow"/>
          <a:ea typeface="Arial Narrow" pitchFamily="34" charset="0"/>
          <a:cs typeface="Arial Narrow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400">
          <a:solidFill>
            <a:srgbClr val="FFFFFF"/>
          </a:solidFill>
          <a:latin typeface="Arial Narrow" pitchFamily="34" charset="0"/>
          <a:ea typeface="Arial Narrow" pitchFamily="34" charset="0"/>
          <a:cs typeface="Arial Narrow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a.gov/about/investment-prioriti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ants.gov/web/grants/view-opportunity.html?oppId=305794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hyperlink" Target="http://www.eda.gov/programs/university-centers/" TargetMode="External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hyperlink" Target="https://www.eda.gov/tools/" TargetMode="External"/><Relationship Id="rId9" Type="http://schemas.microsoft.com/office/2007/relationships/diagramDrawing" Target="../diagrams/drawin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reimer@eda.gov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rants.gov/web/grants/view-opportunity.html?oppId=30579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3766091" y="1144010"/>
            <a:ext cx="5021449" cy="0"/>
          </a:xfrm>
          <a:prstGeom prst="line">
            <a:avLst/>
          </a:prstGeom>
          <a:noFill/>
          <a:ln w="12700">
            <a:solidFill>
              <a:srgbClr val="E8CE79"/>
            </a:solidFill>
            <a:round/>
            <a:headEnd/>
            <a:tailEnd/>
          </a:ln>
          <a:effectLst/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766091" y="3475978"/>
            <a:ext cx="5021449" cy="0"/>
          </a:xfrm>
          <a:prstGeom prst="line">
            <a:avLst/>
          </a:prstGeom>
          <a:noFill/>
          <a:ln w="12700">
            <a:solidFill>
              <a:srgbClr val="E8CE79"/>
            </a:solidFill>
            <a:round/>
            <a:headEnd/>
            <a:tailEnd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3766091" y="1247840"/>
            <a:ext cx="5021449" cy="211719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611106" y="1662212"/>
            <a:ext cx="531591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91440" bIns="91440" anchor="ctr">
            <a:prstTxWarp prst="textNoShape">
              <a:avLst/>
            </a:prstTxWarp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500" b="1" dirty="0" smtClean="0">
                <a:solidFill>
                  <a:schemeClr val="bg1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2018 University Center Competition</a:t>
            </a:r>
          </a:p>
          <a:p>
            <a:pPr algn="ctr">
              <a:spcAft>
                <a:spcPts val="1200"/>
              </a:spcAft>
            </a:pPr>
            <a:r>
              <a:rPr lang="en-US" sz="2500" b="1" dirty="0" smtClean="0">
                <a:solidFill>
                  <a:schemeClr val="bg1"/>
                </a:solidFill>
                <a:latin typeface="Californian FB" panose="0207040306080B030204" pitchFamily="18" charset="0"/>
                <a:cs typeface="Arial" panose="020B0604020202020204" pitchFamily="34" charset="0"/>
              </a:rPr>
              <a:t>Denver Regional Office</a:t>
            </a:r>
          </a:p>
        </p:txBody>
      </p:sp>
    </p:spTree>
    <p:extLst>
      <p:ext uri="{BB962C8B-B14F-4D97-AF65-F5344CB8AC3E}">
        <p14:creationId xmlns:p14="http://schemas.microsoft.com/office/powerpoint/2010/main" val="32674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90" y="266701"/>
            <a:ext cx="5752638" cy="530915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Facilities &amp; administrative (F&amp;A) Costs</a:t>
            </a:r>
          </a:p>
          <a:p>
            <a:pPr>
              <a:spcAft>
                <a:spcPts val="300"/>
              </a:spcAft>
            </a:pPr>
            <a:r>
              <a:rPr lang="en-US" sz="1600" b="1" cap="all" spc="160" dirty="0" err="1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IndiRECt</a:t>
            </a:r>
            <a:r>
              <a:rPr lang="en-US" sz="1600" b="1" cap="all" spc="160" dirty="0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 Costs</a:t>
            </a:r>
            <a:endParaRPr lang="en-US" sz="1600" b="1" cap="all" spc="160" dirty="0">
              <a:solidFill>
                <a:prstClr val="white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7940" y="1270861"/>
            <a:ext cx="81986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If F&amp;A </a:t>
            </a:r>
            <a:r>
              <a:rPr lang="en-US" b="1" dirty="0" smtClean="0"/>
              <a:t>or indirect costs are </a:t>
            </a:r>
            <a:r>
              <a:rPr lang="en-US" b="1" dirty="0"/>
              <a:t>included in the </a:t>
            </a:r>
            <a:r>
              <a:rPr lang="en-US" b="1" dirty="0" smtClean="0"/>
              <a:t>project budget...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Submit a copy </a:t>
            </a:r>
            <a:r>
              <a:rPr lang="en-US" dirty="0"/>
              <a:t>of </a:t>
            </a:r>
            <a:r>
              <a:rPr lang="en-US" dirty="0" smtClean="0"/>
              <a:t>F&amp;A agreement </a:t>
            </a:r>
            <a:r>
              <a:rPr lang="en-US" dirty="0"/>
              <a:t>or documentation establishing that it has a pending </a:t>
            </a:r>
            <a:r>
              <a:rPr lang="en-US" dirty="0" smtClean="0"/>
              <a:t>proposal from the federal cognizant agency, </a:t>
            </a:r>
            <a:r>
              <a:rPr lang="en-US" b="1" dirty="0" smtClean="0"/>
              <a:t>OR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If applicant does </a:t>
            </a:r>
            <a:r>
              <a:rPr lang="en-US" dirty="0"/>
              <a:t>not have </a:t>
            </a:r>
            <a:r>
              <a:rPr lang="en-US" dirty="0" smtClean="0"/>
              <a:t>a current F&amp;A agreement by a federal cognizant agency, it may </a:t>
            </a:r>
            <a:r>
              <a:rPr lang="en-US" dirty="0"/>
              <a:t>propose facilities and administrative costs in its budget. </a:t>
            </a:r>
            <a:r>
              <a:rPr lang="en-US" dirty="0" smtClean="0"/>
              <a:t>However, applicant </a:t>
            </a:r>
            <a:r>
              <a:rPr lang="en-US" dirty="0"/>
              <a:t>must prepare and submit </a:t>
            </a:r>
            <a:r>
              <a:rPr lang="en-US" dirty="0" smtClean="0"/>
              <a:t>a cost </a:t>
            </a:r>
            <a:r>
              <a:rPr lang="en-US" dirty="0"/>
              <a:t>allocation plan and rate proposal or a </a:t>
            </a:r>
            <a:r>
              <a:rPr lang="en-US" dirty="0" smtClean="0"/>
              <a:t>negotiated F&amp;A rate, </a:t>
            </a:r>
            <a:r>
              <a:rPr lang="en-US" b="1" dirty="0" smtClean="0"/>
              <a:t>OR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If applicant has </a:t>
            </a:r>
            <a:r>
              <a:rPr lang="en-US" dirty="0"/>
              <a:t>never had a </a:t>
            </a:r>
            <a:r>
              <a:rPr lang="en-US" dirty="0" smtClean="0"/>
              <a:t>negotiated F&amp;A rate may </a:t>
            </a:r>
            <a:r>
              <a:rPr lang="en-US" dirty="0"/>
              <a:t>elect to charge a de m</a:t>
            </a:r>
            <a:r>
              <a:rPr lang="en-US" dirty="0" smtClean="0"/>
              <a:t>inimis </a:t>
            </a:r>
            <a:r>
              <a:rPr lang="en-US" dirty="0"/>
              <a:t>rate of 10 percent of modified total direct </a:t>
            </a:r>
            <a:r>
              <a:rPr lang="en-US" dirty="0" smtClean="0"/>
              <a:t>costs. 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F&amp;A or indirect cost rate may amount to no more than 20 percent of the total project cost.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1600" i="1" dirty="0" smtClean="0"/>
              <a:t>See page </a:t>
            </a:r>
            <a:r>
              <a:rPr lang="en-US" sz="1600" i="1" dirty="0"/>
              <a:t>17 of NOFO Section D.2.d.iv</a:t>
            </a:r>
            <a:r>
              <a:rPr lang="en-US" sz="1600" i="1" dirty="0" smtClean="0"/>
              <a:t> for details.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901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90" y="266701"/>
            <a:ext cx="5752638" cy="246221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Application Review criteria</a:t>
            </a:r>
            <a:endParaRPr lang="en-US" sz="1600" b="1" cap="all" spc="160" dirty="0">
              <a:solidFill>
                <a:prstClr val="white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250800"/>
              </p:ext>
            </p:extLst>
          </p:nvPr>
        </p:nvGraphicFramePr>
        <p:xfrm>
          <a:off x="4572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149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198" y="266700"/>
            <a:ext cx="5752638" cy="246221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Alignment with investment priorities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15686" y="1273705"/>
            <a:ext cx="8512629" cy="475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address one of more of the following EDA Investment Priorities:  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60000"/>
              </a:lnSpc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AND RESILIENCE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60000"/>
              </a:lnSpc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INFRASTRUCTURE 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60000"/>
              </a:lnSpc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 DEVELOPMENT AND MANUFACTURING 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60000"/>
              </a:lnSpc>
              <a:buClr>
                <a:schemeClr val="tx1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EXPORTS AND FOREIGN DIRECT INVESTMENT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See complete description of Investment Priorities in the Notice of Funding Opportunity at </a:t>
            </a:r>
            <a:r>
              <a:rPr lang="en-US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https://eda.gov/about/investment-priorities</a:t>
            </a:r>
            <a:r>
              <a:rPr lang="en-US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0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98730" y="2109016"/>
            <a:ext cx="7346541" cy="4098928"/>
            <a:chOff x="648920" y="1586083"/>
            <a:chExt cx="7462701" cy="4356393"/>
          </a:xfrm>
        </p:grpSpPr>
        <p:sp>
          <p:nvSpPr>
            <p:cNvPr id="5" name="Freeform 4"/>
            <p:cNvSpPr/>
            <p:nvPr/>
          </p:nvSpPr>
          <p:spPr>
            <a:xfrm rot="21600000">
              <a:off x="649522" y="1586083"/>
              <a:ext cx="7461497" cy="889874"/>
            </a:xfrm>
            <a:custGeom>
              <a:avLst/>
              <a:gdLst>
                <a:gd name="connsiteX0" fmla="*/ 0 w 7461497"/>
                <a:gd name="connsiteY0" fmla="*/ 0 h 889872"/>
                <a:gd name="connsiteX1" fmla="*/ 7016561 w 7461497"/>
                <a:gd name="connsiteY1" fmla="*/ 0 h 889872"/>
                <a:gd name="connsiteX2" fmla="*/ 7461497 w 7461497"/>
                <a:gd name="connsiteY2" fmla="*/ 444936 h 889872"/>
                <a:gd name="connsiteX3" fmla="*/ 7016561 w 7461497"/>
                <a:gd name="connsiteY3" fmla="*/ 889872 h 889872"/>
                <a:gd name="connsiteX4" fmla="*/ 0 w 7461497"/>
                <a:gd name="connsiteY4" fmla="*/ 889872 h 889872"/>
                <a:gd name="connsiteX5" fmla="*/ 0 w 7461497"/>
                <a:gd name="connsiteY5" fmla="*/ 0 h 88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1497" h="889872">
                  <a:moveTo>
                    <a:pt x="7461497" y="889871"/>
                  </a:moveTo>
                  <a:lnTo>
                    <a:pt x="444936" y="889871"/>
                  </a:lnTo>
                  <a:lnTo>
                    <a:pt x="0" y="444936"/>
                  </a:lnTo>
                  <a:lnTo>
                    <a:pt x="444936" y="1"/>
                  </a:lnTo>
                  <a:lnTo>
                    <a:pt x="7461497" y="1"/>
                  </a:lnTo>
                  <a:lnTo>
                    <a:pt x="7461497" y="889871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4877" tIns="91441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FOSTERS JOB CREATION AND PROMOTES PRIVATE INVESTMENT</a:t>
              </a:r>
              <a:endParaRPr lang="en-US" sz="24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648920" y="2738638"/>
              <a:ext cx="7462701" cy="889873"/>
            </a:xfrm>
            <a:custGeom>
              <a:avLst/>
              <a:gdLst>
                <a:gd name="connsiteX0" fmla="*/ 0 w 7462701"/>
                <a:gd name="connsiteY0" fmla="*/ 0 h 889872"/>
                <a:gd name="connsiteX1" fmla="*/ 7017765 w 7462701"/>
                <a:gd name="connsiteY1" fmla="*/ 0 h 889872"/>
                <a:gd name="connsiteX2" fmla="*/ 7462701 w 7462701"/>
                <a:gd name="connsiteY2" fmla="*/ 444936 h 889872"/>
                <a:gd name="connsiteX3" fmla="*/ 7017765 w 7462701"/>
                <a:gd name="connsiteY3" fmla="*/ 889872 h 889872"/>
                <a:gd name="connsiteX4" fmla="*/ 0 w 7462701"/>
                <a:gd name="connsiteY4" fmla="*/ 889872 h 889872"/>
                <a:gd name="connsiteX5" fmla="*/ 0 w 7462701"/>
                <a:gd name="connsiteY5" fmla="*/ 0 h 88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2701" h="889872">
                  <a:moveTo>
                    <a:pt x="7462701" y="889871"/>
                  </a:moveTo>
                  <a:lnTo>
                    <a:pt x="444936" y="889871"/>
                  </a:lnTo>
                  <a:lnTo>
                    <a:pt x="0" y="444936"/>
                  </a:lnTo>
                  <a:lnTo>
                    <a:pt x="444936" y="1"/>
                  </a:lnTo>
                  <a:lnTo>
                    <a:pt x="7462701" y="1"/>
                  </a:lnTo>
                  <a:lnTo>
                    <a:pt x="7462701" y="88987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2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4877" tIns="91440" rIns="170688" bIns="914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VALIDATES</a:t>
              </a:r>
              <a:r>
                <a:rPr lang="en-US" sz="2400" kern="1200" dirty="0" smtClean="0"/>
                <a:t> FEASIBILITY OF THE PROJECT</a:t>
              </a:r>
              <a:endParaRPr lang="en-US" sz="2400" kern="1200" dirty="0"/>
            </a:p>
          </p:txBody>
        </p:sp>
        <p:sp>
          <p:nvSpPr>
            <p:cNvPr id="11" name="Freeform 10"/>
            <p:cNvSpPr/>
            <p:nvPr/>
          </p:nvSpPr>
          <p:spPr>
            <a:xfrm rot="21600000">
              <a:off x="649522" y="3897096"/>
              <a:ext cx="7461497" cy="889873"/>
            </a:xfrm>
            <a:custGeom>
              <a:avLst/>
              <a:gdLst>
                <a:gd name="connsiteX0" fmla="*/ 0 w 7461497"/>
                <a:gd name="connsiteY0" fmla="*/ 0 h 889872"/>
                <a:gd name="connsiteX1" fmla="*/ 7016561 w 7461497"/>
                <a:gd name="connsiteY1" fmla="*/ 0 h 889872"/>
                <a:gd name="connsiteX2" fmla="*/ 7461497 w 7461497"/>
                <a:gd name="connsiteY2" fmla="*/ 444936 h 889872"/>
                <a:gd name="connsiteX3" fmla="*/ 7016561 w 7461497"/>
                <a:gd name="connsiteY3" fmla="*/ 889872 h 889872"/>
                <a:gd name="connsiteX4" fmla="*/ 0 w 7461497"/>
                <a:gd name="connsiteY4" fmla="*/ 889872 h 889872"/>
                <a:gd name="connsiteX5" fmla="*/ 0 w 7461497"/>
                <a:gd name="connsiteY5" fmla="*/ 0 h 88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1497" h="889872">
                  <a:moveTo>
                    <a:pt x="7461497" y="889871"/>
                  </a:moveTo>
                  <a:lnTo>
                    <a:pt x="444936" y="889871"/>
                  </a:lnTo>
                  <a:lnTo>
                    <a:pt x="0" y="444936"/>
                  </a:lnTo>
                  <a:lnTo>
                    <a:pt x="444936" y="1"/>
                  </a:lnTo>
                  <a:lnTo>
                    <a:pt x="7461497" y="1"/>
                  </a:lnTo>
                  <a:lnTo>
                    <a:pt x="7461497" y="889871"/>
                  </a:lnTo>
                  <a:close/>
                </a:path>
              </a:pathLst>
            </a:custGeom>
            <a:solidFill>
              <a:srgbClr val="2E64BC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2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4877" tIns="91441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DESCRIBES SUSTAINABILITY AND DURABILITY OF  PROJECT</a:t>
              </a:r>
              <a:endParaRPr lang="en-US" sz="2400" kern="1200" dirty="0"/>
            </a:p>
          </p:txBody>
        </p:sp>
        <p:sp>
          <p:nvSpPr>
            <p:cNvPr id="13" name="Freeform 12"/>
            <p:cNvSpPr/>
            <p:nvPr/>
          </p:nvSpPr>
          <p:spPr>
            <a:xfrm rot="21600000">
              <a:off x="649522" y="5052603"/>
              <a:ext cx="7461497" cy="889873"/>
            </a:xfrm>
            <a:custGeom>
              <a:avLst/>
              <a:gdLst>
                <a:gd name="connsiteX0" fmla="*/ 0 w 7461497"/>
                <a:gd name="connsiteY0" fmla="*/ 0 h 889872"/>
                <a:gd name="connsiteX1" fmla="*/ 7016561 w 7461497"/>
                <a:gd name="connsiteY1" fmla="*/ 0 h 889872"/>
                <a:gd name="connsiteX2" fmla="*/ 7461497 w 7461497"/>
                <a:gd name="connsiteY2" fmla="*/ 444936 h 889872"/>
                <a:gd name="connsiteX3" fmla="*/ 7016561 w 7461497"/>
                <a:gd name="connsiteY3" fmla="*/ 889872 h 889872"/>
                <a:gd name="connsiteX4" fmla="*/ 0 w 7461497"/>
                <a:gd name="connsiteY4" fmla="*/ 889872 h 889872"/>
                <a:gd name="connsiteX5" fmla="*/ 0 w 7461497"/>
                <a:gd name="connsiteY5" fmla="*/ 0 h 88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1497" h="889872">
                  <a:moveTo>
                    <a:pt x="7461497" y="889871"/>
                  </a:moveTo>
                  <a:lnTo>
                    <a:pt x="444936" y="889871"/>
                  </a:lnTo>
                  <a:lnTo>
                    <a:pt x="0" y="444936"/>
                  </a:lnTo>
                  <a:lnTo>
                    <a:pt x="444936" y="1"/>
                  </a:lnTo>
                  <a:lnTo>
                    <a:pt x="7461497" y="1"/>
                  </a:lnTo>
                  <a:lnTo>
                    <a:pt x="7461497" y="88987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solidFill>
                <a:schemeClr val="accent1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4877" tIns="91441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DEMONSTRATES ORGANIZATIONAL CAPACITY</a:t>
              </a:r>
              <a:endParaRPr lang="en-US" sz="2400" kern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26190" y="273050"/>
            <a:ext cx="3464145" cy="246221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Applicant Capacity</a:t>
            </a:r>
            <a:endParaRPr lang="en-US" sz="1600" b="1" cap="all" spc="160" dirty="0">
              <a:solidFill>
                <a:prstClr val="white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1" y="1224114"/>
            <a:ext cx="4498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Four Equally Weighted Factors: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711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90" y="266701"/>
            <a:ext cx="5752638" cy="246221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RESPONSIVENESS TO PROGRAM OBJECTIVES</a:t>
            </a:r>
            <a:endParaRPr lang="en-US" sz="1600" b="1" cap="all" spc="160" dirty="0">
              <a:solidFill>
                <a:prstClr val="white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5469" y="1309161"/>
            <a:ext cx="88342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Describe a well-defined geographic area and benefit distressed communities.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Foster regional economic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ecosystems.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Drive regional economic </a:t>
            </a:r>
          </a:p>
          <a:p>
            <a:r>
              <a:rPr lang="en-US" sz="2000" dirty="0" smtClean="0"/>
              <a:t>    development and   </a:t>
            </a:r>
          </a:p>
          <a:p>
            <a:r>
              <a:rPr lang="en-US" sz="2000" dirty="0" smtClean="0"/>
              <a:t>    strategies.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672999" y="2299597"/>
            <a:ext cx="6352129" cy="4457987"/>
            <a:chOff x="2654711" y="2153293"/>
            <a:chExt cx="6418040" cy="44579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4711" y="2241782"/>
              <a:ext cx="6418040" cy="436949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866968" y="2153293"/>
              <a:ext cx="3377380" cy="368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Regional Ecosystems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139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90" y="266701"/>
            <a:ext cx="5752638" cy="246221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RESPONSIVENESS TO PROGRAM OBJECTIVES</a:t>
            </a:r>
            <a:endParaRPr lang="en-US" sz="1600" b="1" cap="all" spc="160" dirty="0">
              <a:solidFill>
                <a:prstClr val="white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82020840"/>
              </p:ext>
            </p:extLst>
          </p:nvPr>
        </p:nvGraphicFramePr>
        <p:xfrm>
          <a:off x="1151238" y="3215146"/>
          <a:ext cx="6841525" cy="3524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082" y="1276219"/>
            <a:ext cx="88342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Leverage University assets.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Engage EDA stakeholders and partners.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Demonstrate sustainability of proposed program.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90" y="266701"/>
            <a:ext cx="5752638" cy="246221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Review &amp; Selection process</a:t>
            </a:r>
            <a:endParaRPr lang="en-US" sz="1600" b="1" cap="all" spc="160" dirty="0">
              <a:solidFill>
                <a:prstClr val="white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452" y="1165529"/>
            <a:ext cx="82443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959639"/>
              </p:ext>
            </p:extLst>
          </p:nvPr>
        </p:nvGraphicFramePr>
        <p:xfrm>
          <a:off x="589936" y="1433544"/>
          <a:ext cx="7964129" cy="3831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299396"/>
            <a:ext cx="91439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1600" dirty="0" smtClean="0"/>
              <a:t>Applications Due: </a:t>
            </a:r>
            <a:r>
              <a:rPr lang="en-US" sz="1600" b="1" dirty="0" smtClean="0"/>
              <a:t>July </a:t>
            </a:r>
            <a:r>
              <a:rPr lang="en-US" sz="1600" b="1" dirty="0"/>
              <a:t>15, 2018 </a:t>
            </a:r>
            <a:r>
              <a:rPr lang="en-US" sz="1600" dirty="0"/>
              <a:t>at 11:59pm ET (10:59pm CT and 9:59pm MT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  <a:p>
            <a:r>
              <a:rPr lang="en-US" sz="1600" dirty="0" smtClean="0"/>
              <a:t>Applications will be submitted through grants.gov at </a:t>
            </a:r>
            <a:r>
              <a:rPr lang="en-US" sz="1600" u="sng" dirty="0" smtClean="0">
                <a:hlinkClick r:id="rId8"/>
              </a:rPr>
              <a:t>https</a:t>
            </a:r>
            <a:r>
              <a:rPr lang="en-US" sz="1600" u="sng" dirty="0">
                <a:hlinkClick r:id="rId8"/>
              </a:rPr>
              <a:t>://</a:t>
            </a:r>
            <a:r>
              <a:rPr lang="en-US" sz="1600" u="sng" dirty="0" smtClean="0">
                <a:hlinkClick r:id="rId8"/>
              </a:rPr>
              <a:t>www.grants.gov/web/grants/view-opportunity.html?oppId=305794</a:t>
            </a:r>
            <a:r>
              <a:rPr lang="en-US" sz="1600" u="sng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264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90" y="230125"/>
            <a:ext cx="5752638" cy="530915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schemeClr val="bg1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DRO University Centers</a:t>
            </a:r>
          </a:p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schemeClr val="bg1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2013 - 2018</a:t>
            </a:r>
            <a:endParaRPr lang="en-US" sz="1600" b="1" cap="all" spc="160" dirty="0">
              <a:solidFill>
                <a:schemeClr val="bg1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2913" y="1618933"/>
            <a:ext cx="8378130" cy="4342412"/>
            <a:chOff x="243833" y="1618933"/>
            <a:chExt cx="8409927" cy="4342412"/>
          </a:xfrm>
        </p:grpSpPr>
        <p:sp>
          <p:nvSpPr>
            <p:cNvPr id="13" name="Rectangle 12"/>
            <p:cNvSpPr/>
            <p:nvPr/>
          </p:nvSpPr>
          <p:spPr>
            <a:xfrm>
              <a:off x="5404379" y="4061541"/>
              <a:ext cx="299000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996633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University of Wyoming</a:t>
              </a:r>
              <a:endPara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663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2234" y="1618933"/>
              <a:ext cx="3138041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745995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Kansas State University </a:t>
              </a:r>
              <a:endPara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45995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54804" y="5253459"/>
              <a:ext cx="362237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76B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University of Kansas Center </a:t>
              </a:r>
            </a:p>
            <a:p>
              <a:pPr algn="ctr"/>
              <a:r>
                <a:rPr lang="en-US" sz="20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76B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for Research</a:t>
              </a:r>
              <a:endPara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6B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4508" y="4029195"/>
              <a:ext cx="393293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99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North Dakota State University</a:t>
              </a:r>
            </a:p>
            <a:p>
              <a:pPr algn="ctr"/>
              <a:r>
                <a:rPr lang="en-US" sz="2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99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Research and Technology Park</a:t>
              </a:r>
              <a:endPara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19902" y="1653466"/>
              <a:ext cx="369800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A14D9B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University of </a:t>
              </a:r>
              <a:r>
                <a:rPr lang="en-US" sz="20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A14D9B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N</a:t>
              </a:r>
              <a:r>
                <a:rPr lang="en-US" sz="20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A14D9B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orthern Iowa </a:t>
              </a:r>
              <a:endPara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A14D9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95796" y="2806797"/>
              <a:ext cx="425796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94E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Curators of University of Missouri</a:t>
              </a:r>
            </a:p>
            <a:p>
              <a:pPr algn="ctr"/>
              <a:r>
                <a:rPr lang="en-US" sz="20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0094E6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- Kansas City </a:t>
              </a:r>
              <a:endPara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94E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43833" y="5238219"/>
              <a:ext cx="455403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Southeast Missouri State University </a:t>
              </a:r>
              <a:endPara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1748" y="2824064"/>
              <a:ext cx="320723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Iowa State U</a:t>
              </a:r>
              <a:r>
                <a:rPr lang="en-US" sz="20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niversity of </a:t>
              </a:r>
            </a:p>
            <a:p>
              <a:pPr algn="ctr"/>
              <a:r>
                <a:rPr lang="en-US" sz="20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Science and Technology </a:t>
              </a:r>
              <a:endParaRPr lang="en-US" sz="2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5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90" y="266701"/>
            <a:ext cx="5752638" cy="246221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schemeClr val="bg1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Tools and Resources</a:t>
            </a:r>
            <a:endParaRPr lang="en-US" sz="1600" b="1" cap="all" spc="160" dirty="0">
              <a:solidFill>
                <a:schemeClr val="bg1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924" y="1259226"/>
            <a:ext cx="7728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University Center Tools</a:t>
            </a:r>
          </a:p>
          <a:p>
            <a:pPr algn="ctr"/>
            <a:r>
              <a:rPr lang="en-US" sz="2200" dirty="0" smtClean="0">
                <a:hlinkClick r:id="rId3"/>
              </a:rPr>
              <a:t>www.eda.gov/programs/university-centers/</a:t>
            </a:r>
            <a:endParaRPr lang="en-US" sz="2200" dirty="0" smtClean="0"/>
          </a:p>
          <a:p>
            <a:pPr algn="ctr"/>
            <a:r>
              <a:rPr lang="en-US" sz="2200" dirty="0" smtClean="0">
                <a:hlinkClick r:id="rId4"/>
              </a:rPr>
              <a:t>www.eda.gov/tools/</a:t>
            </a:r>
            <a:endParaRPr lang="en-US" sz="2800" dirty="0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E19C338-67B7-4985-B1E4-BAD220D734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718597"/>
              </p:ext>
            </p:extLst>
          </p:nvPr>
        </p:nvGraphicFramePr>
        <p:xfrm>
          <a:off x="206478" y="2794217"/>
          <a:ext cx="8731045" cy="3196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161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6190" y="266701"/>
            <a:ext cx="4245810" cy="246221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spc="160" dirty="0" smtClean="0">
                <a:solidFill>
                  <a:schemeClr val="bg1"/>
                </a:solidFill>
                <a:latin typeface="Arial Narrow"/>
                <a:ea typeface="Arial" pitchFamily="-105" charset="0"/>
                <a:cs typeface="Arial Narrow"/>
              </a:rPr>
              <a:t>CONTACT INFORMATION</a:t>
            </a:r>
            <a:endParaRPr lang="en-US" sz="1600" b="1" spc="160" dirty="0">
              <a:solidFill>
                <a:schemeClr val="bg1"/>
              </a:solidFill>
              <a:latin typeface="Arial Narrow"/>
              <a:ea typeface="Arial" pitchFamily="-105" charset="0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463" y="1615423"/>
            <a:ext cx="38540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Center POC: </a:t>
            </a:r>
          </a:p>
          <a:p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Jane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Reimer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Community &amp; Economic Development Planner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U.S. Department of Commerce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Economic Development Administration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Denver Regional Office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1244 Speer Boulevard, Suite 431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Denver, CO  80204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Tel. 303.844.4090 / 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jreimer@eda.gov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4" b="1"/>
          <a:stretch/>
        </p:blipFill>
        <p:spPr>
          <a:xfrm>
            <a:off x="4142401" y="1115567"/>
            <a:ext cx="4827864" cy="4922019"/>
          </a:xfrm>
          <a:prstGeom prst="rect">
            <a:avLst/>
          </a:prstGeom>
          <a:effectLst>
            <a:outerShdw blurRad="50800" dist="762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999072" y="5385816"/>
            <a:ext cx="1731211" cy="651770"/>
            <a:chOff x="326190" y="4901184"/>
            <a:chExt cx="1731211" cy="6517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l="30078" t="2685" r="21923" b="1886"/>
            <a:stretch/>
          </p:blipFill>
          <p:spPr>
            <a:xfrm>
              <a:off x="326190" y="4951169"/>
              <a:ext cx="466607" cy="5194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6968" y="4936041"/>
              <a:ext cx="565785" cy="5346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51109" y="4901184"/>
              <a:ext cx="606292" cy="65177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52454" y="4448472"/>
            <a:ext cx="37703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>
                <a:solidFill>
                  <a:schemeClr val="tx2"/>
                </a:solidFill>
                <a:latin typeface="Bell MT" panose="02020503060305020303" pitchFamily="18" charset="0"/>
              </a:rPr>
              <a:t>EDA Mission: To </a:t>
            </a:r>
            <a:r>
              <a:rPr lang="en-US" sz="1050" i="1" dirty="0">
                <a:solidFill>
                  <a:schemeClr val="tx2"/>
                </a:solidFill>
                <a:latin typeface="Bell MT" panose="02020503060305020303" pitchFamily="18" charset="0"/>
              </a:rPr>
              <a:t>lead the federal economic development agenda by promoting innovation and competitiveness, preparing American regions for growth and success in the worldwide economy.</a:t>
            </a:r>
          </a:p>
        </p:txBody>
      </p:sp>
    </p:spTree>
    <p:extLst>
      <p:ext uri="{BB962C8B-B14F-4D97-AF65-F5344CB8AC3E}">
        <p14:creationId xmlns:p14="http://schemas.microsoft.com/office/powerpoint/2010/main" val="2221170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90" y="266701"/>
            <a:ext cx="5752638" cy="246221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Meeting Agenda</a:t>
            </a:r>
            <a:endParaRPr lang="en-US" sz="1600" b="1" cap="all" spc="160" dirty="0">
              <a:solidFill>
                <a:prstClr val="white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68893"/>
            <a:ext cx="82443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Looseleaf &lt;strong&gt;Paper&lt;/strong&gt; for Scrapbooking | Flickr - Photo Sharing!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4" t="5970" r="1174" b="-5970"/>
          <a:stretch/>
        </p:blipFill>
        <p:spPr>
          <a:xfrm>
            <a:off x="371909" y="1257623"/>
            <a:ext cx="6470851" cy="508951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4919" y="1606297"/>
            <a:ext cx="6614161" cy="43738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Overview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Allocation 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Award Period 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Match Requirements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Requirements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 and Administrative (F&amp;A) Costs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Review Criteria 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and Selection Process</a:t>
            </a:r>
          </a:p>
          <a:p>
            <a:pPr mar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Tools and Resources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Notice of Funding Opportunity (NOFO) link: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6073" y="6280727"/>
            <a:ext cx="774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www.grants.gov/web/grants/view-opportunity.html?oppId=305794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90" y="266701"/>
            <a:ext cx="5752638" cy="246221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Program overview</a:t>
            </a:r>
            <a:endParaRPr lang="en-US" sz="1600" b="1" cap="all" spc="160" dirty="0">
              <a:solidFill>
                <a:prstClr val="white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008" y="1199869"/>
            <a:ext cx="83679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University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(UC) Program –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 of higher education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and operate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focused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university assets to foster regional economic development. </a:t>
            </a:r>
          </a:p>
          <a:p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economic ecosystems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science, technology, engineering and math (STEM) skills that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innovation and high-growth entrepreneurship.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other EDA partners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providing</a:t>
            </a:r>
          </a:p>
          <a:p>
            <a:pPr marL="341313" indent="-341313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technical assistance to develop, 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implement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support regional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strategies.</a:t>
            </a:r>
          </a:p>
          <a:p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in job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creation, high-skilled regional talent 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in a region’s 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innovation clusters. </a:t>
            </a: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891123" y="2895779"/>
            <a:ext cx="3192863" cy="3962392"/>
            <a:chOff x="-241076" y="1235770"/>
            <a:chExt cx="3368308" cy="4051392"/>
          </a:xfrm>
        </p:grpSpPr>
        <p:pic>
          <p:nvPicPr>
            <p:cNvPr id="7" name="Picture 6" descr="handshak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468289" y="1235770"/>
              <a:ext cx="2658943" cy="2658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GlobalEconomy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-241076" y="2838219"/>
              <a:ext cx="2202656" cy="220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EcologicalDevelopment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415541" y="3661563"/>
              <a:ext cx="1625600" cy="1625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531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90" y="266701"/>
            <a:ext cx="5752638" cy="246221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Program Allocation </a:t>
            </a:r>
            <a:endParaRPr lang="en-US" sz="1600" b="1" cap="all" spc="160" dirty="0">
              <a:solidFill>
                <a:prstClr val="white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5689" y="1365193"/>
            <a:ext cx="81853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total University Center Program allocation for FY 2018 is $7.4 million, through </a:t>
            </a:r>
            <a:r>
              <a:rPr lang="en-US" dirty="0"/>
              <a:t>the Consolidated Appropriations Act, </a:t>
            </a:r>
            <a:r>
              <a:rPr lang="en-US" dirty="0" smtClean="0"/>
              <a:t>2018 </a:t>
            </a:r>
            <a:r>
              <a:rPr lang="en-US" dirty="0"/>
              <a:t>(P.L. </a:t>
            </a:r>
            <a:r>
              <a:rPr lang="en-US" dirty="0" smtClean="0"/>
              <a:t>115-141). </a:t>
            </a:r>
          </a:p>
          <a:p>
            <a:endParaRPr lang="en-US" dirty="0"/>
          </a:p>
          <a:p>
            <a:r>
              <a:rPr lang="en-US" b="1" dirty="0" smtClean="0"/>
              <a:t>Denver Regional Office Awards: </a:t>
            </a:r>
          </a:p>
          <a:p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Will receive $1,380,000 of EDA’s total appropriation per year.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Will fund approximately 10 awards.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263164"/>
              </p:ext>
            </p:extLst>
          </p:nvPr>
        </p:nvGraphicFramePr>
        <p:xfrm>
          <a:off x="1113504" y="4577348"/>
          <a:ext cx="724411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4174">
                  <a:extLst>
                    <a:ext uri="{9D8B030D-6E8A-4147-A177-3AD203B41FA5}">
                      <a16:colId xmlns:a16="http://schemas.microsoft.com/office/drawing/2014/main" val="940938351"/>
                    </a:ext>
                  </a:extLst>
                </a:gridCol>
                <a:gridCol w="4649938">
                  <a:extLst>
                    <a:ext uri="{9D8B030D-6E8A-4147-A177-3AD203B41FA5}">
                      <a16:colId xmlns:a16="http://schemas.microsoft.com/office/drawing/2014/main" val="3057130961"/>
                    </a:ext>
                  </a:extLst>
                </a:gridCol>
              </a:tblGrid>
              <a:tr h="112338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Denver Regional Office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Serving:  Colorado, Iowa (excluding Muscatine and Scott counties), Kansas, Missouri, Montana, Nebraska, North Dakota, South Dakota, Utah, and Wyoming.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125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5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90" y="266701"/>
            <a:ext cx="5752638" cy="246221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Eligibility</a:t>
            </a:r>
            <a:endParaRPr lang="en-US" sz="1600" b="1" cap="all" spc="160" dirty="0">
              <a:solidFill>
                <a:prstClr val="white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826" y="1241501"/>
            <a:ext cx="82443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 Applicants</a:t>
            </a: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Accredited Institutions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Colleges or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unior Colleges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Consortium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Accredited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nstitutions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ducation </a:t>
            </a:r>
            <a:endParaRPr lang="en-US" sz="1600" i="1" strike="sngStrike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University-Affiliated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esearch Institutions </a:t>
            </a:r>
            <a:r>
              <a:rPr lang="en-US" sz="1600" i="1" strike="sngStrike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Notice of Funding Opportunity for eligibility details.  </a:t>
            </a:r>
            <a:endParaRPr lang="en-US" sz="1600" b="1" dirty="0" smtClean="0">
              <a:solidFill>
                <a:srgbClr val="9537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431" y="3473740"/>
            <a:ext cx="3749259" cy="249256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5882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90" y="266701"/>
            <a:ext cx="5752638" cy="246221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Award Period</a:t>
            </a:r>
            <a:endParaRPr lang="en-US" sz="1600" b="1" cap="all" spc="160" dirty="0">
              <a:solidFill>
                <a:prstClr val="white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5689" y="1087336"/>
            <a:ext cx="8185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45688" y="1351509"/>
            <a:ext cx="818535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Period of Performance: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Awards will be for a </a:t>
            </a:r>
            <a:r>
              <a:rPr lang="en-US" dirty="0" smtClean="0">
                <a:solidFill>
                  <a:prstClr val="black"/>
                </a:solidFill>
              </a:rPr>
              <a:t>5-year </a:t>
            </a:r>
            <a:r>
              <a:rPr lang="en-US" dirty="0">
                <a:solidFill>
                  <a:prstClr val="black"/>
                </a:solidFill>
              </a:rPr>
              <a:t>period of performance. </a:t>
            </a:r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Selected </a:t>
            </a:r>
            <a:r>
              <a:rPr lang="en-US" dirty="0">
                <a:solidFill>
                  <a:prstClr val="black"/>
                </a:solidFill>
              </a:rPr>
              <a:t>University Centers will </a:t>
            </a:r>
            <a:r>
              <a:rPr lang="en-US" b="1" dirty="0" smtClean="0">
                <a:solidFill>
                  <a:prstClr val="black"/>
                </a:solidFill>
              </a:rPr>
              <a:t>NOT </a:t>
            </a:r>
            <a:r>
              <a:rPr lang="en-US" dirty="0" smtClean="0">
                <a:solidFill>
                  <a:prstClr val="black"/>
                </a:solidFill>
              </a:rPr>
              <a:t>compete </a:t>
            </a:r>
            <a:r>
              <a:rPr lang="en-US" dirty="0">
                <a:solidFill>
                  <a:prstClr val="black"/>
                </a:solidFill>
              </a:rPr>
              <a:t>for </a:t>
            </a:r>
            <a:r>
              <a:rPr lang="en-US" dirty="0" smtClean="0">
                <a:solidFill>
                  <a:prstClr val="black"/>
                </a:solidFill>
              </a:rPr>
              <a:t>2</a:t>
            </a:r>
            <a:r>
              <a:rPr lang="en-US" baseline="30000" dirty="0" smtClean="0">
                <a:solidFill>
                  <a:prstClr val="black"/>
                </a:solidFill>
              </a:rPr>
              <a:t>nd</a:t>
            </a:r>
            <a:r>
              <a:rPr lang="en-US" dirty="0" smtClean="0">
                <a:solidFill>
                  <a:prstClr val="black"/>
                </a:solidFill>
              </a:rPr>
              <a:t> -5</a:t>
            </a:r>
            <a:r>
              <a:rPr lang="en-US" baseline="30000" dirty="0" smtClean="0">
                <a:solidFill>
                  <a:prstClr val="black"/>
                </a:solidFill>
              </a:rPr>
              <a:t>th</a:t>
            </a:r>
            <a:r>
              <a:rPr lang="en-US" dirty="0" smtClean="0">
                <a:solidFill>
                  <a:prstClr val="black"/>
                </a:solidFill>
              </a:rPr>
              <a:t> funding years.  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</a:rPr>
              <a:t>Funding: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Initial </a:t>
            </a:r>
            <a:r>
              <a:rPr lang="en-US" dirty="0">
                <a:solidFill>
                  <a:prstClr val="black"/>
                </a:solidFill>
              </a:rPr>
              <a:t>funding period will be for Y</a:t>
            </a:r>
            <a:r>
              <a:rPr lang="en-US" dirty="0" smtClean="0">
                <a:solidFill>
                  <a:prstClr val="black"/>
                </a:solidFill>
              </a:rPr>
              <a:t>ear 1. 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Matching </a:t>
            </a:r>
            <a:r>
              <a:rPr lang="en-US" dirty="0">
                <a:solidFill>
                  <a:prstClr val="black"/>
                </a:solidFill>
              </a:rPr>
              <a:t>funds for the project </a:t>
            </a:r>
            <a:r>
              <a:rPr lang="en-US" b="1" dirty="0" smtClean="0">
                <a:solidFill>
                  <a:prstClr val="black"/>
                </a:solidFill>
              </a:rPr>
              <a:t>must</a:t>
            </a:r>
            <a:r>
              <a:rPr lang="en-US" dirty="0" smtClean="0">
                <a:solidFill>
                  <a:prstClr val="black"/>
                </a:solidFill>
              </a:rPr>
              <a:t> be </a:t>
            </a:r>
            <a:r>
              <a:rPr lang="en-US" dirty="0">
                <a:solidFill>
                  <a:prstClr val="black"/>
                </a:solidFill>
              </a:rPr>
              <a:t>committed </a:t>
            </a:r>
            <a:r>
              <a:rPr lang="en-US" dirty="0" smtClean="0">
                <a:solidFill>
                  <a:prstClr val="black"/>
                </a:solidFill>
              </a:rPr>
              <a:t>for at least Year 1. 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algn="ctr"/>
            <a:r>
              <a:rPr lang="en-US" sz="1600" i="1" dirty="0" smtClean="0"/>
              <a:t>Funding </a:t>
            </a:r>
            <a:r>
              <a:rPr lang="en-US" sz="1600" i="1" dirty="0"/>
              <a:t>beyond the initial </a:t>
            </a:r>
            <a:r>
              <a:rPr lang="en-US" sz="1600" i="1" dirty="0" smtClean="0"/>
              <a:t>first year will </a:t>
            </a:r>
            <a:r>
              <a:rPr lang="en-US" sz="1600" i="1" dirty="0"/>
              <a:t>be dependent upon the availability of </a:t>
            </a:r>
            <a:r>
              <a:rPr lang="en-US" sz="1600" i="1" dirty="0" smtClean="0"/>
              <a:t>funds </a:t>
            </a:r>
            <a:r>
              <a:rPr lang="en-US" sz="1600" i="1" dirty="0"/>
              <a:t>and </a:t>
            </a:r>
            <a:r>
              <a:rPr lang="en-US" sz="1600" i="1" dirty="0" smtClean="0"/>
              <a:t>recipient performance</a:t>
            </a:r>
            <a:r>
              <a:rPr lang="en-US" sz="1600" i="1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01668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90" y="266701"/>
            <a:ext cx="5752638" cy="246221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Match requirements</a:t>
            </a:r>
            <a:endParaRPr lang="en-US" sz="1600" b="1" cap="all" spc="160" dirty="0">
              <a:solidFill>
                <a:prstClr val="white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825" y="1245393"/>
            <a:ext cx="853451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Matching Requirements </a:t>
            </a:r>
          </a:p>
          <a:p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 will fund 50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of the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In-kind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allowed.  </a:t>
            </a:r>
          </a:p>
          <a:p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federal funds may be considered match if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authorized by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statute (requires EDA’s prior approval).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Local match must be committed at the time the application is submitted </a:t>
            </a:r>
          </a:p>
          <a:p>
            <a:pPr marL="279400" indent="-279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(only first year match amount required).  </a:t>
            </a:r>
          </a:p>
        </p:txBody>
      </p:sp>
      <p:pic>
        <p:nvPicPr>
          <p:cNvPr id="2" name="Picture 1" descr="fpcomputers - 7th Grade Careers Uni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42" y="4964921"/>
            <a:ext cx="1389697" cy="13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90" y="266701"/>
            <a:ext cx="5752638" cy="246221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APPLICATION REQUIREMENTS</a:t>
            </a:r>
            <a:endParaRPr lang="en-US" sz="1600" b="1" cap="all" spc="160" dirty="0">
              <a:solidFill>
                <a:prstClr val="white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825" y="1245393"/>
            <a:ext cx="85345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 Application Forms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Narrative  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10 pages of double-spaced text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attachments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page.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five-year scope of work and for a timeline for implementation during the five-year period of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performance, including benchmarks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gauge program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 and includes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items: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Page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Region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Work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Information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Fits w EDA priorities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Timeline</a:t>
            </a:r>
          </a:p>
          <a:p>
            <a:pPr marL="2114550" lvl="4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Sustainability</a:t>
            </a: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SF-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28" y="3546521"/>
            <a:ext cx="2425092" cy="3137963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7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190" y="266701"/>
            <a:ext cx="5752638" cy="246221"/>
          </a:xfrm>
          <a:prstGeom prst="rect">
            <a:avLst/>
          </a:prstGeom>
          <a:noFill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 b="1" cap="all" spc="160" dirty="0" smtClean="0">
                <a:solidFill>
                  <a:prstClr val="white"/>
                </a:solidFill>
                <a:latin typeface="Arial" panose="020B0604020202020204" pitchFamily="34" charset="0"/>
                <a:ea typeface="Arial" pitchFamily="-105" charset="0"/>
                <a:cs typeface="Arial" panose="020B0604020202020204" pitchFamily="34" charset="0"/>
              </a:rPr>
              <a:t>APPLICATION REQUIREMENTS</a:t>
            </a:r>
            <a:endParaRPr lang="en-US" sz="1600" b="1" cap="all" spc="160" dirty="0">
              <a:solidFill>
                <a:prstClr val="white"/>
              </a:solidFill>
              <a:latin typeface="Arial" panose="020B0604020202020204" pitchFamily="34" charset="0"/>
              <a:ea typeface="Arial" pitchFamily="-105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825" y="1245393"/>
            <a:ext cx="85345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Narrative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SF-424A for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entire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5-year award period.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 5 separate itemized budgets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federal, non-federal cash and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in-kind and total amounts allocated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each budget line item for each of 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5 years in the period of performance.</a:t>
            </a:r>
          </a:p>
          <a:p>
            <a:pPr lvl="1"/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Staffing Plan (Resumes of Key Project Staff) for each of the five years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for Award Management (SAM) Registration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Intergovernmental Review  / State’s Single Point of Contact (SPOC)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pplies to Iowa, Missouri, North Dakota and Utah</a:t>
            </a:r>
          </a:p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SF-42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76" y="1519713"/>
            <a:ext cx="3334710" cy="2503647"/>
          </a:xfrm>
          <a:prstGeom prst="rect">
            <a:avLst/>
          </a:prstGeom>
          <a:noFill/>
          <a:effectLst>
            <a:outerShdw blurRad="50800" dist="38100" dir="2700000" sx="103000" sy="103000" algn="tl" rotWithShape="0">
              <a:prstClr val="black">
                <a:alpha val="3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5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DA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25304</TotalTime>
  <Words>1033</Words>
  <Application>Microsoft Office PowerPoint</Application>
  <PresentationFormat>On-screen Show (4:3)</PresentationFormat>
  <Paragraphs>263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ＭＳ Ｐゴシック</vt:lpstr>
      <vt:lpstr>Aharoni</vt:lpstr>
      <vt:lpstr>Arial</vt:lpstr>
      <vt:lpstr>Arial Narrow</vt:lpstr>
      <vt:lpstr>Bell MT</vt:lpstr>
      <vt:lpstr>Calibri</vt:lpstr>
      <vt:lpstr>Californian FB</vt:lpstr>
      <vt:lpstr>Georgia</vt:lpstr>
      <vt:lpstr>Palatino Linotype</vt:lpstr>
      <vt:lpstr>Wingdings</vt:lpstr>
      <vt:lpstr>1_Office Theme</vt:lpstr>
      <vt:lpstr>EDA_PPT_Template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A. Bright Idea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Condon</dc:creator>
  <cp:lastModifiedBy>Webb, Stacey (Federal)</cp:lastModifiedBy>
  <cp:revision>810</cp:revision>
  <cp:lastPrinted>2016-02-18T19:42:07Z</cp:lastPrinted>
  <dcterms:created xsi:type="dcterms:W3CDTF">2011-01-11T03:40:43Z</dcterms:created>
  <dcterms:modified xsi:type="dcterms:W3CDTF">2018-06-20T22:25:37Z</dcterms:modified>
</cp:coreProperties>
</file>