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4"/>
  </p:notesMasterIdLst>
  <p:sldIdLst>
    <p:sldId id="256" r:id="rId2"/>
    <p:sldId id="260" r:id="rId3"/>
    <p:sldId id="262" r:id="rId4"/>
    <p:sldId id="264" r:id="rId5"/>
    <p:sldId id="263" r:id="rId6"/>
    <p:sldId id="258" r:id="rId7"/>
    <p:sldId id="265" r:id="rId8"/>
    <p:sldId id="268" r:id="rId9"/>
    <p:sldId id="266" r:id="rId10"/>
    <p:sldId id="267" r:id="rId11"/>
    <p:sldId id="261" r:id="rId12"/>
    <p:sldId id="269" r:id="rId13"/>
  </p:sldIdLst>
  <p:sldSz cx="9144000" cy="5143500" type="screen16x9"/>
  <p:notesSz cx="6858000" cy="9144000"/>
  <p:embeddedFontLst>
    <p:embeddedFont>
      <p:font typeface="Work Sans" panose="020B0604020202020204" charset="0"/>
      <p:regular r:id="rId15"/>
      <p:bold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4412" autoAdjust="0"/>
  </p:normalViewPr>
  <p:slideViewPr>
    <p:cSldViewPr snapToGrid="0">
      <p:cViewPr varScale="1">
        <p:scale>
          <a:sx n="89" d="100"/>
          <a:sy n="89" d="100"/>
        </p:scale>
        <p:origin x="1434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47e67e562f_0_1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47e67e562f_0_1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4450" indent="0">
              <a:lnSpc>
                <a:spcPct val="150000"/>
              </a:lnSpc>
              <a:buNone/>
            </a:pPr>
            <a:r>
              <a:rPr lang="en-US" sz="1100" dirty="0" smtClean="0">
                <a:solidFill>
                  <a:schemeClr val="bg2"/>
                </a:solidFill>
              </a:rPr>
              <a:t>2 min:</a:t>
            </a:r>
            <a:r>
              <a:rPr lang="en-US" sz="1100" baseline="0" dirty="0" smtClean="0">
                <a:solidFill>
                  <a:schemeClr val="bg2"/>
                </a:solidFill>
              </a:rPr>
              <a:t>  </a:t>
            </a:r>
            <a:r>
              <a:rPr lang="en-US" sz="1100" dirty="0" smtClean="0">
                <a:solidFill>
                  <a:schemeClr val="bg2"/>
                </a:solidFill>
              </a:rPr>
              <a:t>Welcome &amp; Introductions – Bernadette Grafton, EDA</a:t>
            </a:r>
          </a:p>
          <a:p>
            <a:pPr marL="44450" indent="0">
              <a:lnSpc>
                <a:spcPct val="150000"/>
              </a:lnSpc>
              <a:buNone/>
            </a:pPr>
            <a:r>
              <a:rPr lang="en-US" sz="1100" dirty="0" smtClean="0">
                <a:solidFill>
                  <a:schemeClr val="bg2"/>
                </a:solidFill>
              </a:rPr>
              <a:t>2 min:</a:t>
            </a:r>
            <a:r>
              <a:rPr lang="en-US" sz="1100" baseline="0" dirty="0" smtClean="0">
                <a:solidFill>
                  <a:schemeClr val="bg2"/>
                </a:solidFill>
              </a:rPr>
              <a:t>  </a:t>
            </a:r>
            <a:r>
              <a:rPr lang="en-US" sz="1100" dirty="0" smtClean="0">
                <a:solidFill>
                  <a:schemeClr val="bg2"/>
                </a:solidFill>
              </a:rPr>
              <a:t>Project Background – Mark Little, NCGrowth</a:t>
            </a:r>
          </a:p>
          <a:p>
            <a:pPr marL="44450" indent="0">
              <a:lnSpc>
                <a:spcPct val="150000"/>
              </a:lnSpc>
              <a:buNone/>
            </a:pPr>
            <a:r>
              <a:rPr lang="en-US" sz="1100" dirty="0" smtClean="0">
                <a:solidFill>
                  <a:schemeClr val="bg2"/>
                </a:solidFill>
              </a:rPr>
              <a:t>7 min:</a:t>
            </a:r>
            <a:r>
              <a:rPr lang="en-US" sz="1100" baseline="0" dirty="0" smtClean="0">
                <a:solidFill>
                  <a:schemeClr val="bg2"/>
                </a:solidFill>
              </a:rPr>
              <a:t>  </a:t>
            </a:r>
            <a:r>
              <a:rPr lang="en-US" sz="1100" dirty="0" err="1" smtClean="0">
                <a:solidFill>
                  <a:schemeClr val="bg2"/>
                </a:solidFill>
              </a:rPr>
              <a:t>Webtool</a:t>
            </a:r>
            <a:r>
              <a:rPr lang="en-US" sz="1100" dirty="0" smtClean="0">
                <a:solidFill>
                  <a:schemeClr val="bg2"/>
                </a:solidFill>
              </a:rPr>
              <a:t> Demo – Carolyn Fryberger, NCGrowth</a:t>
            </a:r>
          </a:p>
          <a:p>
            <a:pPr marL="44450" indent="0">
              <a:lnSpc>
                <a:spcPct val="150000"/>
              </a:lnSpc>
              <a:buNone/>
            </a:pPr>
            <a:r>
              <a:rPr lang="en-US" sz="1100" dirty="0" smtClean="0">
                <a:solidFill>
                  <a:schemeClr val="bg2"/>
                </a:solidFill>
              </a:rPr>
              <a:t>5 min:  Community Perspective – </a:t>
            </a:r>
            <a:r>
              <a:rPr lang="en-US" sz="1100" dirty="0" err="1" smtClean="0">
                <a:solidFill>
                  <a:schemeClr val="bg2"/>
                </a:solidFill>
              </a:rPr>
              <a:t>Shannan</a:t>
            </a:r>
            <a:r>
              <a:rPr lang="en-US" sz="1100" dirty="0" smtClean="0">
                <a:solidFill>
                  <a:schemeClr val="bg2"/>
                </a:solidFill>
              </a:rPr>
              <a:t> Campbell, Hillsborough </a:t>
            </a:r>
            <a:r>
              <a:rPr lang="en-US" sz="1100" dirty="0" smtClean="0">
                <a:solidFill>
                  <a:schemeClr val="bg2"/>
                </a:solidFill>
              </a:rPr>
              <a:t>NC</a:t>
            </a:r>
          </a:p>
          <a:p>
            <a:pPr marL="4445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sz="1100" dirty="0" smtClean="0">
                <a:solidFill>
                  <a:schemeClr val="bg2"/>
                </a:solidFill>
              </a:rPr>
              <a:t>5 min:  Community Perspective – Brent Frazier, Pelican Rapids MN</a:t>
            </a:r>
          </a:p>
          <a:p>
            <a:pPr marL="44450" indent="0">
              <a:lnSpc>
                <a:spcPct val="150000"/>
              </a:lnSpc>
              <a:buNone/>
            </a:pPr>
            <a:r>
              <a:rPr lang="en-US" sz="1100" dirty="0" smtClean="0">
                <a:solidFill>
                  <a:schemeClr val="bg2"/>
                </a:solidFill>
              </a:rPr>
              <a:t>5 </a:t>
            </a:r>
            <a:r>
              <a:rPr lang="en-US" sz="1100" dirty="0" smtClean="0">
                <a:solidFill>
                  <a:schemeClr val="bg2"/>
                </a:solidFill>
              </a:rPr>
              <a:t>min:  Local Government Perspective – Jonathan Morgan, UNC School of Government</a:t>
            </a:r>
          </a:p>
          <a:p>
            <a:pPr marL="44450" indent="0">
              <a:lnSpc>
                <a:spcPct val="150000"/>
              </a:lnSpc>
              <a:buNone/>
            </a:pPr>
            <a:r>
              <a:rPr lang="en-US" sz="1100" dirty="0" smtClean="0">
                <a:solidFill>
                  <a:schemeClr val="bg2"/>
                </a:solidFill>
              </a:rPr>
              <a:t>5 min:  Financial Institution Perspective – Jeanne Bonds, Richmond Federal Reserve</a:t>
            </a:r>
          </a:p>
          <a:p>
            <a:pPr marL="44450" indent="0">
              <a:lnSpc>
                <a:spcPct val="150000"/>
              </a:lnSpc>
              <a:buNone/>
            </a:pPr>
            <a:r>
              <a:rPr lang="en-US" sz="1100" dirty="0" smtClean="0">
                <a:solidFill>
                  <a:schemeClr val="bg2"/>
                </a:solidFill>
              </a:rPr>
              <a:t>3 min:  Next Steps and Partnership – Carolyn Fryberger</a:t>
            </a:r>
          </a:p>
          <a:p>
            <a:pPr marL="44450" indent="0">
              <a:lnSpc>
                <a:spcPct val="150000"/>
              </a:lnSpc>
              <a:buNone/>
            </a:pPr>
            <a:r>
              <a:rPr lang="en-US" sz="1100" dirty="0" smtClean="0">
                <a:solidFill>
                  <a:schemeClr val="bg2"/>
                </a:solidFill>
              </a:rPr>
              <a:t>15</a:t>
            </a:r>
            <a:r>
              <a:rPr lang="en-US" sz="1100" baseline="0" dirty="0" smtClean="0">
                <a:solidFill>
                  <a:schemeClr val="bg2"/>
                </a:solidFill>
              </a:rPr>
              <a:t> min:  </a:t>
            </a:r>
            <a:r>
              <a:rPr lang="en-US" sz="1100" dirty="0" smtClean="0">
                <a:solidFill>
                  <a:schemeClr val="bg2"/>
                </a:solidFill>
              </a:rPr>
              <a:t>Q&amp;A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0679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42407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smtClean="0"/>
              <a:t>WILL SPEAK</a:t>
            </a:r>
            <a:r>
              <a:rPr lang="en-US" baseline="0" dirty="0" smtClean="0"/>
              <a:t> IN PERSON FROM KENAN CENTER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86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smtClean="0"/>
              <a:t>WILL CALL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393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en-US" dirty="0" smtClean="0"/>
              <a:t>WILL CALL IN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76520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en-US" dirty="0" smtClean="0"/>
              <a:t>WILL SPEAK</a:t>
            </a:r>
            <a:r>
              <a:rPr lang="en-US" baseline="0" dirty="0" smtClean="0"/>
              <a:t> IN PERSON FROM KENAN CENTER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4629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47e67e562f_0_14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47e67e562f_0_14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463272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43269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5698A2">
            <a:alpha val="5808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hyperlink" Target="mailto:Carolyn_Fryberger@unc.ed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cgrowth.unc.edu/" TargetMode="External"/><Relationship Id="rId2" Type="http://schemas.openxmlformats.org/officeDocument/2006/relationships/hyperlink" Target="mailto:Carolyn_Fryberger@unc.edu" TargetMode="Externa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homegrowntools.unc.edu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00" y="2069738"/>
            <a:ext cx="3898025" cy="100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 amt="56000"/>
          </a:blip>
          <a:stretch>
            <a:fillRect/>
          </a:stretch>
        </p:blipFill>
        <p:spPr>
          <a:xfrm>
            <a:off x="0" y="0"/>
            <a:ext cx="51435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6269210" y="3278458"/>
            <a:ext cx="1646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EDA Webinar</a:t>
            </a:r>
          </a:p>
          <a:p>
            <a:pPr algn="ctr"/>
            <a:r>
              <a:rPr lang="en-US" sz="1800" b="1" dirty="0" smtClean="0">
                <a:solidFill>
                  <a:schemeClr val="bg1"/>
                </a:solidFill>
              </a:rPr>
              <a:t>May 8, 2019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Jeanne Bonds, Richmond Federal Reserve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369" y="1152475"/>
            <a:ext cx="309632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64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9146" y="1414069"/>
            <a:ext cx="5217110" cy="286903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Next Steps and Partnership Opportunities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826660" y="1940646"/>
            <a:ext cx="30056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</a:rPr>
              <a:t>New Case Studies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bg2"/>
                </a:solidFill>
              </a:rPr>
              <a:t>Promotion</a:t>
            </a:r>
          </a:p>
          <a:p>
            <a:endParaRPr lang="en-US" sz="1600" dirty="0" smtClean="0">
              <a:solidFill>
                <a:schemeClr val="bg2"/>
              </a:solidFill>
            </a:endParaRPr>
          </a:p>
          <a:p>
            <a:r>
              <a:rPr lang="en-US" sz="1600" dirty="0" smtClean="0">
                <a:solidFill>
                  <a:schemeClr val="bg2"/>
                </a:solidFill>
              </a:rPr>
              <a:t>Contact Carolyn Fryberger to get involved:</a:t>
            </a:r>
          </a:p>
          <a:p>
            <a:r>
              <a:rPr lang="en-US" sz="1600" dirty="0" smtClean="0">
                <a:solidFill>
                  <a:schemeClr val="bg2"/>
                </a:solidFill>
                <a:hlinkClick r:id="rId4"/>
              </a:rPr>
              <a:t>Carolyn_Fryberger@unc.edu</a:t>
            </a:r>
            <a:endParaRPr lang="en-US" sz="1600" dirty="0" smtClean="0">
              <a:solidFill>
                <a:schemeClr val="bg2"/>
              </a:solidFill>
            </a:endParaRPr>
          </a:p>
          <a:p>
            <a:r>
              <a:rPr lang="en-US" sz="1600" dirty="0" smtClean="0">
                <a:solidFill>
                  <a:schemeClr val="bg2"/>
                </a:solidFill>
              </a:rPr>
              <a:t>919-843-7553</a:t>
            </a:r>
            <a:endParaRPr lang="en-US"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2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Q &amp; 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r>
              <a:rPr lang="en-US" dirty="0" smtClean="0"/>
              <a:t>Contact info:</a:t>
            </a:r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r>
              <a:rPr lang="en-US" dirty="0" smtClean="0"/>
              <a:t>Carolyn Fryberger</a:t>
            </a:r>
          </a:p>
          <a:p>
            <a:pPr marL="114300" indent="0">
              <a:buNone/>
            </a:pPr>
            <a:r>
              <a:rPr lang="en-US" dirty="0" smtClean="0"/>
              <a:t>Economic Development Manager</a:t>
            </a:r>
          </a:p>
          <a:p>
            <a:pPr marL="114300" indent="0">
              <a:buNone/>
            </a:pPr>
            <a:r>
              <a:rPr lang="en-US" dirty="0" smtClean="0"/>
              <a:t>NCGrowth</a:t>
            </a:r>
          </a:p>
          <a:p>
            <a:pPr marL="114300" indent="0">
              <a:buNone/>
            </a:pPr>
            <a:r>
              <a:rPr lang="en-US" dirty="0" smtClean="0">
                <a:solidFill>
                  <a:schemeClr val="bg2"/>
                </a:solidFill>
                <a:hlinkClick r:id="rId2"/>
              </a:rPr>
              <a:t>Carolyn_Fryberger@unc.edu</a:t>
            </a:r>
            <a:endParaRPr lang="en-US" dirty="0">
              <a:solidFill>
                <a:schemeClr val="bg2"/>
              </a:solidFill>
            </a:endParaRPr>
          </a:p>
          <a:p>
            <a:pPr marL="11430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919-843-7553</a:t>
            </a:r>
          </a:p>
          <a:p>
            <a:pPr marL="114300" indent="0">
              <a:buNone/>
            </a:pPr>
            <a:endParaRPr lang="en-US" dirty="0">
              <a:solidFill>
                <a:schemeClr val="bg2"/>
              </a:solidFill>
            </a:endParaRPr>
          </a:p>
          <a:p>
            <a:pPr marL="114300" indent="0">
              <a:buNone/>
            </a:pPr>
            <a:r>
              <a:rPr lang="en-US" dirty="0" smtClean="0">
                <a:solidFill>
                  <a:schemeClr val="bg2"/>
                </a:solidFill>
                <a:hlinkClick r:id="rId3"/>
              </a:rPr>
              <a:t>www.ncgrowth.unc.edu</a:t>
            </a:r>
            <a:endParaRPr lang="en-US" dirty="0" smtClean="0">
              <a:solidFill>
                <a:schemeClr val="bg2"/>
              </a:solidFill>
            </a:endParaRPr>
          </a:p>
          <a:p>
            <a:pPr marL="114300" indent="0">
              <a:buNone/>
            </a:pPr>
            <a:r>
              <a:rPr lang="en-US" dirty="0" smtClean="0">
                <a:solidFill>
                  <a:schemeClr val="bg2"/>
                </a:solidFill>
              </a:rPr>
              <a:t>@NCGrowth </a:t>
            </a:r>
            <a:endParaRPr lang="en-US" dirty="0">
              <a:solidFill>
                <a:schemeClr val="bg2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0594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FFFFFF"/>
                </a:solidFill>
                <a:latin typeface="Work Sans"/>
                <a:ea typeface="Work Sans"/>
                <a:cs typeface="Work Sans"/>
                <a:sym typeface="Work Sans"/>
              </a:rPr>
              <a:t>Agenda</a:t>
            </a:r>
            <a:endParaRPr dirty="0">
              <a:solidFill>
                <a:srgbClr val="FFFFFF"/>
              </a:solidFill>
              <a:latin typeface="Work Sans"/>
              <a:ea typeface="Work Sans"/>
              <a:cs typeface="Work Sans"/>
              <a:sym typeface="Work Sans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>
              <a:lnSpc>
                <a:spcPct val="150000"/>
              </a:lnSpc>
            </a:pPr>
            <a:r>
              <a:rPr lang="en" sz="1600" dirty="0" smtClean="0">
                <a:solidFill>
                  <a:schemeClr val="bg2"/>
                </a:solidFill>
              </a:rPr>
              <a:t>Welcome &amp; Introductions – Bernadette Grafton, EDA</a:t>
            </a:r>
          </a:p>
          <a:p>
            <a:pPr marL="342900">
              <a:lnSpc>
                <a:spcPct val="150000"/>
              </a:lnSpc>
            </a:pPr>
            <a:r>
              <a:rPr lang="en" sz="1600" dirty="0" smtClean="0">
                <a:solidFill>
                  <a:schemeClr val="bg2"/>
                </a:solidFill>
              </a:rPr>
              <a:t>Project Background – Mark Little, NCGrowth</a:t>
            </a:r>
          </a:p>
          <a:p>
            <a:pPr marL="342900">
              <a:lnSpc>
                <a:spcPct val="150000"/>
              </a:lnSpc>
            </a:pPr>
            <a:r>
              <a:rPr lang="en" sz="1600" dirty="0" smtClean="0">
                <a:solidFill>
                  <a:schemeClr val="bg2"/>
                </a:solidFill>
              </a:rPr>
              <a:t>Webtool Demo – Carolyn Fryberger, NCGrowth</a:t>
            </a:r>
          </a:p>
          <a:p>
            <a:pPr marL="342900">
              <a:lnSpc>
                <a:spcPct val="150000"/>
              </a:lnSpc>
            </a:pPr>
            <a:r>
              <a:rPr lang="en-US" sz="1600" dirty="0" smtClean="0">
                <a:solidFill>
                  <a:schemeClr val="bg2"/>
                </a:solidFill>
              </a:rPr>
              <a:t>Community Perspectives</a:t>
            </a:r>
          </a:p>
          <a:p>
            <a:pPr marL="800100" lvl="1">
              <a:lnSpc>
                <a:spcPct val="100000"/>
              </a:lnSpc>
              <a:spcBef>
                <a:spcPts val="200"/>
              </a:spcBef>
            </a:pPr>
            <a:r>
              <a:rPr lang="en-US" sz="1600" dirty="0" err="1" smtClean="0">
                <a:solidFill>
                  <a:schemeClr val="bg2"/>
                </a:solidFill>
              </a:rPr>
              <a:t>Shannan</a:t>
            </a:r>
            <a:r>
              <a:rPr lang="en-US" sz="1600" dirty="0" smtClean="0">
                <a:solidFill>
                  <a:schemeClr val="bg2"/>
                </a:solidFill>
              </a:rPr>
              <a:t> Campbell, Hillsborough NC</a:t>
            </a:r>
          </a:p>
          <a:p>
            <a:pPr marL="800100" lvl="1">
              <a:lnSpc>
                <a:spcPct val="100000"/>
              </a:lnSpc>
              <a:spcBef>
                <a:spcPts val="200"/>
              </a:spcBef>
            </a:pPr>
            <a:r>
              <a:rPr lang="en-US" sz="1600" dirty="0" smtClean="0">
                <a:solidFill>
                  <a:schemeClr val="bg2"/>
                </a:solidFill>
              </a:rPr>
              <a:t>Brent Frazier, Pelican Rapids MN</a:t>
            </a:r>
            <a:endParaRPr lang="en-US" sz="1600" dirty="0">
              <a:solidFill>
                <a:schemeClr val="bg2"/>
              </a:solidFill>
            </a:endParaRPr>
          </a:p>
          <a:p>
            <a:pPr marL="342900">
              <a:lnSpc>
                <a:spcPct val="150000"/>
              </a:lnSpc>
            </a:pPr>
            <a:r>
              <a:rPr lang="en" sz="1600" dirty="0" smtClean="0">
                <a:solidFill>
                  <a:schemeClr val="bg2"/>
                </a:solidFill>
              </a:rPr>
              <a:t>Local Government Perspective – Jonathan Morgan, UNC School of Government</a:t>
            </a:r>
          </a:p>
          <a:p>
            <a:pPr marL="342900">
              <a:lnSpc>
                <a:spcPct val="150000"/>
              </a:lnSpc>
            </a:pPr>
            <a:r>
              <a:rPr lang="en" sz="1600" dirty="0" smtClean="0">
                <a:solidFill>
                  <a:schemeClr val="bg2"/>
                </a:solidFill>
              </a:rPr>
              <a:t>Financial Institution Perspective – Jeanne Bonds, Richmond Federal Reserve</a:t>
            </a:r>
          </a:p>
          <a:p>
            <a:pPr marL="342900">
              <a:lnSpc>
                <a:spcPct val="150000"/>
              </a:lnSpc>
            </a:pPr>
            <a:r>
              <a:rPr lang="en" sz="1600" dirty="0" smtClean="0">
                <a:solidFill>
                  <a:schemeClr val="bg2"/>
                </a:solidFill>
              </a:rPr>
              <a:t>Next Steps and Partnership – Carolyn Fryberger</a:t>
            </a:r>
            <a:endParaRPr lang="en" sz="1600" dirty="0">
              <a:solidFill>
                <a:schemeClr val="bg2"/>
              </a:solidFill>
            </a:endParaRPr>
          </a:p>
          <a:p>
            <a:pPr marL="342900">
              <a:lnSpc>
                <a:spcPct val="150000"/>
              </a:lnSpc>
            </a:pPr>
            <a:r>
              <a:rPr lang="en" sz="1600" dirty="0" smtClean="0">
                <a:solidFill>
                  <a:schemeClr val="bg2"/>
                </a:solidFill>
              </a:rPr>
              <a:t>Q&amp;A</a:t>
            </a:r>
            <a:endParaRPr sz="16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77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Bernadette Grafton, EDA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46" y="1152475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200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Mark Little, NCGrowth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836" y="1152474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144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Carolyn Fryberger, NCGrowth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811" y="1152475"/>
            <a:ext cx="32004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32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</p:cNvPr>
          <p:cNvPicPr>
            <a:picLocks noChangeAspect="1"/>
          </p:cNvPicPr>
          <p:nvPr/>
        </p:nvPicPr>
        <p:blipFill rotWithShape="1">
          <a:blip r:embed="rId4"/>
          <a:srcRect t="14276" r="1526"/>
          <a:stretch/>
        </p:blipFill>
        <p:spPr>
          <a:xfrm>
            <a:off x="412180" y="1046045"/>
            <a:ext cx="8319640" cy="384747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311700" y="326687"/>
            <a:ext cx="8520600" cy="57270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www.homegrowntools.unc.edu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822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</a:rPr>
              <a:t>Shannan</a:t>
            </a:r>
            <a:r>
              <a:rPr lang="en-US" dirty="0" smtClean="0">
                <a:solidFill>
                  <a:schemeClr val="bg1"/>
                </a:solidFill>
              </a:rPr>
              <a:t> Campbell, Hillsborough NC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740" y="1152475"/>
            <a:ext cx="2418032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4618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Brent Frazier, Pelican Rapids MN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151" y="1152475"/>
            <a:ext cx="2517648" cy="3200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9487" y="2103541"/>
            <a:ext cx="3721259" cy="24653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2329" y="601993"/>
            <a:ext cx="3079971" cy="2052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9042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Jonathan Morgan, UNC School of Government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801" y="1152475"/>
            <a:ext cx="2133600" cy="32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83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258</Words>
  <Application>Microsoft Office PowerPoint</Application>
  <PresentationFormat>On-screen Show (16:9)</PresentationFormat>
  <Paragraphs>53</Paragraphs>
  <Slides>12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Work Sans</vt:lpstr>
      <vt:lpstr>Arial</vt:lpstr>
      <vt:lpstr>Simple Light</vt:lpstr>
      <vt:lpstr>PowerPoint Presentation</vt:lpstr>
      <vt:lpstr>Agenda</vt:lpstr>
      <vt:lpstr>Bernadette Grafton, EDA</vt:lpstr>
      <vt:lpstr>Mark Little, NCGrowth </vt:lpstr>
      <vt:lpstr>Carolyn Fryberger, NCGrowth</vt:lpstr>
      <vt:lpstr>PowerPoint Presentation</vt:lpstr>
      <vt:lpstr>Shannan Campbell, Hillsborough NC</vt:lpstr>
      <vt:lpstr>Brent Frazier, Pelican Rapids MN</vt:lpstr>
      <vt:lpstr>Jonathan Morgan, UNC School of Government</vt:lpstr>
      <vt:lpstr>Jeanne Bonds, Richmond Federal Reserve</vt:lpstr>
      <vt:lpstr>Next Steps and Partnership Opportunities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Fryberger, Carolyn</dc:creator>
  <cp:lastModifiedBy>Fryberger, Carolyn</cp:lastModifiedBy>
  <cp:revision>21</cp:revision>
  <dcterms:modified xsi:type="dcterms:W3CDTF">2019-05-08T14:21:18Z</dcterms:modified>
</cp:coreProperties>
</file>