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256" r:id="rId5"/>
    <p:sldId id="258" r:id="rId6"/>
    <p:sldId id="2145705517" r:id="rId7"/>
    <p:sldId id="269" r:id="rId8"/>
    <p:sldId id="2145705511" r:id="rId9"/>
    <p:sldId id="2145705516" r:id="rId10"/>
    <p:sldId id="2145705509" r:id="rId11"/>
    <p:sldId id="2145705518" r:id="rId12"/>
    <p:sldId id="2145705519" r:id="rId13"/>
    <p:sldId id="2145705526" r:id="rId14"/>
    <p:sldId id="2145705520" r:id="rId15"/>
    <p:sldId id="2145705521" r:id="rId16"/>
    <p:sldId id="2145705523" r:id="rId17"/>
    <p:sldId id="2145705522" r:id="rId18"/>
    <p:sldId id="2145705524" r:id="rId19"/>
    <p:sldId id="2145705525" r:id="rId20"/>
    <p:sldId id="2145705527" r:id="rId21"/>
    <p:sldId id="2145705528" r:id="rId22"/>
    <p:sldId id="2145705529" r:id="rId23"/>
  </p:sldIdLst>
  <p:sldSz cx="9144000" cy="5143500" type="screen16x9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149102E-902B-03DB-3653-EFD82DFA467F}" name="Duncan, Genevieve (Federal)" initials="GD" userId="S::GDuncan@doc.gov::16337f89-9f30-4eeb-98cb-ce9169dc7d72" providerId="AD"/>
  <p188:author id="{5393E455-50D4-BA19-911A-915158B8ACC8}" name="Belcrest, Abigale (Federal)" initials="B(" userId="S::abelcrest1@doc.gov::145070ab-efd3-4d25-be37-411fde1f19cd" providerId="AD"/>
  <p188:author id="{7574B65F-ADA4-9287-3E87-98C674487821}" name="Bourke, Patrick (Federal)" initials="B(" userId="S::pbourke@doc.gov::7368803c-58c2-4e42-a2b5-6609d5798431" providerId="AD"/>
  <p188:author id="{06EE3C65-E7F8-59A4-D201-AB966A797263}" name="Tooley, Justin (Federal)" initials="T(" userId="S::jtooley@doc.gov::3d394f05-bca8-4cc4-917e-53faa5f7d8a8" providerId="AD"/>
  <p188:author id="{A52B228F-C930-D4CA-E10F-A9197BB58B74}" name="Lovitz, Jonathan (Federal)" initials="JL" userId="S::JLovitz@doc.gov::a889f57f-e147-4007-8f28-82d657e9d79b" providerId="AD"/>
  <p188:author id="{C0E5F5A6-3488-6735-8403-155737874D96}" name="Duncan, Genevieve (Federal)" initials="D(" userId="S::gduncan@doc.gov::16337f89-9f30-4eeb-98cb-ce9169dc7d7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59F"/>
    <a:srgbClr val="17AFDF"/>
    <a:srgbClr val="63B1E5"/>
    <a:srgbClr val="003A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00A8C4-A518-494B-AABC-B1EA4D59F90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187A3BC-CCC0-463A-A1F1-E9BA8D4F0670}">
      <dgm:prSet phldrT="[Text]"/>
      <dgm:spPr/>
      <dgm:t>
        <a:bodyPr/>
        <a:lstStyle/>
        <a:p>
          <a:r>
            <a:rPr lang="en-US" dirty="0"/>
            <a:t>Backbone Organizations lead established sectoral partnerships. </a:t>
          </a:r>
        </a:p>
      </dgm:t>
    </dgm:pt>
    <dgm:pt modelId="{C73C5184-B8E2-4DD0-A3A5-00676B898D97}" type="parTrans" cxnId="{0794F4D3-FE51-400C-9A5C-CC6DA3594408}">
      <dgm:prSet/>
      <dgm:spPr/>
      <dgm:t>
        <a:bodyPr/>
        <a:lstStyle/>
        <a:p>
          <a:endParaRPr lang="en-US"/>
        </a:p>
      </dgm:t>
    </dgm:pt>
    <dgm:pt modelId="{44500DF6-054B-4E3D-8496-E04F5724480C}" type="sibTrans" cxnId="{0794F4D3-FE51-400C-9A5C-CC6DA3594408}">
      <dgm:prSet/>
      <dgm:spPr/>
      <dgm:t>
        <a:bodyPr/>
        <a:lstStyle/>
        <a:p>
          <a:endParaRPr lang="en-US"/>
        </a:p>
      </dgm:t>
    </dgm:pt>
    <dgm:pt modelId="{CC4061F6-7BC0-47AD-A415-CC4197289BE9}">
      <dgm:prSet phldrT="[Text]"/>
      <dgm:spPr/>
      <dgm:t>
        <a:bodyPr/>
        <a:lstStyle/>
        <a:p>
          <a:pPr rtl="0"/>
          <a:r>
            <a:rPr lang="en-US" dirty="0"/>
            <a:t>Design </a:t>
          </a:r>
          <a:r>
            <a:rPr lang="en-US" dirty="0">
              <a:latin typeface="Arial" panose="020B0604020202020204"/>
            </a:rPr>
            <a:t>programming and </a:t>
          </a:r>
          <a:r>
            <a:rPr lang="en-US" dirty="0"/>
            <a:t>train for jobs that advance an industry in a key technology focus area.</a:t>
          </a:r>
          <a:r>
            <a:rPr lang="en-US" dirty="0">
              <a:latin typeface="Arial" panose="020B0604020202020204"/>
            </a:rPr>
            <a:t> </a:t>
          </a:r>
          <a:endParaRPr lang="en-US" dirty="0"/>
        </a:p>
      </dgm:t>
    </dgm:pt>
    <dgm:pt modelId="{86D38D80-945E-4BE4-A33E-75C05B917C54}" type="parTrans" cxnId="{B6DB898D-2F27-4E0B-A8E0-C4840519D3EA}">
      <dgm:prSet/>
      <dgm:spPr/>
      <dgm:t>
        <a:bodyPr/>
        <a:lstStyle/>
        <a:p>
          <a:endParaRPr lang="en-US"/>
        </a:p>
      </dgm:t>
    </dgm:pt>
    <dgm:pt modelId="{2E8FB937-2F6F-4CE8-A7AF-F7B8E4C9FC3F}" type="sibTrans" cxnId="{B6DB898D-2F27-4E0B-A8E0-C4840519D3EA}">
      <dgm:prSet/>
      <dgm:spPr/>
      <dgm:t>
        <a:bodyPr/>
        <a:lstStyle/>
        <a:p>
          <a:endParaRPr lang="en-US"/>
        </a:p>
      </dgm:t>
    </dgm:pt>
    <dgm:pt modelId="{4AC39717-84F8-443A-BCE0-F4B688EB5BD7}">
      <dgm:prSet phldrT="[Text]"/>
      <dgm:spPr/>
      <dgm:t>
        <a:bodyPr/>
        <a:lstStyle/>
        <a:p>
          <a:r>
            <a:rPr lang="en-US" dirty="0"/>
            <a:t>Train program participants and place them into jobs that meet the Good Jobs Principles.  </a:t>
          </a:r>
        </a:p>
      </dgm:t>
    </dgm:pt>
    <dgm:pt modelId="{4CAD372E-7D6E-48BC-B481-0F0D431FFB3B}" type="parTrans" cxnId="{5384A8C1-F88D-4C5C-995C-3C47E8DD114D}">
      <dgm:prSet/>
      <dgm:spPr/>
      <dgm:t>
        <a:bodyPr/>
        <a:lstStyle/>
        <a:p>
          <a:endParaRPr lang="en-US"/>
        </a:p>
      </dgm:t>
    </dgm:pt>
    <dgm:pt modelId="{A365FB0F-B7F9-4312-A4FD-F5BD3A456D53}" type="sibTrans" cxnId="{5384A8C1-F88D-4C5C-995C-3C47E8DD114D}">
      <dgm:prSet/>
      <dgm:spPr/>
      <dgm:t>
        <a:bodyPr/>
        <a:lstStyle/>
        <a:p>
          <a:endParaRPr lang="en-US"/>
        </a:p>
      </dgm:t>
    </dgm:pt>
    <dgm:pt modelId="{B3B9F994-D60B-4B82-BD91-5E293555CA21}" type="pres">
      <dgm:prSet presAssocID="{0D00A8C4-A518-494B-AABC-B1EA4D59F90A}" presName="Name0" presStyleCnt="0">
        <dgm:presLayoutVars>
          <dgm:dir/>
          <dgm:animLvl val="lvl"/>
          <dgm:resizeHandles val="exact"/>
        </dgm:presLayoutVars>
      </dgm:prSet>
      <dgm:spPr/>
    </dgm:pt>
    <dgm:pt modelId="{5F039247-C4E2-468A-BCE7-8A7074D0063B}" type="pres">
      <dgm:prSet presAssocID="{5187A3BC-CCC0-463A-A1F1-E9BA8D4F067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C3C81F9-1659-4D04-9C87-3B1C1CA45DA7}" type="pres">
      <dgm:prSet presAssocID="{44500DF6-054B-4E3D-8496-E04F5724480C}" presName="parTxOnlySpace" presStyleCnt="0"/>
      <dgm:spPr/>
    </dgm:pt>
    <dgm:pt modelId="{F4F8C06A-6F9E-4203-B6DD-6F0651C36A0B}" type="pres">
      <dgm:prSet presAssocID="{CC4061F6-7BC0-47AD-A415-CC4197289BE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50C0575-4EE9-4B18-82E7-969EA358D705}" type="pres">
      <dgm:prSet presAssocID="{2E8FB937-2F6F-4CE8-A7AF-F7B8E4C9FC3F}" presName="parTxOnlySpace" presStyleCnt="0"/>
      <dgm:spPr/>
    </dgm:pt>
    <dgm:pt modelId="{CE3F0D12-4E9C-4C13-8EDB-DD8AC0388185}" type="pres">
      <dgm:prSet presAssocID="{4AC39717-84F8-443A-BCE0-F4B688EB5BD7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B68422C-8B89-4649-AA8C-3C4DFDAD7187}" type="presOf" srcId="{5187A3BC-CCC0-463A-A1F1-E9BA8D4F0670}" destId="{5F039247-C4E2-468A-BCE7-8A7074D0063B}" srcOrd="0" destOrd="0" presId="urn:microsoft.com/office/officeart/2005/8/layout/chevron1"/>
    <dgm:cxn modelId="{61D8A767-6A86-4BB3-AE80-CFB640911EE3}" type="presOf" srcId="{CC4061F6-7BC0-47AD-A415-CC4197289BE9}" destId="{F4F8C06A-6F9E-4203-B6DD-6F0651C36A0B}" srcOrd="0" destOrd="0" presId="urn:microsoft.com/office/officeart/2005/8/layout/chevron1"/>
    <dgm:cxn modelId="{B6DB898D-2F27-4E0B-A8E0-C4840519D3EA}" srcId="{0D00A8C4-A518-494B-AABC-B1EA4D59F90A}" destId="{CC4061F6-7BC0-47AD-A415-CC4197289BE9}" srcOrd="1" destOrd="0" parTransId="{86D38D80-945E-4BE4-A33E-75C05B917C54}" sibTransId="{2E8FB937-2F6F-4CE8-A7AF-F7B8E4C9FC3F}"/>
    <dgm:cxn modelId="{45F31BB6-DF36-4963-ADC1-CFA4A0F9B467}" type="presOf" srcId="{4AC39717-84F8-443A-BCE0-F4B688EB5BD7}" destId="{CE3F0D12-4E9C-4C13-8EDB-DD8AC0388185}" srcOrd="0" destOrd="0" presId="urn:microsoft.com/office/officeart/2005/8/layout/chevron1"/>
    <dgm:cxn modelId="{5384A8C1-F88D-4C5C-995C-3C47E8DD114D}" srcId="{0D00A8C4-A518-494B-AABC-B1EA4D59F90A}" destId="{4AC39717-84F8-443A-BCE0-F4B688EB5BD7}" srcOrd="2" destOrd="0" parTransId="{4CAD372E-7D6E-48BC-B481-0F0D431FFB3B}" sibTransId="{A365FB0F-B7F9-4312-A4FD-F5BD3A456D53}"/>
    <dgm:cxn modelId="{A9EC73CF-FCBE-4F65-8183-9E07D4812345}" type="presOf" srcId="{0D00A8C4-A518-494B-AABC-B1EA4D59F90A}" destId="{B3B9F994-D60B-4B82-BD91-5E293555CA21}" srcOrd="0" destOrd="0" presId="urn:microsoft.com/office/officeart/2005/8/layout/chevron1"/>
    <dgm:cxn modelId="{0794F4D3-FE51-400C-9A5C-CC6DA3594408}" srcId="{0D00A8C4-A518-494B-AABC-B1EA4D59F90A}" destId="{5187A3BC-CCC0-463A-A1F1-E9BA8D4F0670}" srcOrd="0" destOrd="0" parTransId="{C73C5184-B8E2-4DD0-A3A5-00676B898D97}" sibTransId="{44500DF6-054B-4E3D-8496-E04F5724480C}"/>
    <dgm:cxn modelId="{59DE4E32-5DED-477E-A198-8B82A04853C1}" type="presParOf" srcId="{B3B9F994-D60B-4B82-BD91-5E293555CA21}" destId="{5F039247-C4E2-468A-BCE7-8A7074D0063B}" srcOrd="0" destOrd="0" presId="urn:microsoft.com/office/officeart/2005/8/layout/chevron1"/>
    <dgm:cxn modelId="{128BDC50-3444-442B-8C35-FEFCC4786050}" type="presParOf" srcId="{B3B9F994-D60B-4B82-BD91-5E293555CA21}" destId="{7C3C81F9-1659-4D04-9C87-3B1C1CA45DA7}" srcOrd="1" destOrd="0" presId="urn:microsoft.com/office/officeart/2005/8/layout/chevron1"/>
    <dgm:cxn modelId="{1702DC9B-5B33-4F93-8C0E-4B05A19369F0}" type="presParOf" srcId="{B3B9F994-D60B-4B82-BD91-5E293555CA21}" destId="{F4F8C06A-6F9E-4203-B6DD-6F0651C36A0B}" srcOrd="2" destOrd="0" presId="urn:microsoft.com/office/officeart/2005/8/layout/chevron1"/>
    <dgm:cxn modelId="{999C53DC-22E7-4060-B0F4-1E047F9CA376}" type="presParOf" srcId="{B3B9F994-D60B-4B82-BD91-5E293555CA21}" destId="{150C0575-4EE9-4B18-82E7-969EA358D705}" srcOrd="3" destOrd="0" presId="urn:microsoft.com/office/officeart/2005/8/layout/chevron1"/>
    <dgm:cxn modelId="{A812A42E-B87F-4241-82D5-AA25093D3415}" type="presParOf" srcId="{B3B9F994-D60B-4B82-BD91-5E293555CA21}" destId="{CE3F0D12-4E9C-4C13-8EDB-DD8AC038818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39247-C4E2-468A-BCE7-8A7074D0063B}">
      <dsp:nvSpPr>
        <dsp:cNvPr id="0" name=""/>
        <dsp:cNvSpPr/>
      </dsp:nvSpPr>
      <dsp:spPr>
        <a:xfrm>
          <a:off x="1970" y="392904"/>
          <a:ext cx="2401102" cy="9604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Backbone Organizations lead established sectoral partnerships. </a:t>
          </a:r>
        </a:p>
      </dsp:txBody>
      <dsp:txXfrm>
        <a:off x="482191" y="392904"/>
        <a:ext cx="1440661" cy="960441"/>
      </dsp:txXfrm>
    </dsp:sp>
    <dsp:sp modelId="{F4F8C06A-6F9E-4203-B6DD-6F0651C36A0B}">
      <dsp:nvSpPr>
        <dsp:cNvPr id="0" name=""/>
        <dsp:cNvSpPr/>
      </dsp:nvSpPr>
      <dsp:spPr>
        <a:xfrm>
          <a:off x="2162963" y="392904"/>
          <a:ext cx="2401102" cy="9604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Design </a:t>
          </a:r>
          <a:r>
            <a:rPr lang="en-US" sz="1100" kern="1200" dirty="0">
              <a:latin typeface="Arial" panose="020B0604020202020204"/>
            </a:rPr>
            <a:t>programming and </a:t>
          </a:r>
          <a:r>
            <a:rPr lang="en-US" sz="1100" kern="1200" dirty="0"/>
            <a:t>train for jobs that advance an industry in a key technology focus area.</a:t>
          </a:r>
          <a:r>
            <a:rPr lang="en-US" sz="1100" kern="1200" dirty="0">
              <a:latin typeface="Arial" panose="020B0604020202020204"/>
            </a:rPr>
            <a:t> </a:t>
          </a:r>
          <a:endParaRPr lang="en-US" sz="1100" kern="1200" dirty="0"/>
        </a:p>
      </dsp:txBody>
      <dsp:txXfrm>
        <a:off x="2643184" y="392904"/>
        <a:ext cx="1440661" cy="960441"/>
      </dsp:txXfrm>
    </dsp:sp>
    <dsp:sp modelId="{CE3F0D12-4E9C-4C13-8EDB-DD8AC0388185}">
      <dsp:nvSpPr>
        <dsp:cNvPr id="0" name=""/>
        <dsp:cNvSpPr/>
      </dsp:nvSpPr>
      <dsp:spPr>
        <a:xfrm>
          <a:off x="4323956" y="392904"/>
          <a:ext cx="2401102" cy="9604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Train program participants and place them into jobs that meet the Good Jobs Principles.  </a:t>
          </a:r>
        </a:p>
      </dsp:txBody>
      <dsp:txXfrm>
        <a:off x="4804177" y="392904"/>
        <a:ext cx="1440661" cy="9604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388DFC5-65E2-45F8-8F40-D8606F6FB3BE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B60FC1C-1577-414A-BCF4-B672FE467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8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A8630644-89BE-61D3-2DC5-8AA1453C7DEB}"/>
              </a:ext>
            </a:extLst>
          </p:cNvPr>
          <p:cNvGrpSpPr/>
          <p:nvPr userDrawn="1"/>
        </p:nvGrpSpPr>
        <p:grpSpPr>
          <a:xfrm>
            <a:off x="7255" y="0"/>
            <a:ext cx="3799227" cy="5121536"/>
            <a:chOff x="7255" y="0"/>
            <a:chExt cx="9144000" cy="5121536"/>
          </a:xfrm>
        </p:grpSpPr>
        <p:pic>
          <p:nvPicPr>
            <p:cNvPr id="21" name="Picture 20" descr="Background pattern&#10;&#10;Description automatically generated">
              <a:extLst>
                <a:ext uri="{FF2B5EF4-FFF2-40B4-BE49-F238E27FC236}">
                  <a16:creationId xmlns:a16="http://schemas.microsoft.com/office/drawing/2014/main" id="{9ADC54DC-3CCA-9A18-15C7-D010D1D105D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61" r="7589"/>
            <a:stretch/>
          </p:blipFill>
          <p:spPr>
            <a:xfrm>
              <a:off x="4452905" y="0"/>
              <a:ext cx="4698350" cy="5121536"/>
            </a:xfrm>
            <a:prstGeom prst="rect">
              <a:avLst/>
            </a:prstGeom>
          </p:spPr>
        </p:pic>
        <p:pic>
          <p:nvPicPr>
            <p:cNvPr id="22" name="Picture 21" descr="Background pattern&#10;&#10;Description automatically generated">
              <a:extLst>
                <a:ext uri="{FF2B5EF4-FFF2-40B4-BE49-F238E27FC236}">
                  <a16:creationId xmlns:a16="http://schemas.microsoft.com/office/drawing/2014/main" id="{B8915F53-1E08-81BC-F6BC-BD8698C88AF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61" r="10020"/>
            <a:stretch/>
          </p:blipFill>
          <p:spPr>
            <a:xfrm>
              <a:off x="7255" y="0"/>
              <a:ext cx="4444883" cy="512153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22858" y="1722432"/>
            <a:ext cx="3058871" cy="690656"/>
          </a:xfrm>
        </p:spPr>
        <p:txBody>
          <a:bodyPr anchor="b">
            <a:noAutofit/>
          </a:bodyPr>
          <a:lstStyle>
            <a:lvl1pPr algn="r">
              <a:defRPr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DECK 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03AA90-18A7-3FEB-2E9D-55485F16DCB1}"/>
              </a:ext>
            </a:extLst>
          </p:cNvPr>
          <p:cNvCxnSpPr>
            <a:cxnSpLocks/>
          </p:cNvCxnSpPr>
          <p:nvPr userDrawn="1"/>
        </p:nvCxnSpPr>
        <p:spPr>
          <a:xfrm flipH="1">
            <a:off x="3806482" y="0"/>
            <a:ext cx="4" cy="512153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dinosaur, vector graphics, gear&#10;&#10;Description automatically generated">
            <a:extLst>
              <a:ext uri="{FF2B5EF4-FFF2-40B4-BE49-F238E27FC236}">
                <a16:creationId xmlns:a16="http://schemas.microsoft.com/office/drawing/2014/main" id="{B4CCBB29-42E9-556C-E71A-B9D50BFAA8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0" y="1049778"/>
            <a:ext cx="3348320" cy="279026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4F8F12D-1386-9B97-341C-6D00D6AD1282}"/>
              </a:ext>
            </a:extLst>
          </p:cNvPr>
          <p:cNvSpPr/>
          <p:nvPr userDrawn="1"/>
        </p:nvSpPr>
        <p:spPr>
          <a:xfrm>
            <a:off x="-7255" y="4779085"/>
            <a:ext cx="9144000" cy="366399"/>
          </a:xfrm>
          <a:prstGeom prst="rect">
            <a:avLst/>
          </a:prstGeom>
          <a:solidFill>
            <a:srgbClr val="003A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A3F17622-C127-670D-AE31-CCF251FDDB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23340" y="2460178"/>
            <a:ext cx="3857905" cy="596476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 / CONTEXT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6E51DE-6059-84F9-D1FD-61587F4B15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9088" y="4854575"/>
            <a:ext cx="2387600" cy="200025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81875405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Wh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AADA2D1-E92E-D5B1-B2C8-A2616B3BA69F}"/>
              </a:ext>
            </a:extLst>
          </p:cNvPr>
          <p:cNvGrpSpPr/>
          <p:nvPr userDrawn="1"/>
        </p:nvGrpSpPr>
        <p:grpSpPr>
          <a:xfrm>
            <a:off x="-15145" y="4612467"/>
            <a:ext cx="9174290" cy="531033"/>
            <a:chOff x="-15145" y="4612467"/>
            <a:chExt cx="9174290" cy="53103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941DA8A-2D55-5C40-9666-49FBE9BD171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819"/>
            <a:stretch/>
          </p:blipFill>
          <p:spPr>
            <a:xfrm flipV="1">
              <a:off x="-15145" y="4612467"/>
              <a:ext cx="9174290" cy="53103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4459EDE-A044-5EFA-6B62-C71DE27A2AA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573" b="31819"/>
            <a:stretch/>
          </p:blipFill>
          <p:spPr>
            <a:xfrm>
              <a:off x="22400" y="4612469"/>
              <a:ext cx="3708875" cy="531031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D2CBC-1672-8B22-C5F8-9B1EC3B41AD2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77601" y="1241633"/>
            <a:ext cx="7943997" cy="2660233"/>
          </a:xfrm>
        </p:spPr>
        <p:txBody>
          <a:bodyPr/>
          <a:lstStyle>
            <a:lvl1pPr marL="285750" indent="-285750"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350">
                <a:solidFill>
                  <a:schemeClr val="tx1"/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92A459-B273-2959-8F94-9248FCED31D2}"/>
              </a:ext>
            </a:extLst>
          </p:cNvPr>
          <p:cNvSpPr/>
          <p:nvPr userDrawn="1"/>
        </p:nvSpPr>
        <p:spPr>
          <a:xfrm>
            <a:off x="0" y="-14393"/>
            <a:ext cx="9144000" cy="253675"/>
          </a:xfrm>
          <a:prstGeom prst="rect">
            <a:avLst/>
          </a:prstGeom>
          <a:solidFill>
            <a:srgbClr val="003A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9740AF8-C9CA-FA52-7312-3975FB72BC9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7488" y="894678"/>
            <a:ext cx="7684110" cy="365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6975E14-A4F1-26BE-FD74-F26697D08C82}"/>
              </a:ext>
            </a:extLst>
          </p:cNvPr>
          <p:cNvSpPr txBox="1"/>
          <p:nvPr userDrawn="1"/>
        </p:nvSpPr>
        <p:spPr>
          <a:xfrm>
            <a:off x="7979923" y="4724094"/>
            <a:ext cx="1926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eda.gov</a:t>
            </a:r>
          </a:p>
        </p:txBody>
      </p:sp>
    </p:spTree>
    <p:extLst>
      <p:ext uri="{BB962C8B-B14F-4D97-AF65-F5344CB8AC3E}">
        <p14:creationId xmlns:p14="http://schemas.microsoft.com/office/powerpoint/2010/main" val="35121644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White Slide (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D2CBC-1672-8B22-C5F8-9B1EC3B41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601" y="1241633"/>
            <a:ext cx="7943997" cy="2660233"/>
          </a:xfrm>
        </p:spPr>
        <p:txBody>
          <a:bodyPr/>
          <a:lstStyle>
            <a:lvl1pPr marL="285750" indent="-285750"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350">
                <a:solidFill>
                  <a:schemeClr val="tx1"/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92A459-B273-2959-8F94-9248FCED31D2}"/>
              </a:ext>
            </a:extLst>
          </p:cNvPr>
          <p:cNvSpPr/>
          <p:nvPr userDrawn="1"/>
        </p:nvSpPr>
        <p:spPr>
          <a:xfrm>
            <a:off x="0" y="-14393"/>
            <a:ext cx="9144000" cy="253675"/>
          </a:xfrm>
          <a:prstGeom prst="rect">
            <a:avLst/>
          </a:prstGeom>
          <a:solidFill>
            <a:srgbClr val="003A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9740AF8-C9CA-FA52-7312-3975FB72BC96}"/>
              </a:ext>
            </a:extLst>
          </p:cNvPr>
          <p:cNvCxnSpPr>
            <a:cxnSpLocks/>
          </p:cNvCxnSpPr>
          <p:nvPr userDrawn="1"/>
        </p:nvCxnSpPr>
        <p:spPr>
          <a:xfrm flipH="1">
            <a:off x="837488" y="1098752"/>
            <a:ext cx="768411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25DC1A3-6B4F-E990-8000-CF6ABCD359DF}"/>
              </a:ext>
            </a:extLst>
          </p:cNvPr>
          <p:cNvGrpSpPr/>
          <p:nvPr userDrawn="1"/>
        </p:nvGrpSpPr>
        <p:grpSpPr>
          <a:xfrm>
            <a:off x="-15145" y="4612467"/>
            <a:ext cx="9174290" cy="531033"/>
            <a:chOff x="-15145" y="4612467"/>
            <a:chExt cx="9174290" cy="53103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AF6651F-28A1-FBBA-F426-AF79EE47D3D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819"/>
            <a:stretch/>
          </p:blipFill>
          <p:spPr>
            <a:xfrm flipV="1">
              <a:off x="-15145" y="4612467"/>
              <a:ext cx="9174290" cy="53103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D5433D3-10DF-DB43-561B-AEF52611A8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573" b="31819"/>
            <a:stretch/>
          </p:blipFill>
          <p:spPr>
            <a:xfrm>
              <a:off x="22400" y="4612469"/>
              <a:ext cx="3708875" cy="531031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E883B26-1B75-554B-57E8-C03FBEA3F3F7}"/>
              </a:ext>
            </a:extLst>
          </p:cNvPr>
          <p:cNvSpPr txBox="1"/>
          <p:nvPr userDrawn="1"/>
        </p:nvSpPr>
        <p:spPr>
          <a:xfrm>
            <a:off x="7979923" y="4724094"/>
            <a:ext cx="1926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eda.gov</a:t>
            </a:r>
          </a:p>
        </p:txBody>
      </p:sp>
    </p:spTree>
    <p:extLst>
      <p:ext uri="{BB962C8B-B14F-4D97-AF65-F5344CB8AC3E}">
        <p14:creationId xmlns:p14="http://schemas.microsoft.com/office/powerpoint/2010/main" val="294684035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Slide /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992A459-B273-2959-8F94-9248FCED31D2}"/>
              </a:ext>
            </a:extLst>
          </p:cNvPr>
          <p:cNvSpPr/>
          <p:nvPr userDrawn="1"/>
        </p:nvSpPr>
        <p:spPr>
          <a:xfrm>
            <a:off x="0" y="-14393"/>
            <a:ext cx="9144000" cy="253675"/>
          </a:xfrm>
          <a:prstGeom prst="rect">
            <a:avLst/>
          </a:prstGeom>
          <a:solidFill>
            <a:srgbClr val="003A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15">
            <a:extLst>
              <a:ext uri="{FF2B5EF4-FFF2-40B4-BE49-F238E27FC236}">
                <a16:creationId xmlns:a16="http://schemas.microsoft.com/office/drawing/2014/main" id="{32F5C33B-352D-2B17-1208-F440C50ACA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3715" y="679786"/>
            <a:ext cx="3854939" cy="3530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B5E385E-CFFD-29CB-BD21-79BAF545FD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69022" y="679786"/>
            <a:ext cx="3948705" cy="3530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C812849-A59D-39F2-13CC-9C68157F8AFE}"/>
              </a:ext>
            </a:extLst>
          </p:cNvPr>
          <p:cNvGrpSpPr/>
          <p:nvPr userDrawn="1"/>
        </p:nvGrpSpPr>
        <p:grpSpPr>
          <a:xfrm>
            <a:off x="-15145" y="4612467"/>
            <a:ext cx="9174290" cy="531033"/>
            <a:chOff x="-15145" y="4612467"/>
            <a:chExt cx="9174290" cy="53103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B3B3AD2-86E1-D475-DDD6-87916753A82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819"/>
            <a:stretch/>
          </p:blipFill>
          <p:spPr>
            <a:xfrm flipV="1">
              <a:off x="-15145" y="4612467"/>
              <a:ext cx="9174290" cy="53103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2D6A62C-3E62-61B1-2FF3-C2493D9FDD6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573" b="31819"/>
            <a:stretch/>
          </p:blipFill>
          <p:spPr>
            <a:xfrm>
              <a:off x="22400" y="4612469"/>
              <a:ext cx="3708875" cy="531031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695466E-D8A4-DBC9-9E05-FCF4ECC28E57}"/>
              </a:ext>
            </a:extLst>
          </p:cNvPr>
          <p:cNvSpPr txBox="1"/>
          <p:nvPr userDrawn="1"/>
        </p:nvSpPr>
        <p:spPr>
          <a:xfrm>
            <a:off x="7979923" y="4724094"/>
            <a:ext cx="1926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eda.gov</a:t>
            </a:r>
          </a:p>
        </p:txBody>
      </p:sp>
    </p:spTree>
    <p:extLst>
      <p:ext uri="{BB962C8B-B14F-4D97-AF65-F5344CB8AC3E}">
        <p14:creationId xmlns:p14="http://schemas.microsoft.com/office/powerpoint/2010/main" val="171770291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C9968F9-7359-AA8C-E770-E564FF824E25}"/>
              </a:ext>
            </a:extLst>
          </p:cNvPr>
          <p:cNvGrpSpPr/>
          <p:nvPr userDrawn="1"/>
        </p:nvGrpSpPr>
        <p:grpSpPr>
          <a:xfrm>
            <a:off x="7255" y="0"/>
            <a:ext cx="9144000" cy="5121536"/>
            <a:chOff x="7255" y="0"/>
            <a:chExt cx="9144000" cy="5121536"/>
          </a:xfrm>
        </p:grpSpPr>
        <p:pic>
          <p:nvPicPr>
            <p:cNvPr id="11" name="Picture 10" descr="Background pattern&#10;&#10;Description automatically generated">
              <a:extLst>
                <a:ext uri="{FF2B5EF4-FFF2-40B4-BE49-F238E27FC236}">
                  <a16:creationId xmlns:a16="http://schemas.microsoft.com/office/drawing/2014/main" id="{49A00E41-EE80-6121-B18A-08E5446DA6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61" r="7589"/>
            <a:stretch/>
          </p:blipFill>
          <p:spPr>
            <a:xfrm>
              <a:off x="4452905" y="0"/>
              <a:ext cx="4698350" cy="5121536"/>
            </a:xfrm>
            <a:prstGeom prst="rect">
              <a:avLst/>
            </a:prstGeom>
          </p:spPr>
        </p:pic>
        <p:pic>
          <p:nvPicPr>
            <p:cNvPr id="6" name="Picture 5" descr="Background pattern&#10;&#10;Description automatically generated">
              <a:extLst>
                <a:ext uri="{FF2B5EF4-FFF2-40B4-BE49-F238E27FC236}">
                  <a16:creationId xmlns:a16="http://schemas.microsoft.com/office/drawing/2014/main" id="{218C50D8-7EC6-D05C-0A3D-C4DC4B91825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61" r="10020"/>
            <a:stretch/>
          </p:blipFill>
          <p:spPr>
            <a:xfrm>
              <a:off x="7255" y="0"/>
              <a:ext cx="4444883" cy="5121536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B88AFD0-E74F-416E-9A3A-8DD9E7207432}"/>
              </a:ext>
            </a:extLst>
          </p:cNvPr>
          <p:cNvSpPr/>
          <p:nvPr userDrawn="1"/>
        </p:nvSpPr>
        <p:spPr>
          <a:xfrm>
            <a:off x="-8023" y="4045712"/>
            <a:ext cx="9144000" cy="1092167"/>
          </a:xfrm>
          <a:prstGeom prst="rect">
            <a:avLst/>
          </a:prstGeom>
          <a:solidFill>
            <a:srgbClr val="002B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D586C03-1F3A-48C2-B73E-E3AAD24521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32995" y="4284644"/>
            <a:ext cx="2238286" cy="7299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" y="1497159"/>
            <a:ext cx="9152023" cy="690656"/>
          </a:xfrm>
        </p:spPr>
        <p:txBody>
          <a:bodyPr anchor="b">
            <a:noAutofit/>
          </a:bodyPr>
          <a:lstStyle>
            <a:lvl1pPr algn="ctr">
              <a:defRPr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NEW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6047" y="2195227"/>
            <a:ext cx="9144000" cy="596476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 / CONTEXT</a:t>
            </a:r>
          </a:p>
        </p:txBody>
      </p:sp>
    </p:spTree>
    <p:extLst>
      <p:ext uri="{BB962C8B-B14F-4D97-AF65-F5344CB8AC3E}">
        <p14:creationId xmlns:p14="http://schemas.microsoft.com/office/powerpoint/2010/main" val="110259429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222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3" r:id="rId3"/>
    <p:sldLayoutId id="2147483672" r:id="rId4"/>
    <p:sldLayoutId id="2147483661" r:id="rId5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l.gov/general/good-jobs/principles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19685F-6909-B06F-DC2E-10C1A2C43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41B4F6-A71F-9BB6-A930-D729F6324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0488" y="1650994"/>
            <a:ext cx="4523607" cy="690656"/>
          </a:xfrm>
        </p:spPr>
        <p:txBody>
          <a:bodyPr/>
          <a:lstStyle/>
          <a:p>
            <a:pPr algn="ctr"/>
            <a:r>
              <a:rPr lang="en-US" dirty="0"/>
              <a:t>FY 24 Good Jobs Challenge NOFO</a:t>
            </a:r>
          </a:p>
        </p:txBody>
      </p:sp>
    </p:spTree>
    <p:extLst>
      <p:ext uri="{BB962C8B-B14F-4D97-AF65-F5344CB8AC3E}">
        <p14:creationId xmlns:p14="http://schemas.microsoft.com/office/powerpoint/2010/main" val="186252063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403B76-47DA-D5E9-A378-5D3067799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8633" y="1593962"/>
            <a:ext cx="3393356" cy="2816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/>
              <a:t>The applicant must: </a:t>
            </a:r>
          </a:p>
          <a:p>
            <a:pPr>
              <a:buFontTx/>
              <a:buChar char="-"/>
            </a:pPr>
            <a:r>
              <a:rPr lang="en-US" sz="1100" dirty="0"/>
              <a:t>Meet Cost Share or Matching Requirements</a:t>
            </a:r>
          </a:p>
          <a:p>
            <a:pPr>
              <a:buFontTx/>
              <a:buChar char="-"/>
            </a:pPr>
            <a:r>
              <a:rPr lang="en-US" sz="1100" dirty="0"/>
              <a:t>Meet the Distress Criteria</a:t>
            </a:r>
          </a:p>
          <a:p>
            <a:pPr>
              <a:buFontTx/>
              <a:buChar char="-"/>
            </a:pPr>
            <a:r>
              <a:rPr lang="en-US" sz="1100" dirty="0"/>
              <a:t>Align with the region’s Comprehensive Economic Development Strategy (CEDS)</a:t>
            </a:r>
          </a:p>
          <a:p>
            <a:pPr>
              <a:buFontTx/>
              <a:buChar char="-"/>
            </a:pPr>
            <a:r>
              <a:rPr lang="en-US" sz="1100" dirty="0"/>
              <a:t>Align with EDA’s Investment Priorities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6BDFAC-D4CA-AA49-CB93-448881AF2813}"/>
              </a:ext>
            </a:extLst>
          </p:cNvPr>
          <p:cNvSpPr txBox="1"/>
          <p:nvPr/>
        </p:nvSpPr>
        <p:spPr>
          <a:xfrm>
            <a:off x="442630" y="998999"/>
            <a:ext cx="3986776" cy="2923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300" b="1" dirty="0"/>
              <a:t>Eligible Entities </a:t>
            </a:r>
            <a:endParaRPr lang="en-US" sz="13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85A54D-8DC3-2A47-DCCD-EED0C43DFE8F}"/>
              </a:ext>
            </a:extLst>
          </p:cNvPr>
          <p:cNvSpPr txBox="1"/>
          <p:nvPr/>
        </p:nvSpPr>
        <p:spPr>
          <a:xfrm>
            <a:off x="4714596" y="998999"/>
            <a:ext cx="3986776" cy="2923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300" b="1" dirty="0"/>
              <a:t>Other Eligibility Requirements</a:t>
            </a:r>
            <a:endParaRPr lang="en-US" sz="1300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22A0B45C-EB6B-C5E0-52EB-CFE8B7EB9A98}"/>
              </a:ext>
            </a:extLst>
          </p:cNvPr>
          <p:cNvSpPr txBox="1">
            <a:spLocks/>
          </p:cNvSpPr>
          <p:nvPr/>
        </p:nvSpPr>
        <p:spPr>
          <a:xfrm>
            <a:off x="4774333" y="1491665"/>
            <a:ext cx="3393356" cy="1030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637E17A-E001-A055-3920-6081DEEEFD08}"/>
              </a:ext>
            </a:extLst>
          </p:cNvPr>
          <p:cNvSpPr txBox="1">
            <a:spLocks/>
          </p:cNvSpPr>
          <p:nvPr/>
        </p:nvSpPr>
        <p:spPr>
          <a:xfrm>
            <a:off x="739340" y="1529668"/>
            <a:ext cx="3393356" cy="281601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85750" indent="-2857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</a:pPr>
            <a:r>
              <a:rPr lang="en-US" sz="2300" dirty="0">
                <a:ea typeface="Times New Roman" panose="02020603050405020304" pitchFamily="18" charset="0"/>
              </a:rPr>
              <a:t>Eligible applicants for investment assistance include a(n):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300" dirty="0">
                <a:ea typeface="Times New Roman" panose="02020603050405020304" pitchFamily="18" charset="0"/>
              </a:rPr>
              <a:t>District Organization of an EDA-designated Economic Development District (EDD);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300" dirty="0">
                <a:ea typeface="Times New Roman" panose="02020603050405020304" pitchFamily="18" charset="0"/>
              </a:rPr>
              <a:t>Indian Tribe or a consortium of Indian Tribes;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300" dirty="0">
                <a:ea typeface="Times New Roman" panose="02020603050405020304" pitchFamily="18" charset="0"/>
              </a:rPr>
              <a:t>State, county, city, or other political subdivision of a State, including a special purpose unit of a State or local government engaged in economic or infrastructure development activities, or a consortium of political subdivisions;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300" dirty="0">
                <a:ea typeface="Times New Roman" panose="02020603050405020304" pitchFamily="18" charset="0"/>
              </a:rPr>
              <a:t>Institution of higher education or a consortium of institutions of higher education; or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300" dirty="0">
                <a:ea typeface="Times New Roman" panose="02020603050405020304" pitchFamily="18" charset="0"/>
              </a:rPr>
              <a:t>Public or private non-profit organization or association acting in cooperation with officials of a political subdivision of a State. 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568FD8-208C-0430-71B5-B0DDE2B597F5}"/>
              </a:ext>
            </a:extLst>
          </p:cNvPr>
          <p:cNvSpPr txBox="1">
            <a:spLocks/>
          </p:cNvSpPr>
          <p:nvPr/>
        </p:nvSpPr>
        <p:spPr>
          <a:xfrm>
            <a:off x="729945" y="336151"/>
            <a:ext cx="768411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rgbClr val="003A5D"/>
                </a:solidFill>
                <a:cs typeface="Arial"/>
              </a:rPr>
              <a:t>Good Jobs Challenge NOFO Overview</a:t>
            </a:r>
          </a:p>
        </p:txBody>
      </p:sp>
    </p:spTree>
    <p:extLst>
      <p:ext uri="{BB962C8B-B14F-4D97-AF65-F5344CB8AC3E}">
        <p14:creationId xmlns:p14="http://schemas.microsoft.com/office/powerpoint/2010/main" val="309566794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6257C9-31C4-B099-B7C3-6C29609B2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439" y="1774833"/>
            <a:ext cx="4494462" cy="266023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11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A </a:t>
            </a:r>
            <a:r>
              <a:rPr lang="en-US" sz="1100" b="1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“good job”</a:t>
            </a:r>
            <a:r>
              <a:rPr lang="en-US" sz="11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 is defined as a paid position of regular employment that aligns with the Good Jobs Principles.</a:t>
            </a:r>
            <a:r>
              <a:rPr lang="en-US" sz="1100" dirty="0">
                <a:latin typeface="Arial"/>
                <a:ea typeface="Times New Roman" panose="02020603050405020304" pitchFamily="18" charset="0"/>
                <a:cs typeface="Arial"/>
              </a:rPr>
              <a:t> </a:t>
            </a:r>
            <a:endParaRPr lang="en-US" sz="1100" dirty="0">
              <a:effectLst/>
              <a:latin typeface="Arial"/>
              <a:ea typeface="Times New Roman" panose="02020603050405020304" pitchFamily="18" charset="0"/>
              <a:cs typeface="Arial"/>
            </a:endParaRPr>
          </a:p>
          <a:p>
            <a:r>
              <a:rPr lang="en-US" sz="11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The Good Jobs Principles include jobs that ensure all workers are:</a:t>
            </a:r>
            <a:r>
              <a:rPr lang="en-US" sz="1100" dirty="0">
                <a:latin typeface="Arial"/>
                <a:ea typeface="Times New Roman" panose="02020603050405020304" pitchFamily="18" charset="0"/>
                <a:cs typeface="Arial"/>
              </a:rPr>
              <a:t>  </a:t>
            </a:r>
            <a:endParaRPr lang="en-US" sz="1100" dirty="0">
              <a:effectLst/>
              <a:latin typeface="Arial"/>
              <a:ea typeface="Times New Roman" panose="02020603050405020304" pitchFamily="18" charset="0"/>
              <a:cs typeface="Arial"/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100" dirty="0">
                <a:latin typeface="Arial"/>
                <a:ea typeface="Times New Roman" panose="02020603050405020304" pitchFamily="18" charset="0"/>
                <a:cs typeface="Arial"/>
              </a:rPr>
              <a:t>P</a:t>
            </a:r>
            <a:r>
              <a:rPr lang="en-US" sz="11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aid a stable, predictable living wage</a:t>
            </a:r>
            <a:r>
              <a:rPr lang="en-US" sz="1100" dirty="0">
                <a:latin typeface="Arial"/>
                <a:ea typeface="Times New Roman" panose="02020603050405020304" pitchFamily="18" charset="0"/>
                <a:cs typeface="Arial"/>
              </a:rPr>
              <a:t> </a:t>
            </a:r>
            <a:endParaRPr lang="en-US" sz="1100" dirty="0">
              <a:effectLst/>
              <a:latin typeface="Arial"/>
              <a:ea typeface="Times New Roman" panose="02020603050405020304" pitchFamily="18" charset="0"/>
              <a:cs typeface="Arial"/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100" dirty="0">
                <a:latin typeface="Arial"/>
                <a:ea typeface="Times New Roman" panose="02020603050405020304" pitchFamily="18" charset="0"/>
                <a:cs typeface="Arial"/>
              </a:rPr>
              <a:t>R</a:t>
            </a:r>
            <a:r>
              <a:rPr lang="en-US" sz="11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eceive basic benefits (e.g., paid leave, health insurance, retirement/savings plan</a:t>
            </a:r>
            <a:r>
              <a:rPr lang="en-US" sz="1100" dirty="0">
                <a:latin typeface="Arial"/>
                <a:ea typeface="Times New Roman" panose="02020603050405020304" pitchFamily="18" charset="0"/>
                <a:cs typeface="Arial"/>
              </a:rPr>
              <a:t>) </a:t>
            </a:r>
            <a:endParaRPr lang="en-US" sz="1100" dirty="0">
              <a:effectLst/>
              <a:latin typeface="Arial"/>
              <a:ea typeface="Times New Roman" panose="02020603050405020304" pitchFamily="18" charset="0"/>
              <a:cs typeface="Arial"/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100" dirty="0">
                <a:latin typeface="Arial"/>
                <a:ea typeface="Times New Roman" panose="02020603050405020304" pitchFamily="18" charset="0"/>
                <a:cs typeface="Arial"/>
              </a:rPr>
              <a:t>H</a:t>
            </a:r>
            <a:r>
              <a:rPr lang="en-US" sz="11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ave safe working conditions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Can form and join unions and engage in protected, concerted activity without fear of retaliation</a:t>
            </a:r>
            <a:endParaRPr lang="en-US" sz="1100">
              <a:effectLst/>
              <a:latin typeface="Arial"/>
              <a:ea typeface="Times New Roman" panose="02020603050405020304" pitchFamily="18" charset="0"/>
              <a:cs typeface="Arial"/>
            </a:endParaRP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100" dirty="0">
                <a:latin typeface="Arial"/>
                <a:ea typeface="Times New Roman" panose="02020603050405020304" pitchFamily="18" charset="0"/>
                <a:cs typeface="Arial"/>
              </a:rPr>
              <a:t>H</a:t>
            </a:r>
            <a:r>
              <a:rPr lang="en-US" sz="11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ave equitable opportunities and tools to progress to future good jobs</a:t>
            </a:r>
            <a:r>
              <a:rPr lang="en-US" sz="1100" dirty="0">
                <a:latin typeface="Arial"/>
                <a:ea typeface="Times New Roman" panose="02020603050405020304" pitchFamily="18" charset="0"/>
                <a:cs typeface="Arial"/>
              </a:rPr>
              <a:t>  </a:t>
            </a:r>
            <a:endParaRPr lang="en-US" sz="1100" dirty="0">
              <a:effectLst/>
              <a:latin typeface="Arial"/>
              <a:ea typeface="Times New Roman" panose="02020603050405020304" pitchFamily="18" charset="0"/>
              <a:cs typeface="Arial"/>
            </a:endParaRPr>
          </a:p>
          <a:p>
            <a:pPr marL="628650">
              <a:buFont typeface="Arial" panose="020B0604020202020204" pitchFamily="34" charset="0"/>
              <a:buChar char="•"/>
            </a:pPr>
            <a:r>
              <a:rPr lang="en-US" sz="1100" dirty="0">
                <a:latin typeface="Arial"/>
                <a:ea typeface="Times New Roman" panose="02020603050405020304" pitchFamily="18" charset="0"/>
                <a:cs typeface="Arial"/>
              </a:rPr>
              <a:t>More on the Good Jobs Principles can be found at: </a:t>
            </a:r>
            <a:endParaRPr lang="en-US" sz="1100">
              <a:latin typeface="Arial"/>
              <a:ea typeface="Times New Roman" panose="02020603050405020304" pitchFamily="18" charset="0"/>
              <a:cs typeface="Arial"/>
            </a:endParaRPr>
          </a:p>
          <a:p>
            <a:pPr lvl="1" indent="285750"/>
            <a:r>
              <a:rPr lang="en-US" sz="1100" dirty="0">
                <a:effectLst/>
                <a:latin typeface="Arial"/>
                <a:ea typeface="Times New Roman" panose="02020603050405020304" pitchFamily="18" charset="0"/>
                <a:cs typeface="Arial"/>
                <a:hlinkClick r:id="rId2"/>
              </a:rPr>
              <a:t>https://www.dol.gov/general/good-jobs/principles</a:t>
            </a:r>
            <a:r>
              <a:rPr lang="en-US" sz="1100" dirty="0">
                <a:latin typeface="Arial"/>
                <a:ea typeface="Times New Roman" panose="02020603050405020304" pitchFamily="18" charset="0"/>
                <a:cs typeface="Arial"/>
              </a:rPr>
              <a:t> </a:t>
            </a:r>
            <a:endParaRPr lang="en-US" sz="1100">
              <a:effectLst/>
              <a:latin typeface="Arial"/>
              <a:ea typeface="Times New Roman" panose="02020603050405020304" pitchFamily="18" charset="0"/>
              <a:cs typeface="Arial"/>
            </a:endParaRPr>
          </a:p>
          <a:p>
            <a:endParaRPr lang="en-US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27233550-857E-99DB-E389-D13244D7392D}"/>
              </a:ext>
            </a:extLst>
          </p:cNvPr>
          <p:cNvSpPr txBox="1">
            <a:spLocks/>
          </p:cNvSpPr>
          <p:nvPr/>
        </p:nvSpPr>
        <p:spPr>
          <a:xfrm>
            <a:off x="4572000" y="1415465"/>
            <a:ext cx="4494462" cy="2660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0C3971-D401-3C7F-9EC4-185BE18AA12F}"/>
              </a:ext>
            </a:extLst>
          </p:cNvPr>
          <p:cNvSpPr txBox="1"/>
          <p:nvPr/>
        </p:nvSpPr>
        <p:spPr>
          <a:xfrm>
            <a:off x="4382451" y="1684699"/>
            <a:ext cx="4386263" cy="30008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Artificial intelligence, machine learning, autonomy, and related advances;</a:t>
            </a:r>
            <a:endParaRPr lang="en-US" sz="1050" dirty="0"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High performing computing, semiconductors, and advanced computer hardware and software;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Quantum information science and technology;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Robotics, automation, and advanced manufacturing;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Natural and anthropogenic disaster prevention or mitigation;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Advanced communications technology and immersive technology;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Biotechnology, medical technology, genomics, and synthetic biology;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Data storage, data management, distributed ledger technologies, and cybersecurity, including biometrics;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Advanced energy and industrial efficiency technologies, such as batteries and advanced nuclear technologies, including but not limited to for the purposes of electric generation; 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Advanced materials science, including composites 2D materials, other next generation materials, and related manufacturing technologies.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D529CE-CC01-A338-5C56-02B242B9E8EF}"/>
              </a:ext>
            </a:extLst>
          </p:cNvPr>
          <p:cNvSpPr txBox="1"/>
          <p:nvPr/>
        </p:nvSpPr>
        <p:spPr>
          <a:xfrm>
            <a:off x="395675" y="1156567"/>
            <a:ext cx="3986776" cy="4924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300" b="1" dirty="0"/>
              <a:t>Jobs must align with the</a:t>
            </a:r>
          </a:p>
          <a:p>
            <a:pPr algn="ctr"/>
            <a:r>
              <a:rPr lang="en-US" sz="1300" b="1" dirty="0"/>
              <a:t>Good Jobs Principles </a:t>
            </a:r>
            <a:endParaRPr lang="en-US" sz="13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38B845-076B-03A3-140C-611B8DA9A16B}"/>
              </a:ext>
            </a:extLst>
          </p:cNvPr>
          <p:cNvSpPr txBox="1"/>
          <p:nvPr/>
        </p:nvSpPr>
        <p:spPr>
          <a:xfrm>
            <a:off x="4572000" y="1174553"/>
            <a:ext cx="3986776" cy="4924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300" b="1" dirty="0"/>
              <a:t>Jobs must advance industries in Key Technology Focus Areas</a:t>
            </a:r>
            <a:endParaRPr lang="en-US" sz="13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4F3389-9E0B-1323-8EE0-C0A7BCEC004F}"/>
              </a:ext>
            </a:extLst>
          </p:cNvPr>
          <p:cNvSpPr txBox="1">
            <a:spLocks/>
          </p:cNvSpPr>
          <p:nvPr/>
        </p:nvSpPr>
        <p:spPr>
          <a:xfrm>
            <a:off x="808526" y="457980"/>
            <a:ext cx="768411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rgbClr val="003A5D"/>
                </a:solidFill>
                <a:cs typeface="Arial"/>
              </a:rPr>
              <a:t>Good Jobs Challenge NOFO Overview</a:t>
            </a:r>
          </a:p>
        </p:txBody>
      </p:sp>
    </p:spTree>
    <p:extLst>
      <p:ext uri="{BB962C8B-B14F-4D97-AF65-F5344CB8AC3E}">
        <p14:creationId xmlns:p14="http://schemas.microsoft.com/office/powerpoint/2010/main" val="17605460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6BDFAC-D4CA-AA49-CB93-448881AF2813}"/>
              </a:ext>
            </a:extLst>
          </p:cNvPr>
          <p:cNvSpPr txBox="1"/>
          <p:nvPr/>
        </p:nvSpPr>
        <p:spPr>
          <a:xfrm>
            <a:off x="492636" y="1043258"/>
            <a:ext cx="3986776" cy="4924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300" b="1" dirty="0"/>
              <a:t>Funds Activities for </a:t>
            </a:r>
          </a:p>
          <a:p>
            <a:pPr algn="ctr"/>
            <a:r>
              <a:rPr lang="en-US" sz="1300" b="1" dirty="0"/>
              <a:t>Program/Training Design</a:t>
            </a:r>
            <a:endParaRPr lang="en-US" sz="13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AFE30E-03C4-43E5-B5EE-C7BF1F6EC45F}"/>
              </a:ext>
            </a:extLst>
          </p:cNvPr>
          <p:cNvSpPr txBox="1"/>
          <p:nvPr/>
        </p:nvSpPr>
        <p:spPr>
          <a:xfrm>
            <a:off x="4774123" y="1043258"/>
            <a:ext cx="3986776" cy="4924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300" b="1" dirty="0"/>
              <a:t>Funds Activities for</a:t>
            </a:r>
          </a:p>
          <a:p>
            <a:pPr algn="ctr"/>
            <a:r>
              <a:rPr lang="en-US" sz="1300" b="1" dirty="0"/>
              <a:t>Program/Training Implementation</a:t>
            </a:r>
            <a:endParaRPr lang="en-US" sz="13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CD43DF-47DD-CB29-D1AE-CA2CC47FDD1A}"/>
              </a:ext>
            </a:extLst>
          </p:cNvPr>
          <p:cNvSpPr txBox="1"/>
          <p:nvPr/>
        </p:nvSpPr>
        <p:spPr>
          <a:xfrm>
            <a:off x="492636" y="1977676"/>
            <a:ext cx="3986776" cy="20313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/>
              <a:t>Funding for a sectoral partnership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Identify the skills needed by industry and workers, develop the skills training curriculum and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Secure technical expertise needed to train workers with the skills needed by businesses, including providing professional development and capacity-building to trainers and educators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E546ED-99AD-CF23-FDBB-27D4B55A1BBA}"/>
              </a:ext>
            </a:extLst>
          </p:cNvPr>
          <p:cNvSpPr txBox="1"/>
          <p:nvPr/>
        </p:nvSpPr>
        <p:spPr>
          <a:xfrm>
            <a:off x="4774123" y="1986980"/>
            <a:ext cx="3986776" cy="19851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n-US" sz="1400" dirty="0">
                <a:effectLst/>
                <a:ea typeface="Times New Roman" panose="02020603050405020304" pitchFamily="18" charset="0"/>
              </a:rPr>
              <a:t>Funding for a sectoral partnership to: </a:t>
            </a:r>
            <a:endParaRPr lang="en-US" sz="1400" dirty="0"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ea typeface="Times New Roman" panose="02020603050405020304" pitchFamily="18" charset="0"/>
              </a:rPr>
              <a:t>Deliver workforce training and wraparound services that place workers into good jobs through a new or expanded sectoral partnership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en-US" sz="11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1497F7-79C7-27EE-D564-1D7121B67352}"/>
              </a:ext>
            </a:extLst>
          </p:cNvPr>
          <p:cNvSpPr txBox="1">
            <a:spLocks/>
          </p:cNvSpPr>
          <p:nvPr/>
        </p:nvSpPr>
        <p:spPr>
          <a:xfrm>
            <a:off x="729945" y="336151"/>
            <a:ext cx="768411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rgbClr val="003A5D"/>
                </a:solidFill>
                <a:cs typeface="Arial"/>
              </a:rPr>
              <a:t>Good Jobs Challenge NOFO Overview</a:t>
            </a:r>
          </a:p>
        </p:txBody>
      </p:sp>
    </p:spTree>
    <p:extLst>
      <p:ext uri="{BB962C8B-B14F-4D97-AF65-F5344CB8AC3E}">
        <p14:creationId xmlns:p14="http://schemas.microsoft.com/office/powerpoint/2010/main" val="350916279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6257C9-31C4-B099-B7C3-6C29609B2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538" y="1907908"/>
            <a:ext cx="4494462" cy="26602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Registered Apprenticeship Programs</a:t>
            </a:r>
          </a:p>
          <a:p>
            <a:r>
              <a:rPr lang="en-US" dirty="0"/>
              <a:t>Skills Training Programs</a:t>
            </a:r>
          </a:p>
          <a:p>
            <a:r>
              <a:rPr lang="en-US" dirty="0"/>
              <a:t>Pre-apprenticeship Programs</a:t>
            </a:r>
          </a:p>
          <a:p>
            <a:r>
              <a:rPr lang="en-US" dirty="0"/>
              <a:t>Other Work-and-Learn Models</a:t>
            </a:r>
            <a:endParaRPr lang="en-US" dirty="0">
              <a:cs typeface="Arial"/>
            </a:endParaRPr>
          </a:p>
          <a:p>
            <a:r>
              <a:rPr lang="en-US" dirty="0"/>
              <a:t>Certification or Credentialing Programs</a:t>
            </a:r>
          </a:p>
          <a:p>
            <a:r>
              <a:rPr lang="en-US" dirty="0"/>
              <a:t>Labor Management Training Programs 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27233550-857E-99DB-E389-D13244D7392D}"/>
              </a:ext>
            </a:extLst>
          </p:cNvPr>
          <p:cNvSpPr txBox="1">
            <a:spLocks/>
          </p:cNvSpPr>
          <p:nvPr/>
        </p:nvSpPr>
        <p:spPr>
          <a:xfrm>
            <a:off x="4572000" y="1415465"/>
            <a:ext cx="4494462" cy="2660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0C3971-D401-3C7F-9EC4-185BE18AA12F}"/>
              </a:ext>
            </a:extLst>
          </p:cNvPr>
          <p:cNvSpPr txBox="1"/>
          <p:nvPr/>
        </p:nvSpPr>
        <p:spPr>
          <a:xfrm>
            <a:off x="4479131" y="1907908"/>
            <a:ext cx="4492096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Work-and-Learn, including Registered Apprenticeships</a:t>
            </a:r>
            <a:endParaRPr lang="en-US" dirty="0">
              <a:cs typeface="Arial" panose="020B06040202020202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Employer Commitments, including commitments to:</a:t>
            </a:r>
            <a:endParaRPr lang="en-US" dirty="0">
              <a:cs typeface="Arial" panose="020B0604020202020204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/>
              </a:rPr>
              <a:t>Hire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/>
              </a:rPr>
              <a:t>Offer benefits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/>
              </a:rPr>
              <a:t>Donate equipment and staff time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/>
              </a:rPr>
              <a:t>Serve in advisory capacity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D529CE-CC01-A338-5C56-02B242B9E8EF}"/>
              </a:ext>
            </a:extLst>
          </p:cNvPr>
          <p:cNvSpPr txBox="1"/>
          <p:nvPr/>
        </p:nvSpPr>
        <p:spPr>
          <a:xfrm>
            <a:off x="331381" y="1182725"/>
            <a:ext cx="3986776" cy="4924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300" b="1" dirty="0"/>
              <a:t>Supports Wide Range </a:t>
            </a:r>
          </a:p>
          <a:p>
            <a:pPr algn="ctr"/>
            <a:r>
              <a:rPr lang="en-US" sz="1300" b="1" dirty="0"/>
              <a:t>of Non-Degree Training Models</a:t>
            </a:r>
            <a:endParaRPr lang="en-US" sz="13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38B845-076B-03A3-140C-611B8DA9A16B}"/>
              </a:ext>
            </a:extLst>
          </p:cNvPr>
          <p:cNvSpPr txBox="1"/>
          <p:nvPr/>
        </p:nvSpPr>
        <p:spPr>
          <a:xfrm>
            <a:off x="4479694" y="1182725"/>
            <a:ext cx="3986776" cy="4924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300" b="1" dirty="0"/>
              <a:t>Prioritizes Strong Employer Engagement &amp; Commitments</a:t>
            </a:r>
            <a:endParaRPr lang="en-US" sz="13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E39A31-65C4-9698-4589-EF98EAE3D093}"/>
              </a:ext>
            </a:extLst>
          </p:cNvPr>
          <p:cNvSpPr txBox="1">
            <a:spLocks/>
          </p:cNvSpPr>
          <p:nvPr/>
        </p:nvSpPr>
        <p:spPr>
          <a:xfrm>
            <a:off x="729945" y="488320"/>
            <a:ext cx="768411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rgbClr val="003A5D"/>
                </a:solidFill>
                <a:cs typeface="Arial"/>
              </a:rPr>
              <a:t>Good Jobs Challenge NOFO Overview</a:t>
            </a:r>
          </a:p>
        </p:txBody>
      </p:sp>
    </p:spTree>
    <p:extLst>
      <p:ext uri="{BB962C8B-B14F-4D97-AF65-F5344CB8AC3E}">
        <p14:creationId xmlns:p14="http://schemas.microsoft.com/office/powerpoint/2010/main" val="119578094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A907E0-FAEB-932A-37C4-B69FCC3044C6}"/>
              </a:ext>
            </a:extLst>
          </p:cNvPr>
          <p:cNvSpPr txBox="1"/>
          <p:nvPr/>
        </p:nvSpPr>
        <p:spPr>
          <a:xfrm>
            <a:off x="507204" y="1340321"/>
            <a:ext cx="4764883" cy="26371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The demand for autonomous technology has led to a need for mechatronics technologists and technicians who operate, test, maintain, or adjust robotics.</a:t>
            </a:r>
            <a:r>
              <a:rPr lang="en-US" sz="1400" dirty="0">
                <a:latin typeface="Arial"/>
                <a:ea typeface="Times New Roman" panose="02020603050405020304" pitchFamily="18" charset="0"/>
                <a:cs typeface="Arial"/>
              </a:rPr>
              <a:t> </a:t>
            </a:r>
            <a:endParaRPr lang="en-US" sz="1400">
              <a:effectLst/>
              <a:latin typeface="Arial"/>
              <a:ea typeface="Times New Roman" panose="02020603050405020304" pitchFamily="18" charset="0"/>
              <a:cs typeface="Arial"/>
            </a:endParaRPr>
          </a:p>
          <a:p>
            <a:pPr marL="285750" indent="-285750">
              <a:lnSpc>
                <a:spcPct val="107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The region is proposing </a:t>
            </a:r>
            <a:r>
              <a:rPr lang="en-US" sz="1400" dirty="0">
                <a:latin typeface="Arial"/>
                <a:ea typeface="Times New Roman" panose="02020603050405020304" pitchFamily="18" charset="0"/>
                <a:cs typeface="Times New Roman"/>
              </a:rPr>
              <a:t>a work-and-learn</a:t>
            </a:r>
            <a:r>
              <a:rPr lang="en-US" sz="1400" dirty="0"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 model for training in these occupations as well as wraparound supports such as public transportation support to help participants access training.</a:t>
            </a:r>
            <a:r>
              <a:rPr lang="en-US" sz="1400" dirty="0">
                <a:latin typeface="Arial"/>
                <a:ea typeface="Times New Roman" panose="02020603050405020304" pitchFamily="18" charset="0"/>
                <a:cs typeface="Times New Roman"/>
              </a:rPr>
              <a:t>  </a:t>
            </a:r>
            <a:endParaRPr lang="en-US" sz="1400">
              <a:effectLst/>
              <a:latin typeface="Arial"/>
              <a:ea typeface="Times New Roman" panose="02020603050405020304" pitchFamily="18" charset="0"/>
              <a:cs typeface="Times New Roman"/>
            </a:endParaRPr>
          </a:p>
          <a:p>
            <a:pPr marL="285750" indent="-285750">
              <a:lnSpc>
                <a:spcPct val="107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The applicant is advancing the robotics, automation, and advanced manufacturing key technology focus area.</a:t>
            </a:r>
            <a:r>
              <a:rPr lang="en-US" sz="1400" dirty="0">
                <a:latin typeface="Arial"/>
                <a:ea typeface="Times New Roman" panose="02020603050405020304" pitchFamily="18" charset="0"/>
                <a:cs typeface="Arial"/>
              </a:rPr>
              <a:t> </a:t>
            </a:r>
            <a:endParaRPr lang="en-US" sz="1400">
              <a:effectLst/>
              <a:latin typeface="Arial"/>
              <a:ea typeface="Times New Roman" panose="02020603050405020304" pitchFamily="18" charset="0"/>
              <a:cs typeface="Arial"/>
            </a:endParaRPr>
          </a:p>
        </p:txBody>
      </p:sp>
      <p:pic>
        <p:nvPicPr>
          <p:cNvPr id="7" name="Graphic 6" descr="Checkbox Checked with solid fill">
            <a:extLst>
              <a:ext uri="{FF2B5EF4-FFF2-40B4-BE49-F238E27FC236}">
                <a16:creationId xmlns:a16="http://schemas.microsoft.com/office/drawing/2014/main" id="{E26F81ED-84F8-CBEE-32FC-56D887EC8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9250" y="3418105"/>
            <a:ext cx="742950" cy="742950"/>
          </a:xfrm>
          <a:prstGeom prst="rect">
            <a:avLst/>
          </a:prstGeom>
        </p:spPr>
      </p:pic>
      <p:pic>
        <p:nvPicPr>
          <p:cNvPr id="8" name="Graphic 7" descr="Checkbox Checked with solid fill">
            <a:extLst>
              <a:ext uri="{FF2B5EF4-FFF2-40B4-BE49-F238E27FC236}">
                <a16:creationId xmlns:a16="http://schemas.microsoft.com/office/drawing/2014/main" id="{28C99276-93FB-B815-6D3B-FC910568D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9250" y="1874777"/>
            <a:ext cx="742950" cy="742950"/>
          </a:xfrm>
          <a:prstGeom prst="rect">
            <a:avLst/>
          </a:prstGeom>
        </p:spPr>
      </p:pic>
      <p:pic>
        <p:nvPicPr>
          <p:cNvPr id="9" name="Graphic 8" descr="Checkbox Checked with solid fill">
            <a:extLst>
              <a:ext uri="{FF2B5EF4-FFF2-40B4-BE49-F238E27FC236}">
                <a16:creationId xmlns:a16="http://schemas.microsoft.com/office/drawing/2014/main" id="{6D8807D5-C22F-CE9A-1254-95F2ACD43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3540" y="1081186"/>
            <a:ext cx="742950" cy="7429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CDDBAE-2972-DD41-BCCD-AEAEABB1912B}"/>
              </a:ext>
            </a:extLst>
          </p:cNvPr>
          <p:cNvSpPr txBox="1"/>
          <p:nvPr/>
        </p:nvSpPr>
        <p:spPr>
          <a:xfrm>
            <a:off x="6186490" y="1176058"/>
            <a:ext cx="240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Applicant is training in a job that aligns with the Good Jobs Principles.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03C992-F4D2-3CDF-4073-6306E0016AD6}"/>
              </a:ext>
            </a:extLst>
          </p:cNvPr>
          <p:cNvSpPr txBox="1"/>
          <p:nvPr/>
        </p:nvSpPr>
        <p:spPr>
          <a:xfrm>
            <a:off x="6172200" y="1971396"/>
            <a:ext cx="240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Applicant is using an earn and learn to satisfy employer commitments and engagement.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B87BD4-BF68-5F73-3F1F-A3F97D676F0A}"/>
              </a:ext>
            </a:extLst>
          </p:cNvPr>
          <p:cNvSpPr txBox="1"/>
          <p:nvPr/>
        </p:nvSpPr>
        <p:spPr>
          <a:xfrm>
            <a:off x="6186490" y="3514724"/>
            <a:ext cx="240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Applicant is advancing an industry in a key technology focus area.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07B712-5A30-5E90-8F83-C3C0BBFC4532}"/>
              </a:ext>
            </a:extLst>
          </p:cNvPr>
          <p:cNvSpPr txBox="1">
            <a:spLocks/>
          </p:cNvSpPr>
          <p:nvPr/>
        </p:nvSpPr>
        <p:spPr>
          <a:xfrm>
            <a:off x="736384" y="378749"/>
            <a:ext cx="790283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003A5D"/>
                </a:solidFill>
                <a:cs typeface="Arial"/>
              </a:rPr>
              <a:t>Applicant Example: Investing in Robotics and Autonomy</a:t>
            </a:r>
            <a:endParaRPr lang="en-US" dirty="0"/>
          </a:p>
        </p:txBody>
      </p:sp>
      <p:pic>
        <p:nvPicPr>
          <p:cNvPr id="3" name="Graphic 2" descr="Checkbox Checked with solid fill">
            <a:extLst>
              <a:ext uri="{FF2B5EF4-FFF2-40B4-BE49-F238E27FC236}">
                <a16:creationId xmlns:a16="http://schemas.microsoft.com/office/drawing/2014/main" id="{8BD4F453-0425-B6C3-7092-F3CAECE49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9252" y="2617727"/>
            <a:ext cx="742950" cy="742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F85C1F-DA82-CA21-9AA2-552DD9EE4A30}"/>
              </a:ext>
            </a:extLst>
          </p:cNvPr>
          <p:cNvSpPr txBox="1"/>
          <p:nvPr/>
        </p:nvSpPr>
        <p:spPr>
          <a:xfrm>
            <a:off x="6172200" y="2728912"/>
            <a:ext cx="240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Applicant has a strategy for providing wraparound supports to participants. </a:t>
            </a:r>
          </a:p>
        </p:txBody>
      </p:sp>
    </p:spTree>
    <p:extLst>
      <p:ext uri="{BB962C8B-B14F-4D97-AF65-F5344CB8AC3E}">
        <p14:creationId xmlns:p14="http://schemas.microsoft.com/office/powerpoint/2010/main" val="351952012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A907E0-FAEB-932A-37C4-B69FCC3044C6}"/>
              </a:ext>
            </a:extLst>
          </p:cNvPr>
          <p:cNvSpPr txBox="1"/>
          <p:nvPr/>
        </p:nvSpPr>
        <p:spPr>
          <a:xfrm>
            <a:off x="392906" y="1180782"/>
            <a:ext cx="4764883" cy="26314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To advance that industry, the region needs more non-</a:t>
            </a:r>
            <a:r>
              <a:rPr lang="en-US" sz="140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traditional pathways.</a:t>
            </a:r>
            <a:r>
              <a:rPr lang="en-US" sz="1400">
                <a:latin typeface="Times New Roman"/>
                <a:ea typeface="Times New Roman" panose="02020603050405020304" pitchFamily="18" charset="0"/>
                <a:cs typeface="Times New Roman"/>
              </a:rPr>
              <a:t> </a:t>
            </a:r>
            <a:endParaRPr lang="en-US"/>
          </a:p>
          <a:p>
            <a:pPr marL="285750" marR="0" indent="-28575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This region proposes a healthcare sectoral partnership that will support the training of radiologic and biological technicians. </a:t>
            </a:r>
          </a:p>
          <a:p>
            <a:pPr marL="285750" marR="0" indent="-28575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Applicant provi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des letters outlining employer commitments to hire program participants that complete training.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/>
                <a:ea typeface="Times New Roman" panose="02020603050405020304" pitchFamily="18" charset="0"/>
                <a:cs typeface="Times New Roman"/>
              </a:rPr>
              <a:t>Aims </a:t>
            </a:r>
            <a:r>
              <a:rPr lang="en-US" sz="140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to advance the biotechnology, medical technology, genomics, and synthetic biology key technology focus area.</a:t>
            </a:r>
            <a:r>
              <a:rPr lang="en-US" sz="1400" dirty="0">
                <a:latin typeface="Times New Roman"/>
                <a:ea typeface="Times New Roman" panose="02020603050405020304" pitchFamily="18" charset="0"/>
                <a:cs typeface="Times New Roman"/>
              </a:rPr>
              <a:t> </a:t>
            </a:r>
            <a:endParaRPr lang="en-US" sz="1400" dirty="0">
              <a:effectLst/>
              <a:latin typeface="Times New Roman"/>
              <a:ea typeface="Times New Roman" panose="02020603050405020304" pitchFamily="18" charset="0"/>
              <a:cs typeface="Times New Roman"/>
            </a:endParaRPr>
          </a:p>
        </p:txBody>
      </p:sp>
      <p:pic>
        <p:nvPicPr>
          <p:cNvPr id="7" name="Graphic 6" descr="Checkbox Checked with solid fill">
            <a:extLst>
              <a:ext uri="{FF2B5EF4-FFF2-40B4-BE49-F238E27FC236}">
                <a16:creationId xmlns:a16="http://schemas.microsoft.com/office/drawing/2014/main" id="{E26F81ED-84F8-CBEE-32FC-56D887EC8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9250" y="3404513"/>
            <a:ext cx="742950" cy="742950"/>
          </a:xfrm>
          <a:prstGeom prst="rect">
            <a:avLst/>
          </a:prstGeom>
        </p:spPr>
      </p:pic>
      <p:pic>
        <p:nvPicPr>
          <p:cNvPr id="8" name="Graphic 7" descr="Checkbox Checked with solid fill">
            <a:extLst>
              <a:ext uri="{FF2B5EF4-FFF2-40B4-BE49-F238E27FC236}">
                <a16:creationId xmlns:a16="http://schemas.microsoft.com/office/drawing/2014/main" id="{28C99276-93FB-B815-6D3B-FC910568D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9250" y="1902282"/>
            <a:ext cx="742950" cy="742950"/>
          </a:xfrm>
          <a:prstGeom prst="rect">
            <a:avLst/>
          </a:prstGeom>
        </p:spPr>
      </p:pic>
      <p:pic>
        <p:nvPicPr>
          <p:cNvPr id="9" name="Graphic 8" descr="Checkbox Checked with solid fill">
            <a:extLst>
              <a:ext uri="{FF2B5EF4-FFF2-40B4-BE49-F238E27FC236}">
                <a16:creationId xmlns:a16="http://schemas.microsoft.com/office/drawing/2014/main" id="{6D8807D5-C22F-CE9A-1254-95F2ACD43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9250" y="1143001"/>
            <a:ext cx="742950" cy="7429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CDDBAE-2972-DD41-BCCD-AEAEABB1912B}"/>
              </a:ext>
            </a:extLst>
          </p:cNvPr>
          <p:cNvSpPr txBox="1"/>
          <p:nvPr/>
        </p:nvSpPr>
        <p:spPr>
          <a:xfrm>
            <a:off x="6172200" y="1181888"/>
            <a:ext cx="240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Applicant is training in a job that aligns with the Good Jobs Principles.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03C992-F4D2-3CDF-4073-6306E0016AD6}"/>
              </a:ext>
            </a:extLst>
          </p:cNvPr>
          <p:cNvSpPr txBox="1"/>
          <p:nvPr/>
        </p:nvSpPr>
        <p:spPr>
          <a:xfrm>
            <a:off x="6172200" y="1978871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Applicant has employer commitments.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B87BD4-BF68-5F73-3F1F-A3F97D676F0A}"/>
              </a:ext>
            </a:extLst>
          </p:cNvPr>
          <p:cNvSpPr txBox="1"/>
          <p:nvPr/>
        </p:nvSpPr>
        <p:spPr>
          <a:xfrm>
            <a:off x="6172200" y="3509624"/>
            <a:ext cx="240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Applicant is advancing an industry in a key technology focus area.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FAA9A4-B37C-7ABB-FC57-E1403E7A0517}"/>
              </a:ext>
            </a:extLst>
          </p:cNvPr>
          <p:cNvSpPr txBox="1">
            <a:spLocks/>
          </p:cNvSpPr>
          <p:nvPr/>
        </p:nvSpPr>
        <p:spPr>
          <a:xfrm>
            <a:off x="729328" y="244694"/>
            <a:ext cx="768411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003A5D"/>
                </a:solidFill>
                <a:cs typeface="Arial"/>
              </a:rPr>
              <a:t>Applicant Example: Investing in Predictive Healthcare Technologies and Healthcare Information Technology</a:t>
            </a:r>
          </a:p>
        </p:txBody>
      </p:sp>
      <p:pic>
        <p:nvPicPr>
          <p:cNvPr id="3" name="Graphic 2" descr="Checkbox Checked with solid fill">
            <a:extLst>
              <a:ext uri="{FF2B5EF4-FFF2-40B4-BE49-F238E27FC236}">
                <a16:creationId xmlns:a16="http://schemas.microsoft.com/office/drawing/2014/main" id="{0CC36674-56E0-02F0-B759-7368BEC7C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9252" y="2617727"/>
            <a:ext cx="742950" cy="742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1211C8-A6DB-E92A-AD86-E06870EB151B}"/>
              </a:ext>
            </a:extLst>
          </p:cNvPr>
          <p:cNvSpPr txBox="1"/>
          <p:nvPr/>
        </p:nvSpPr>
        <p:spPr>
          <a:xfrm>
            <a:off x="6172200" y="2661563"/>
            <a:ext cx="240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Applicant has a strategy for providing wraparound supports to participants. </a:t>
            </a:r>
          </a:p>
        </p:txBody>
      </p:sp>
    </p:spTree>
    <p:extLst>
      <p:ext uri="{BB962C8B-B14F-4D97-AF65-F5344CB8AC3E}">
        <p14:creationId xmlns:p14="http://schemas.microsoft.com/office/powerpoint/2010/main" val="135103849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429346-3434-5BD0-7DF7-09258E92A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601" y="1241633"/>
            <a:ext cx="7943997" cy="285888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Project Narrative (</a:t>
            </a:r>
            <a:r>
              <a:rPr lang="en-US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No more than 15 total pages 12-point font, 1 inch margins)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Budget Narrative and Staffing Plan</a:t>
            </a:r>
            <a:r>
              <a:rPr lang="en-US" dirty="0">
                <a:latin typeface="Arial"/>
                <a:ea typeface="Times New Roman" panose="02020603050405020304" pitchFamily="18" charset="0"/>
                <a:cs typeface="Arial"/>
              </a:rPr>
              <a:t> </a:t>
            </a:r>
            <a:endParaRPr lang="en-US" sz="1800" dirty="0">
              <a:effectLst/>
              <a:latin typeface="Arial"/>
              <a:ea typeface="Times New Roman" panose="02020603050405020304" pitchFamily="18" charset="0"/>
              <a:cs typeface="Arial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Matching Share Commitment Letters (One Per Match Source)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SF-424 (Application for Federal Assistance)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SF-424A (Budget Information Non-Construction Programs)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CD-511 (Certification Regarding Lobbying)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Letters of Commitment from Sectoral Partnership Members and Employer Partners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Distress Criteria Data</a:t>
            </a:r>
            <a:r>
              <a:rPr lang="en-US" dirty="0">
                <a:latin typeface="Arial"/>
                <a:ea typeface="Times New Roman" panose="02020603050405020304" pitchFamily="18" charset="0"/>
                <a:cs typeface="Arial"/>
              </a:rPr>
              <a:t> </a:t>
            </a:r>
            <a:endParaRPr lang="en-US" sz="1800" dirty="0">
              <a:effectLst/>
              <a:latin typeface="Arial"/>
              <a:ea typeface="Times New Roman" panose="02020603050405020304" pitchFamily="18" charset="0"/>
              <a:cs typeface="Arial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List of FIPS codes in the Project Service Area</a:t>
            </a:r>
          </a:p>
          <a:p>
            <a:pPr marL="0" marR="0" lvl="0" indent="0">
              <a:spcBef>
                <a:spcPts val="0"/>
              </a:spcBef>
              <a:spcAft>
                <a:spcPts val="1000"/>
              </a:spcAft>
              <a:buNone/>
            </a:pPr>
            <a:endParaRPr lang="en-US" dirty="0">
              <a:latin typeface="Arial"/>
              <a:ea typeface="Times New Roman" panose="02020603050405020304" pitchFamily="18" charset="0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The deadline for the receipt of an application </a:t>
            </a:r>
            <a:r>
              <a:rPr lang="en-US" sz="1800">
                <a:effectLst/>
                <a:latin typeface="Arial"/>
                <a:ea typeface="Times New Roman" panose="02020603050405020304" pitchFamily="18" charset="0"/>
                <a:cs typeface="Arial"/>
              </a:rPr>
              <a:t>is September 27, 2024. </a:t>
            </a:r>
            <a:r>
              <a:rPr lang="en-US" sz="18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Applications must be submitted on EDGE.</a:t>
            </a:r>
            <a:r>
              <a:rPr lang="en-US" dirty="0">
                <a:latin typeface="Arial"/>
                <a:ea typeface="Times New Roman" panose="02020603050405020304" pitchFamily="18" charset="0"/>
                <a:cs typeface="Arial"/>
              </a:rPr>
              <a:t> </a:t>
            </a:r>
            <a:endParaRPr lang="en-US" sz="1800" dirty="0">
              <a:effectLst/>
              <a:latin typeface="Arial"/>
              <a:ea typeface="Times New Roman" panose="02020603050405020304" pitchFamily="18" charset="0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A3A56B-12EE-036A-C7BF-5A479040CD79}"/>
              </a:ext>
            </a:extLst>
          </p:cNvPr>
          <p:cNvSpPr txBox="1">
            <a:spLocks/>
          </p:cNvSpPr>
          <p:nvPr/>
        </p:nvSpPr>
        <p:spPr>
          <a:xfrm>
            <a:off x="707544" y="486170"/>
            <a:ext cx="768411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rgbClr val="003A5D"/>
                </a:solidFill>
                <a:cs typeface="Arial"/>
              </a:rPr>
              <a:t>Application Components</a:t>
            </a:r>
          </a:p>
        </p:txBody>
      </p:sp>
    </p:spTree>
    <p:extLst>
      <p:ext uri="{BB962C8B-B14F-4D97-AF65-F5344CB8AC3E}">
        <p14:creationId xmlns:p14="http://schemas.microsoft.com/office/powerpoint/2010/main" val="285145966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3D01F52-D64E-8F9E-3B4F-ACF0C1367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209555"/>
              </p:ext>
            </p:extLst>
          </p:nvPr>
        </p:nvGraphicFramePr>
        <p:xfrm>
          <a:off x="157162" y="1147519"/>
          <a:ext cx="8829675" cy="3446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3225">
                  <a:extLst>
                    <a:ext uri="{9D8B030D-6E8A-4147-A177-3AD203B41FA5}">
                      <a16:colId xmlns:a16="http://schemas.microsoft.com/office/drawing/2014/main" val="2436020739"/>
                    </a:ext>
                  </a:extLst>
                </a:gridCol>
                <a:gridCol w="831781">
                  <a:extLst>
                    <a:ext uri="{9D8B030D-6E8A-4147-A177-3AD203B41FA5}">
                      <a16:colId xmlns:a16="http://schemas.microsoft.com/office/drawing/2014/main" val="3425557015"/>
                    </a:ext>
                  </a:extLst>
                </a:gridCol>
                <a:gridCol w="5054669">
                  <a:extLst>
                    <a:ext uri="{9D8B030D-6E8A-4147-A177-3AD203B41FA5}">
                      <a16:colId xmlns:a16="http://schemas.microsoft.com/office/drawing/2014/main" val="2811203774"/>
                    </a:ext>
                  </a:extLst>
                </a:gridCol>
              </a:tblGrid>
              <a:tr h="368625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 Question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594623"/>
                  </a:ext>
                </a:extLst>
              </a:tr>
              <a:tr h="368625">
                <a:tc>
                  <a:txBody>
                    <a:bodyPr/>
                    <a:lstStyle/>
                    <a:p>
                      <a:r>
                        <a:rPr lang="en-US" sz="1050" dirty="0"/>
                        <a:t>Strength of Sectoral Partnership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Are the right partners in the sectoral partnership?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114589"/>
                  </a:ext>
                </a:extLst>
              </a:tr>
              <a:tr h="368625">
                <a:tc>
                  <a:txBody>
                    <a:bodyPr/>
                    <a:lstStyle/>
                    <a:p>
                      <a:r>
                        <a:rPr lang="en-US" sz="1050" dirty="0"/>
                        <a:t>Strength of Employer Partnerships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Are employer relationships likely to lead to placements in good jobs?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710712"/>
                  </a:ext>
                </a:extLst>
              </a:tr>
              <a:tr h="368625">
                <a:tc>
                  <a:txBody>
                    <a:bodyPr/>
                    <a:lstStyle/>
                    <a:p>
                      <a:r>
                        <a:rPr lang="en-US" sz="1050" dirty="0"/>
                        <a:t>Readiness of the Sectoral Partnership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Can the sectoral partnership implement the plan?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544843"/>
                  </a:ext>
                </a:extLst>
              </a:tr>
              <a:tr h="368625">
                <a:tc>
                  <a:txBody>
                    <a:bodyPr/>
                    <a:lstStyle/>
                    <a:p>
                      <a:r>
                        <a:rPr lang="en-US" sz="1050" dirty="0"/>
                        <a:t>Regional Needs and Alignment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Does the proposal align with the KTFAs and the needs of the region?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67518"/>
                  </a:ext>
                </a:extLst>
              </a:tr>
              <a:tr h="410356">
                <a:tc>
                  <a:txBody>
                    <a:bodyPr/>
                    <a:lstStyle/>
                    <a:p>
                      <a:r>
                        <a:rPr lang="en-US" sz="1050" dirty="0"/>
                        <a:t>Tech Hubs Benefit of Designation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If the project is a part of a Tech Hubs consortium, how will the project advance the work of the Tech Hub?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433807"/>
                  </a:ext>
                </a:extLst>
              </a:tr>
              <a:tr h="368625">
                <a:tc>
                  <a:txBody>
                    <a:bodyPr/>
                    <a:lstStyle/>
                    <a:p>
                      <a:r>
                        <a:rPr lang="en-US" sz="1050" dirty="0"/>
                        <a:t>Project Impact &amp; Feasibility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Does the plan (projects and budget) lead to a successful project?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761388"/>
                  </a:ext>
                </a:extLst>
              </a:tr>
              <a:tr h="410356">
                <a:tc>
                  <a:txBody>
                    <a:bodyPr/>
                    <a:lstStyle/>
                    <a:p>
                      <a:r>
                        <a:rPr lang="en-US" sz="1050" dirty="0"/>
                        <a:t>Regional Investment and Sustainability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Does the project have the support of other regional players that will lead to long term sustainability?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387411"/>
                  </a:ext>
                </a:extLst>
              </a:tr>
              <a:tr h="410356">
                <a:tc>
                  <a:txBody>
                    <a:bodyPr/>
                    <a:lstStyle/>
                    <a:p>
                      <a:r>
                        <a:rPr lang="en-US" sz="1050" dirty="0"/>
                        <a:t>Equity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Does the project have a plan to support the success of participants that are historically underserved?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95548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EC24B03-3003-156A-29FF-205DFCBF5888}"/>
              </a:ext>
            </a:extLst>
          </p:cNvPr>
          <p:cNvSpPr txBox="1">
            <a:spLocks/>
          </p:cNvSpPr>
          <p:nvPr/>
        </p:nvSpPr>
        <p:spPr>
          <a:xfrm>
            <a:off x="651364" y="521889"/>
            <a:ext cx="768411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rgbClr val="003A5D"/>
                </a:solidFill>
                <a:cs typeface="Arial"/>
              </a:rPr>
              <a:t>Scoring Rubric </a:t>
            </a:r>
          </a:p>
        </p:txBody>
      </p:sp>
    </p:spTree>
    <p:extLst>
      <p:ext uri="{BB962C8B-B14F-4D97-AF65-F5344CB8AC3E}">
        <p14:creationId xmlns:p14="http://schemas.microsoft.com/office/powerpoint/2010/main" val="1069983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88C11E-0362-22E3-CCB7-E1ADDC5AAAEA}"/>
              </a:ext>
            </a:extLst>
          </p:cNvPr>
          <p:cNvSpPr txBox="1"/>
          <p:nvPr/>
        </p:nvSpPr>
        <p:spPr>
          <a:xfrm>
            <a:off x="607219" y="1557338"/>
            <a:ext cx="3964781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/>
              <a:t>Recognizing Tech Hubs’ potential for creating new good jobs, applications that propose sectoral partnerships affiliated with a Tech Hub will earn </a:t>
            </a:r>
            <a:r>
              <a:rPr lang="en-US" sz="1400" b="1" u="sng" dirty="0"/>
              <a:t>up to 5 additional points </a:t>
            </a:r>
            <a:r>
              <a:rPr lang="en-US" sz="1400" dirty="0"/>
              <a:t>during merit review and consideration in the overall portfolio selection.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7D260E-E9C2-2EB8-E7D4-FC4209CF1CE7}"/>
              </a:ext>
            </a:extLst>
          </p:cNvPr>
          <p:cNvSpPr txBox="1"/>
          <p:nvPr/>
        </p:nvSpPr>
        <p:spPr>
          <a:xfrm>
            <a:off x="4681537" y="1602254"/>
            <a:ext cx="3964781" cy="28931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If the project’s location is in a </a:t>
            </a:r>
            <a:r>
              <a:rPr lang="en-US" sz="1400" dirty="0">
                <a:latin typeface="Arial"/>
                <a:ea typeface="Times New Roman" panose="02020603050405020304" pitchFamily="18" charset="0"/>
                <a:cs typeface="Arial"/>
              </a:rPr>
              <a:t>geographic </a:t>
            </a:r>
            <a:r>
              <a:rPr lang="en-US" sz="14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region</a:t>
            </a:r>
            <a:r>
              <a:rPr lang="en-US" sz="1400" dirty="0">
                <a:latin typeface="Arial"/>
                <a:ea typeface="Times New Roman" panose="02020603050405020304" pitchFamily="18" charset="0"/>
                <a:cs typeface="Arial"/>
              </a:rPr>
              <a:t> </a:t>
            </a:r>
            <a:r>
              <a:rPr lang="en-US" sz="14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designated as a Tech Hub by EDA and the proposed sectoral partnership is aiming to align with and advance the Tech Hub’s strategy:</a:t>
            </a:r>
            <a:r>
              <a:rPr lang="en-US" sz="1400" dirty="0">
                <a:latin typeface="Arial"/>
                <a:ea typeface="Times New Roman" panose="02020603050405020304" pitchFamily="18" charset="0"/>
                <a:cs typeface="Arial"/>
              </a:rPr>
              <a:t> </a:t>
            </a:r>
            <a:endParaRPr lang="en-US" sz="1400" dirty="0">
              <a:effectLst/>
              <a:latin typeface="Arial"/>
              <a:ea typeface="Times New Roman" panose="02020603050405020304" pitchFamily="18" charset="0"/>
              <a:cs typeface="Arial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Describe how the proposed project will align with and advance the Tech Hub’s strategy and place participants in good jobs within the award period of performance; and</a:t>
            </a:r>
            <a:endParaRPr lang="en-US" sz="1400">
              <a:effectLst/>
              <a:latin typeface="Arial"/>
              <a:ea typeface="Times New Roman" panose="02020603050405020304" pitchFamily="18" charset="0"/>
              <a:cs typeface="Arial"/>
            </a:endParaRPr>
          </a:p>
          <a:p>
            <a:pPr marL="742950" lvl="1" indent="-28575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Provide evidence of the applicant’s membership in the Tech Hub’s consortium.</a:t>
            </a:r>
            <a:r>
              <a:rPr lang="en-US" sz="1400" dirty="0">
                <a:latin typeface="Arial"/>
                <a:ea typeface="Times New Roman" panose="02020603050405020304" pitchFamily="18" charset="0"/>
                <a:cs typeface="Arial"/>
              </a:rPr>
              <a:t> </a:t>
            </a:r>
            <a:endParaRPr lang="en-US" sz="1400">
              <a:effectLst/>
              <a:latin typeface="Arial"/>
              <a:ea typeface="Times New Roman" panose="02020603050405020304" pitchFamily="18" charset="0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845178-1967-34F9-A2F4-BCFA351E99C7}"/>
              </a:ext>
            </a:extLst>
          </p:cNvPr>
          <p:cNvSpPr txBox="1">
            <a:spLocks/>
          </p:cNvSpPr>
          <p:nvPr/>
        </p:nvSpPr>
        <p:spPr>
          <a:xfrm>
            <a:off x="707544" y="486170"/>
            <a:ext cx="768411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rgbClr val="003A5D"/>
                </a:solidFill>
                <a:cs typeface="Arial"/>
              </a:rPr>
              <a:t>Tech Hubs Benefit of Designation </a:t>
            </a:r>
          </a:p>
        </p:txBody>
      </p:sp>
    </p:spTree>
    <p:extLst>
      <p:ext uri="{BB962C8B-B14F-4D97-AF65-F5344CB8AC3E}">
        <p14:creationId xmlns:p14="http://schemas.microsoft.com/office/powerpoint/2010/main" val="17700394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C4DF2-A26C-9765-C852-D7F8B8CD5C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30286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B2943F-9DDD-9C52-5805-9A9006C42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824" y="973097"/>
            <a:ext cx="7943997" cy="26602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700" b="1" dirty="0">
                <a:cs typeface="Arial"/>
              </a:rPr>
              <a:t> We'll review the following:</a:t>
            </a:r>
          </a:p>
          <a:p>
            <a:r>
              <a:rPr lang="en-US" sz="1600" dirty="0"/>
              <a:t>Overview of the Good Jobs Challenge</a:t>
            </a:r>
          </a:p>
          <a:p>
            <a:r>
              <a:rPr lang="en-US" sz="1600" dirty="0"/>
              <a:t>Overview of FY 24 NOFO</a:t>
            </a:r>
          </a:p>
          <a:p>
            <a:pPr lvl="1"/>
            <a:endParaRPr lang="en-US" sz="1300" dirty="0"/>
          </a:p>
          <a:p>
            <a:pPr marL="628650" lvl="1">
              <a:lnSpc>
                <a:spcPct val="150000"/>
              </a:lnSpc>
            </a:pPr>
            <a:endParaRPr lang="en-US" sz="1400" dirty="0"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414B3B-FC31-1699-8CE3-7ED8C21DA0D0}"/>
              </a:ext>
            </a:extLst>
          </p:cNvPr>
          <p:cNvSpPr txBox="1"/>
          <p:nvPr/>
        </p:nvSpPr>
        <p:spPr>
          <a:xfrm>
            <a:off x="769121" y="436668"/>
            <a:ext cx="354570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rgbClr val="003A5D"/>
                </a:solidFill>
              </a:rPr>
              <a:t>Office Hours Agenda </a:t>
            </a:r>
            <a:endParaRPr lang="en-US" dirty="0">
              <a:solidFill>
                <a:srgbClr val="003A5D"/>
              </a:solidFill>
            </a:endParaRPr>
          </a:p>
        </p:txBody>
      </p:sp>
      <p:pic>
        <p:nvPicPr>
          <p:cNvPr id="4" name="Picture 4" descr="EDA_ARP_Jobs - Logo.png">
            <a:extLst>
              <a:ext uri="{FF2B5EF4-FFF2-40B4-BE49-F238E27FC236}">
                <a16:creationId xmlns:a16="http://schemas.microsoft.com/office/drawing/2014/main" id="{159F464E-931F-5B89-2281-885DB64A9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951" y="1071865"/>
            <a:ext cx="2275870" cy="22758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8A99EB-8B33-443B-68D1-32974F9ADA2F}"/>
              </a:ext>
            </a:extLst>
          </p:cNvPr>
          <p:cNvSpPr txBox="1"/>
          <p:nvPr/>
        </p:nvSpPr>
        <p:spPr>
          <a:xfrm>
            <a:off x="8782978" y="4705815"/>
            <a:ext cx="15054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9743148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C4DF2-A26C-9765-C852-D7F8B8CD5C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Overview of Good Jobs Challenge</a:t>
            </a:r>
          </a:p>
        </p:txBody>
      </p:sp>
    </p:spTree>
    <p:extLst>
      <p:ext uri="{BB962C8B-B14F-4D97-AF65-F5344CB8AC3E}">
        <p14:creationId xmlns:p14="http://schemas.microsoft.com/office/powerpoint/2010/main" val="324810419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4C62C0-F784-86DD-5189-0AD1F8443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6885" y="1145235"/>
            <a:ext cx="8629650" cy="8348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1400" i="1" dirty="0"/>
              <a:t>The Good Jobs Challenge (GJC) started with a</a:t>
            </a:r>
            <a:r>
              <a:rPr lang="en-US" sz="1400" b="1" i="1" dirty="0"/>
              <a:t> $500 million </a:t>
            </a:r>
            <a:r>
              <a:rPr lang="en-US" sz="1400" i="1" dirty="0"/>
              <a:t>grant program funded by the American Rescue Plan. It aims to get Americans into quality jobs by linking workforce training to employer workforce needs.</a:t>
            </a:r>
            <a:endParaRPr lang="en-US" sz="1400" i="1" dirty="0"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6E1559-AF9D-FE5F-73DD-E4CC03F7F9E0}"/>
              </a:ext>
            </a:extLst>
          </p:cNvPr>
          <p:cNvSpPr txBox="1"/>
          <p:nvPr/>
        </p:nvSpPr>
        <p:spPr>
          <a:xfrm>
            <a:off x="455294" y="485572"/>
            <a:ext cx="475249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003A5D"/>
                </a:solidFill>
              </a:defRPr>
            </a:lvl1pPr>
          </a:lstStyle>
          <a:p>
            <a:r>
              <a:rPr lang="en-US" dirty="0"/>
              <a:t>Good Jobs Challenge Vision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3D2827-7F79-7602-7C5E-1037E5489FB8}"/>
              </a:ext>
            </a:extLst>
          </p:cNvPr>
          <p:cNvSpPr txBox="1"/>
          <p:nvPr/>
        </p:nvSpPr>
        <p:spPr>
          <a:xfrm>
            <a:off x="448006" y="2286040"/>
            <a:ext cx="18192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Provide American workers with </a:t>
            </a:r>
            <a:r>
              <a:rPr lang="en-US" sz="1100" b="1" i="1"/>
              <a:t>access to good jobs </a:t>
            </a:r>
            <a:r>
              <a:rPr lang="en-US" sz="1100"/>
              <a:t>by establishing or strengthening regional workforce training systems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73075E-8E63-47DD-2D11-4C23BA7F0332}"/>
              </a:ext>
            </a:extLst>
          </p:cNvPr>
          <p:cNvSpPr txBox="1"/>
          <p:nvPr/>
        </p:nvSpPr>
        <p:spPr>
          <a:xfrm>
            <a:off x="2505846" y="2318405"/>
            <a:ext cx="199729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533"/>
              </a:spcAft>
            </a:pPr>
            <a:r>
              <a:rPr lang="en-US" sz="1100">
                <a:latin typeface="Arial"/>
                <a:cs typeface="Arial"/>
              </a:rPr>
              <a:t>Focus on </a:t>
            </a:r>
            <a:r>
              <a:rPr lang="en-US" sz="1100" b="1" i="1">
                <a:latin typeface="Arial"/>
                <a:cs typeface="Arial"/>
              </a:rPr>
              <a:t>underserved communities, high quality training, wrap around supports, and earn and learn programs. </a:t>
            </a:r>
            <a:endParaRPr lang="en-US" sz="1100" i="1">
              <a:ea typeface="+mn-lt"/>
              <a:cs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7FBE6E-71A9-04F0-4F6D-790A41C6AE21}"/>
              </a:ext>
            </a:extLst>
          </p:cNvPr>
          <p:cNvSpPr txBox="1"/>
          <p:nvPr/>
        </p:nvSpPr>
        <p:spPr>
          <a:xfrm>
            <a:off x="4782352" y="2341325"/>
            <a:ext cx="2047875" cy="11587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533"/>
              </a:spcAft>
            </a:pPr>
            <a:r>
              <a:rPr lang="en-US" sz="1100" b="1" i="1" dirty="0">
                <a:latin typeface="Arial"/>
                <a:cs typeface="Arial"/>
              </a:rPr>
              <a:t>Demand/employer driven approach</a:t>
            </a:r>
            <a:r>
              <a:rPr lang="en-US" sz="1100" i="1" dirty="0">
                <a:latin typeface="Arial"/>
                <a:cs typeface="Arial"/>
              </a:rPr>
              <a:t> </a:t>
            </a:r>
            <a:r>
              <a:rPr lang="en-US" sz="1100" dirty="0">
                <a:latin typeface="Arial"/>
                <a:cs typeface="Arial"/>
              </a:rPr>
              <a:t>to workforce development that emphasizes strong employer engagement and commitments to hire to support and strengthen local communities. </a:t>
            </a:r>
            <a:endParaRPr lang="en-US" sz="1100" dirty="0">
              <a:ea typeface="+mn-lt"/>
              <a:cs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67C595-4D39-1EC9-79E2-A124820D10D3}"/>
              </a:ext>
            </a:extLst>
          </p:cNvPr>
          <p:cNvSpPr txBox="1"/>
          <p:nvPr/>
        </p:nvSpPr>
        <p:spPr>
          <a:xfrm>
            <a:off x="7017401" y="2342026"/>
            <a:ext cx="2202830" cy="18312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b="1" i="1"/>
              <a:t>Intentional connection of workforce and economic development </a:t>
            </a:r>
            <a:r>
              <a:rPr lang="en-US" sz="1100"/>
              <a:t>by focusing on sectoral partnerships, employer leadership, and alignment with regional strategy to reduce outmigration</a:t>
            </a:r>
            <a:endParaRPr lang="en-US"/>
          </a:p>
          <a:p>
            <a:br>
              <a:rPr lang="en-US"/>
            </a:br>
            <a:endParaRPr lang="en-US"/>
          </a:p>
        </p:txBody>
      </p:sp>
      <p:pic>
        <p:nvPicPr>
          <p:cNvPr id="3" name="Graphic 2" descr="Badge 1 with solid fill">
            <a:extLst>
              <a:ext uri="{FF2B5EF4-FFF2-40B4-BE49-F238E27FC236}">
                <a16:creationId xmlns:a16="http://schemas.microsoft.com/office/drawing/2014/main" id="{92597FE7-6679-6FCE-315E-2041E744E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295" y="2044085"/>
            <a:ext cx="274320" cy="274320"/>
          </a:xfrm>
          <a:prstGeom prst="rect">
            <a:avLst/>
          </a:prstGeom>
        </p:spPr>
      </p:pic>
      <p:pic>
        <p:nvPicPr>
          <p:cNvPr id="5" name="Graphic 4" descr="Badge with solid fill">
            <a:extLst>
              <a:ext uri="{FF2B5EF4-FFF2-40B4-BE49-F238E27FC236}">
                <a16:creationId xmlns:a16="http://schemas.microsoft.com/office/drawing/2014/main" id="{54C36224-733E-920C-F46C-DA92DF6105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93581" y="2053553"/>
            <a:ext cx="274320" cy="274320"/>
          </a:xfrm>
          <a:prstGeom prst="rect">
            <a:avLst/>
          </a:prstGeom>
        </p:spPr>
      </p:pic>
      <p:pic>
        <p:nvPicPr>
          <p:cNvPr id="10" name="Graphic 9" descr="Badge 3 with solid fill">
            <a:extLst>
              <a:ext uri="{FF2B5EF4-FFF2-40B4-BE49-F238E27FC236}">
                <a16:creationId xmlns:a16="http://schemas.microsoft.com/office/drawing/2014/main" id="{DC33D317-12F6-557E-0822-6BCFD75035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81542" y="2044085"/>
            <a:ext cx="274320" cy="274320"/>
          </a:xfrm>
          <a:prstGeom prst="rect">
            <a:avLst/>
          </a:prstGeom>
        </p:spPr>
      </p:pic>
      <p:pic>
        <p:nvPicPr>
          <p:cNvPr id="13" name="Graphic 12" descr="Badge 4 with solid fill">
            <a:extLst>
              <a:ext uri="{FF2B5EF4-FFF2-40B4-BE49-F238E27FC236}">
                <a16:creationId xmlns:a16="http://schemas.microsoft.com/office/drawing/2014/main" id="{32DCF284-1513-BD85-E130-A57D447361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17401" y="2076450"/>
            <a:ext cx="279678" cy="27432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2D6FD42-DC79-B7CD-9140-C8A6816DACFD}"/>
              </a:ext>
            </a:extLst>
          </p:cNvPr>
          <p:cNvSpPr txBox="1"/>
          <p:nvPr/>
        </p:nvSpPr>
        <p:spPr>
          <a:xfrm>
            <a:off x="8782978" y="4698845"/>
            <a:ext cx="3178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  <a:cs typeface="Arial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E2A59C-230C-4AF2-44A8-C0D66CE678F5}"/>
              </a:ext>
            </a:extLst>
          </p:cNvPr>
          <p:cNvSpPr txBox="1"/>
          <p:nvPr/>
        </p:nvSpPr>
        <p:spPr>
          <a:xfrm>
            <a:off x="2888985" y="3886658"/>
            <a:ext cx="584801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Program continues with a $25 million competition.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dirty="0"/>
              <a:t>This will fund ~5-8 grantees with awards between ~$1 million- $8 million. </a:t>
            </a:r>
            <a:endParaRPr lang="en-US" sz="1200" dirty="0"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38E736-1986-B00B-07BE-B0351F2583E9}"/>
              </a:ext>
            </a:extLst>
          </p:cNvPr>
          <p:cNvSpPr txBox="1"/>
          <p:nvPr/>
        </p:nvSpPr>
        <p:spPr>
          <a:xfrm>
            <a:off x="455294" y="3855880"/>
            <a:ext cx="2175447" cy="4924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1300" b="1" dirty="0"/>
              <a:t>FY 24 Good Jobs Challenge 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19531546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3CE419-6901-96C4-98FE-FE2780DA82DC}"/>
              </a:ext>
            </a:extLst>
          </p:cNvPr>
          <p:cNvSpPr txBox="1"/>
          <p:nvPr/>
        </p:nvSpPr>
        <p:spPr>
          <a:xfrm>
            <a:off x="769120" y="436668"/>
            <a:ext cx="648892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003A5D"/>
                </a:solidFill>
              </a:defRPr>
            </a:lvl1pPr>
          </a:lstStyle>
          <a:p>
            <a:r>
              <a:rPr lang="en-US" dirty="0"/>
              <a:t>Program Design: Sectoral Partnerships 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27B60B-BF75-4555-3DA7-904195D2AA65}"/>
              </a:ext>
            </a:extLst>
          </p:cNvPr>
          <p:cNvGrpSpPr/>
          <p:nvPr/>
        </p:nvGrpSpPr>
        <p:grpSpPr>
          <a:xfrm>
            <a:off x="1270900" y="1042363"/>
            <a:ext cx="5108470" cy="3476915"/>
            <a:chOff x="705384" y="1143660"/>
            <a:chExt cx="4910532" cy="357188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2E8B260-AA49-580C-A35E-59EE577EA486}"/>
                </a:ext>
              </a:extLst>
            </p:cNvPr>
            <p:cNvSpPr/>
            <p:nvPr/>
          </p:nvSpPr>
          <p:spPr>
            <a:xfrm>
              <a:off x="2511833" y="1367128"/>
              <a:ext cx="2875556" cy="2880360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90932CF8-4698-50A8-EAB5-5EB0AE2A1FFB}"/>
                </a:ext>
              </a:extLst>
            </p:cNvPr>
            <p:cNvSpPr/>
            <p:nvPr/>
          </p:nvSpPr>
          <p:spPr>
            <a:xfrm>
              <a:off x="5158716" y="2171938"/>
              <a:ext cx="457200" cy="457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F8EC6BD-2FD4-60F2-F468-0CEBAAE32924}"/>
                </a:ext>
              </a:extLst>
            </p:cNvPr>
            <p:cNvSpPr/>
            <p:nvPr/>
          </p:nvSpPr>
          <p:spPr>
            <a:xfrm>
              <a:off x="3176529" y="1203967"/>
              <a:ext cx="457200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9E43B35-3F2A-E4DE-AE5C-9A214F3D7F12}"/>
                </a:ext>
              </a:extLst>
            </p:cNvPr>
            <p:cNvSpPr/>
            <p:nvPr/>
          </p:nvSpPr>
          <p:spPr>
            <a:xfrm>
              <a:off x="2596997" y="1770825"/>
              <a:ext cx="457200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6A05505-2D8E-DB5B-B7E4-F5C28C610BCA}"/>
                </a:ext>
              </a:extLst>
            </p:cNvPr>
            <p:cNvSpPr/>
            <p:nvPr/>
          </p:nvSpPr>
          <p:spPr>
            <a:xfrm>
              <a:off x="2230013" y="2389296"/>
              <a:ext cx="457200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4ACE3AB-9D30-27F9-720C-6096693720C4}"/>
                </a:ext>
              </a:extLst>
            </p:cNvPr>
            <p:cNvSpPr/>
            <p:nvPr/>
          </p:nvSpPr>
          <p:spPr>
            <a:xfrm>
              <a:off x="2398736" y="3084407"/>
              <a:ext cx="457200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8809A0-BEEE-2A75-A4A9-8D1814FD62AF}"/>
                </a:ext>
              </a:extLst>
            </p:cNvPr>
            <p:cNvSpPr/>
            <p:nvPr/>
          </p:nvSpPr>
          <p:spPr>
            <a:xfrm>
              <a:off x="2722704" y="3601115"/>
              <a:ext cx="457200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CFF83F-9090-17ED-5E65-C80948A4F899}"/>
                </a:ext>
              </a:extLst>
            </p:cNvPr>
            <p:cNvSpPr txBox="1"/>
            <p:nvPr/>
          </p:nvSpPr>
          <p:spPr>
            <a:xfrm>
              <a:off x="705384" y="3172936"/>
              <a:ext cx="1779374" cy="85369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Institutions of higher education (e.g., universities, community colleges)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9690073-B942-DE27-0FE5-623A396E4ABE}"/>
                </a:ext>
              </a:extLst>
            </p:cNvPr>
            <p:cNvSpPr txBox="1"/>
            <p:nvPr/>
          </p:nvSpPr>
          <p:spPr>
            <a:xfrm>
              <a:off x="2376233" y="1143660"/>
              <a:ext cx="1049097" cy="388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Adult basic education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28D5AEB-EC98-DFA7-EEBD-2B148C78C7A3}"/>
                </a:ext>
              </a:extLst>
            </p:cNvPr>
            <p:cNvSpPr txBox="1"/>
            <p:nvPr/>
          </p:nvSpPr>
          <p:spPr>
            <a:xfrm>
              <a:off x="1870235" y="1641609"/>
              <a:ext cx="1049097" cy="4742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Organized labor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70A1BC0-2649-4ADB-9333-EC382E4ABF14}"/>
                </a:ext>
              </a:extLst>
            </p:cNvPr>
            <p:cNvSpPr txBox="1"/>
            <p:nvPr/>
          </p:nvSpPr>
          <p:spPr>
            <a:xfrm>
              <a:off x="4475615" y="4169155"/>
              <a:ext cx="1129099" cy="543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Community-based organizations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3D710B3-B0E3-1328-F402-3A47171C6D9D}"/>
                </a:ext>
              </a:extLst>
            </p:cNvPr>
            <p:cNvSpPr/>
            <p:nvPr/>
          </p:nvSpPr>
          <p:spPr>
            <a:xfrm>
              <a:off x="3359255" y="3912430"/>
              <a:ext cx="457200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E239A13-4652-75C9-6894-FC7168085889}"/>
                </a:ext>
              </a:extLst>
            </p:cNvPr>
            <p:cNvSpPr txBox="1"/>
            <p:nvPr/>
          </p:nvSpPr>
          <p:spPr>
            <a:xfrm>
              <a:off x="2469547" y="4327189"/>
              <a:ext cx="1716079" cy="388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Human services organizations</a:t>
              </a:r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33C8B0B-1309-D8C0-4FCD-27E71FF42D49}"/>
                </a:ext>
              </a:extLst>
            </p:cNvPr>
            <p:cNvSpPr/>
            <p:nvPr/>
          </p:nvSpPr>
          <p:spPr>
            <a:xfrm>
              <a:off x="5123893" y="3006582"/>
              <a:ext cx="457200" cy="457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035A4E0-656C-037D-7F57-E6986147FAB0}"/>
                </a:ext>
              </a:extLst>
            </p:cNvPr>
            <p:cNvSpPr/>
            <p:nvPr/>
          </p:nvSpPr>
          <p:spPr>
            <a:xfrm>
              <a:off x="4074400" y="3970049"/>
              <a:ext cx="457200" cy="457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4767674-680A-72C5-93E3-F46CA4C57F3F}"/>
                </a:ext>
              </a:extLst>
            </p:cNvPr>
            <p:cNvSpPr txBox="1"/>
            <p:nvPr/>
          </p:nvSpPr>
          <p:spPr>
            <a:xfrm>
              <a:off x="1516625" y="3938369"/>
              <a:ext cx="1332192" cy="284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Workforce boards</a:t>
              </a:r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F46A86F8-1270-FF02-F06E-5AB431C791EB}"/>
                </a:ext>
              </a:extLst>
            </p:cNvPr>
            <p:cNvSpPr/>
            <p:nvPr/>
          </p:nvSpPr>
          <p:spPr>
            <a:xfrm>
              <a:off x="4657038" y="3582443"/>
              <a:ext cx="457200" cy="457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B0DE160F-0B6B-1A23-10A1-490BC8EAA94E}"/>
                </a:ext>
              </a:extLst>
            </p:cNvPr>
            <p:cNvSpPr/>
            <p:nvPr/>
          </p:nvSpPr>
          <p:spPr>
            <a:xfrm>
              <a:off x="4782141" y="1548949"/>
              <a:ext cx="457200" cy="457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1EAE2B2D-6F0B-FD9F-8EB7-A2DE810827B5}"/>
                </a:ext>
              </a:extLst>
            </p:cNvPr>
            <p:cNvSpPr/>
            <p:nvPr/>
          </p:nvSpPr>
          <p:spPr>
            <a:xfrm>
              <a:off x="4103381" y="1144301"/>
              <a:ext cx="457200" cy="457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E14A2A0-C3AE-B46F-CFDD-C0ED2360E356}"/>
                </a:ext>
              </a:extLst>
            </p:cNvPr>
            <p:cNvSpPr txBox="1"/>
            <p:nvPr/>
          </p:nvSpPr>
          <p:spPr>
            <a:xfrm>
              <a:off x="1415691" y="2323494"/>
              <a:ext cx="1049097" cy="543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Business alliances / chambers</a:t>
              </a:r>
            </a:p>
          </p:txBody>
        </p:sp>
      </p:grpSp>
      <p:sp>
        <p:nvSpPr>
          <p:cNvPr id="25" name="TextBox 3">
            <a:extLst>
              <a:ext uri="{FF2B5EF4-FFF2-40B4-BE49-F238E27FC236}">
                <a16:creationId xmlns:a16="http://schemas.microsoft.com/office/drawing/2014/main" id="{CFCBFC2D-B8AE-F134-2308-694E60590343}"/>
              </a:ext>
            </a:extLst>
          </p:cNvPr>
          <p:cNvSpPr txBox="1"/>
          <p:nvPr/>
        </p:nvSpPr>
        <p:spPr>
          <a:xfrm>
            <a:off x="671801" y="1190845"/>
            <a:ext cx="1683470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bg1"/>
                </a:solidFill>
              </a:rPr>
              <a:t>Strategic Partners:</a:t>
            </a:r>
          </a:p>
          <a:p>
            <a:r>
              <a:rPr lang="en-US" sz="1200" dirty="0">
                <a:solidFill>
                  <a:schemeClr val="bg1"/>
                </a:solidFill>
              </a:rPr>
              <a:t>Organizations involved in workforce development</a:t>
            </a:r>
          </a:p>
        </p:txBody>
      </p:sp>
      <p:sp>
        <p:nvSpPr>
          <p:cNvPr id="26" name="TextBox 2">
            <a:extLst>
              <a:ext uri="{FF2B5EF4-FFF2-40B4-BE49-F238E27FC236}">
                <a16:creationId xmlns:a16="http://schemas.microsoft.com/office/drawing/2014/main" id="{88D8875E-798B-D9AD-672F-FB356A123EF8}"/>
              </a:ext>
            </a:extLst>
          </p:cNvPr>
          <p:cNvSpPr txBox="1"/>
          <p:nvPr/>
        </p:nvSpPr>
        <p:spPr>
          <a:xfrm>
            <a:off x="6417703" y="1466226"/>
            <a:ext cx="209794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bg1"/>
                </a:solidFill>
              </a:rPr>
              <a:t>Industry Partners:</a:t>
            </a:r>
          </a:p>
          <a:p>
            <a:r>
              <a:rPr lang="en-US" sz="1200" dirty="0">
                <a:solidFill>
                  <a:schemeClr val="bg1"/>
                </a:solidFill>
              </a:rPr>
              <a:t>Partnership of employers from the same industry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5F1D24F-021B-F4F5-993A-8824263165F3}"/>
              </a:ext>
            </a:extLst>
          </p:cNvPr>
          <p:cNvGrpSpPr/>
          <p:nvPr/>
        </p:nvGrpSpPr>
        <p:grpSpPr>
          <a:xfrm>
            <a:off x="6050681" y="2455136"/>
            <a:ext cx="2998525" cy="1854688"/>
            <a:chOff x="6165038" y="1250902"/>
            <a:chExt cx="2899923" cy="3063603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F6069ECE-AC75-A044-DB76-D343CE148419}"/>
                </a:ext>
              </a:extLst>
            </p:cNvPr>
            <p:cNvSpPr/>
            <p:nvPr/>
          </p:nvSpPr>
          <p:spPr>
            <a:xfrm>
              <a:off x="6565876" y="1250902"/>
              <a:ext cx="2499085" cy="3013346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BCDEFA3-0867-BA30-9777-5507E8459464}"/>
                </a:ext>
              </a:extLst>
            </p:cNvPr>
            <p:cNvSpPr/>
            <p:nvPr/>
          </p:nvSpPr>
          <p:spPr>
            <a:xfrm>
              <a:off x="6165038" y="1315002"/>
              <a:ext cx="2875556" cy="2999503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lang="en-US" sz="1200" b="1" dirty="0">
                  <a:solidFill>
                    <a:schemeClr val="bg1"/>
                  </a:solidFill>
                </a:rPr>
                <a:t>   Backbone Organizations: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bg1"/>
                  </a:solidFill>
                </a:rPr>
                <a:t>Serve as the intermediary between all stakeholders and work to ensure programs get implemented and regional milestones are met </a:t>
              </a:r>
              <a:endParaRPr lang="en-US" sz="1000" dirty="0">
                <a:solidFill>
                  <a:schemeClr val="bg1"/>
                </a:solidFill>
                <a:cs typeface="Arial"/>
              </a:endParaRP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bg1"/>
                  </a:solidFill>
                </a:rPr>
                <a:t>Must be named as part of the EDA application</a:t>
              </a:r>
              <a:endParaRPr lang="en-US" sz="1000" dirty="0">
                <a:solidFill>
                  <a:schemeClr val="bg1"/>
                </a:solidFill>
                <a:cs typeface="Arial"/>
              </a:endParaRP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bg1"/>
                  </a:solidFill>
                </a:rPr>
                <a:t>May make subawards to other partners</a:t>
              </a:r>
              <a:endParaRPr lang="en-US" sz="1000" dirty="0">
                <a:solidFill>
                  <a:schemeClr val="bg1"/>
                </a:solidFill>
                <a:cs typeface="Arial"/>
              </a:endParaRP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bg1"/>
                  </a:solidFill>
                </a:rPr>
                <a:t>Should be an eligible entity under this NOFO</a:t>
              </a:r>
              <a:endParaRPr lang="en-US" sz="1000" dirty="0">
                <a:solidFill>
                  <a:schemeClr val="bg1"/>
                </a:solidFill>
                <a:cs typeface="Arial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CAEB9EB-442C-EBB5-A2C5-B6D0DB25401B}"/>
              </a:ext>
            </a:extLst>
          </p:cNvPr>
          <p:cNvGrpSpPr/>
          <p:nvPr/>
        </p:nvGrpSpPr>
        <p:grpSpPr>
          <a:xfrm>
            <a:off x="3641664" y="1925730"/>
            <a:ext cx="2046584" cy="1382013"/>
            <a:chOff x="2625672" y="1802331"/>
            <a:chExt cx="2046584" cy="1382013"/>
          </a:xfrm>
        </p:grpSpPr>
        <p:sp>
          <p:nvSpPr>
            <p:cNvPr id="31" name="Star: 5 Points 30">
              <a:extLst>
                <a:ext uri="{FF2B5EF4-FFF2-40B4-BE49-F238E27FC236}">
                  <a16:creationId xmlns:a16="http://schemas.microsoft.com/office/drawing/2014/main" id="{E870662C-CE08-100D-BCAE-6BD081A2EBD0}"/>
                </a:ext>
              </a:extLst>
            </p:cNvPr>
            <p:cNvSpPr/>
            <p:nvPr/>
          </p:nvSpPr>
          <p:spPr>
            <a:xfrm>
              <a:off x="3327031" y="1802331"/>
              <a:ext cx="570951" cy="561681"/>
            </a:xfrm>
            <a:prstGeom prst="star5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TextBox 6">
              <a:extLst>
                <a:ext uri="{FF2B5EF4-FFF2-40B4-BE49-F238E27FC236}">
                  <a16:creationId xmlns:a16="http://schemas.microsoft.com/office/drawing/2014/main" id="{6D8C08D8-42AA-F40B-FF8F-6A555F757C45}"/>
                </a:ext>
              </a:extLst>
            </p:cNvPr>
            <p:cNvSpPr txBox="1"/>
            <p:nvPr/>
          </p:nvSpPr>
          <p:spPr>
            <a:xfrm>
              <a:off x="2625672" y="2399514"/>
              <a:ext cx="204658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>
                  <a:solidFill>
                    <a:schemeClr val="accent4"/>
                  </a:solidFill>
                </a:rPr>
                <a:t>Backbone Organization</a:t>
              </a:r>
            </a:p>
            <a:p>
              <a:pPr algn="ctr"/>
              <a:r>
                <a:rPr lang="en-US" sz="1050" dirty="0"/>
                <a:t>Lead entity of sectoral partnership, usually one of the strategic partners. 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7297A05-22BA-EC8D-3E3D-A194E53C630A}"/>
              </a:ext>
            </a:extLst>
          </p:cNvPr>
          <p:cNvSpPr txBox="1"/>
          <p:nvPr/>
        </p:nvSpPr>
        <p:spPr>
          <a:xfrm>
            <a:off x="8782978" y="4698845"/>
            <a:ext cx="3178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FFFF"/>
                </a:solidFill>
                <a:cs typeface="Arial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8215782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42A5E-F498-21B4-5D6F-F6363204A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meline&#10;&#10;Description automatically generated with low confidence">
            <a:extLst>
              <a:ext uri="{FF2B5EF4-FFF2-40B4-BE49-F238E27FC236}">
                <a16:creationId xmlns:a16="http://schemas.microsoft.com/office/drawing/2014/main" id="{D6CE0524-E7EF-ECEC-38E2-3E8D2B7E6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824" y="1366242"/>
            <a:ext cx="4760200" cy="31560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E1901E-8C2B-141F-995F-11381ACD6113}"/>
              </a:ext>
            </a:extLst>
          </p:cNvPr>
          <p:cNvSpPr txBox="1"/>
          <p:nvPr/>
        </p:nvSpPr>
        <p:spPr>
          <a:xfrm>
            <a:off x="769121" y="436668"/>
            <a:ext cx="315742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003A5D"/>
                </a:solidFill>
              </a:defRPr>
            </a:lvl1pPr>
          </a:lstStyle>
          <a:p>
            <a:r>
              <a:rPr lang="en-US" dirty="0"/>
              <a:t>Program Footprint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2884D0-A3AF-7E3D-C051-42079C055E2D}"/>
              </a:ext>
            </a:extLst>
          </p:cNvPr>
          <p:cNvSpPr txBox="1"/>
          <p:nvPr/>
        </p:nvSpPr>
        <p:spPr>
          <a:xfrm>
            <a:off x="423308" y="978399"/>
            <a:ext cx="8297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/>
              <a:t>Good Jobs Challenge grantees reflect the diversity of stakeholders in workforce development.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067772-5517-18AD-3035-3F1D1C586308}"/>
              </a:ext>
            </a:extLst>
          </p:cNvPr>
          <p:cNvSpPr txBox="1"/>
          <p:nvPr/>
        </p:nvSpPr>
        <p:spPr>
          <a:xfrm>
            <a:off x="8782978" y="4698845"/>
            <a:ext cx="3178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  <a:cs typeface="Arial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1321144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97F45C-06C6-E1F0-C2D7-771ACC9F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79" y="1290846"/>
            <a:ext cx="4763617" cy="31582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329891-E59A-5979-0DAE-C22E068C8211}"/>
              </a:ext>
            </a:extLst>
          </p:cNvPr>
          <p:cNvSpPr txBox="1"/>
          <p:nvPr/>
        </p:nvSpPr>
        <p:spPr>
          <a:xfrm>
            <a:off x="769121" y="436668"/>
            <a:ext cx="315742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003A5D"/>
                </a:solidFill>
              </a:defRPr>
            </a:lvl1pPr>
          </a:lstStyle>
          <a:p>
            <a:r>
              <a:rPr lang="en-US"/>
              <a:t>Program Footprint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8E704C-F918-9B76-EE74-3D6BEC438DAF}"/>
              </a:ext>
            </a:extLst>
          </p:cNvPr>
          <p:cNvSpPr txBox="1"/>
          <p:nvPr/>
        </p:nvSpPr>
        <p:spPr>
          <a:xfrm>
            <a:off x="554194" y="940701"/>
            <a:ext cx="8035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/>
              <a:t>Good Jobs Challenge supports in-demand industries that serve the national interest.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1A4558-192D-55B5-BFE3-08109A0C51F5}"/>
              </a:ext>
            </a:extLst>
          </p:cNvPr>
          <p:cNvSpPr txBox="1"/>
          <p:nvPr/>
        </p:nvSpPr>
        <p:spPr>
          <a:xfrm>
            <a:off x="8782978" y="4698845"/>
            <a:ext cx="3178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  <a:cs typeface="Arial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1882043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C4DF2-A26C-9765-C852-D7F8B8CD5C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Notice of Funding Opportunity </a:t>
            </a:r>
          </a:p>
        </p:txBody>
      </p:sp>
    </p:spTree>
    <p:extLst>
      <p:ext uri="{BB962C8B-B14F-4D97-AF65-F5344CB8AC3E}">
        <p14:creationId xmlns:p14="http://schemas.microsoft.com/office/powerpoint/2010/main" val="327862811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403B76-47DA-D5E9-A378-5D3067799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9389" y="1497107"/>
            <a:ext cx="2879684" cy="815539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4400" dirty="0"/>
              <a:t>Supporting regional training systems in designing and implementing training for established sectoral partnerships that place program participants in good jobs and advance industries in key technology focus areas.</a:t>
            </a:r>
            <a:r>
              <a:rPr lang="en-US" dirty="0"/>
              <a:t>.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6BDFAC-D4CA-AA49-CB93-448881AF2813}"/>
              </a:ext>
            </a:extLst>
          </p:cNvPr>
          <p:cNvSpPr txBox="1"/>
          <p:nvPr/>
        </p:nvSpPr>
        <p:spPr>
          <a:xfrm>
            <a:off x="2578611" y="1075182"/>
            <a:ext cx="3986776" cy="2923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300" b="1" dirty="0"/>
              <a:t>Purpose</a:t>
            </a:r>
            <a:endParaRPr lang="en-US" sz="13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85A54D-8DC3-2A47-DCCD-EED0C43DFE8F}"/>
              </a:ext>
            </a:extLst>
          </p:cNvPr>
          <p:cNvSpPr txBox="1"/>
          <p:nvPr/>
        </p:nvSpPr>
        <p:spPr>
          <a:xfrm>
            <a:off x="2578611" y="2571750"/>
            <a:ext cx="3986776" cy="2923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300" b="1" dirty="0"/>
              <a:t>Core Design </a:t>
            </a:r>
            <a:endParaRPr lang="en-US" sz="13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216BA14-6D82-08F9-C0CD-7FA6C0B922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7814411"/>
              </p:ext>
            </p:extLst>
          </p:nvPr>
        </p:nvGraphicFramePr>
        <p:xfrm>
          <a:off x="1279920" y="2843213"/>
          <a:ext cx="6727030" cy="1746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C84CA0A-54C8-BBC4-FC8A-B96AEBC7C877}"/>
              </a:ext>
            </a:extLst>
          </p:cNvPr>
          <p:cNvSpPr txBox="1">
            <a:spLocks/>
          </p:cNvSpPr>
          <p:nvPr/>
        </p:nvSpPr>
        <p:spPr>
          <a:xfrm>
            <a:off x="270842" y="320050"/>
            <a:ext cx="768411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rgbClr val="003A5D"/>
                </a:solidFill>
                <a:cs typeface="Arial"/>
              </a:rPr>
              <a:t>Good Jobs Challenge NOFO Overview</a:t>
            </a:r>
          </a:p>
        </p:txBody>
      </p:sp>
      <p:pic>
        <p:nvPicPr>
          <p:cNvPr id="7" name="Graphic 6" descr="Badge 1 with solid fill">
            <a:extLst>
              <a:ext uri="{FF2B5EF4-FFF2-40B4-BE49-F238E27FC236}">
                <a16:creationId xmlns:a16="http://schemas.microsoft.com/office/drawing/2014/main" id="{BCE9FD57-8EDA-83DE-59CC-0327C66D02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7876" y="1492839"/>
            <a:ext cx="274320" cy="274320"/>
          </a:xfrm>
          <a:prstGeom prst="rect">
            <a:avLst/>
          </a:prstGeom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E721E7B0-72E6-90D0-5FA9-912671D69F2A}"/>
              </a:ext>
            </a:extLst>
          </p:cNvPr>
          <p:cNvSpPr txBox="1">
            <a:spLocks/>
          </p:cNvSpPr>
          <p:nvPr/>
        </p:nvSpPr>
        <p:spPr>
          <a:xfrm>
            <a:off x="5424446" y="1491530"/>
            <a:ext cx="2582504" cy="6586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00" dirty="0"/>
              <a:t>Focus on training and placing program participants from historically underserved populations and workers adversely impacted by changes in technology and other economic shocks into good jobs. </a:t>
            </a:r>
            <a:endParaRPr lang="en-US" dirty="0"/>
          </a:p>
        </p:txBody>
      </p:sp>
      <p:pic>
        <p:nvPicPr>
          <p:cNvPr id="10" name="Graphic 9" descr="Badge with solid fill">
            <a:extLst>
              <a:ext uri="{FF2B5EF4-FFF2-40B4-BE49-F238E27FC236}">
                <a16:creationId xmlns:a16="http://schemas.microsoft.com/office/drawing/2014/main" id="{F496EF37-4E9D-AC44-ABD8-0E3DAF5290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99815" y="1475743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6344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005A8B"/>
      </a:accent1>
      <a:accent2>
        <a:srgbClr val="FFE293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A PowerPoint Template 2023" id="{F620BC54-78B1-47E3-A78D-E07C1C63F649}" vid="{DED5733B-D8C6-4CB5-9C06-855BB81F93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F499269C12774CA39F9105C9FE4B00" ma:contentTypeVersion="11" ma:contentTypeDescription="Create a new document." ma:contentTypeScope="" ma:versionID="a021c7184b85559102a8fb349852b465">
  <xsd:schema xmlns:xsd="http://www.w3.org/2001/XMLSchema" xmlns:xs="http://www.w3.org/2001/XMLSchema" xmlns:p="http://schemas.microsoft.com/office/2006/metadata/properties" xmlns:ns2="91afb411-f929-46bb-8ce4-c3242a5f4cc1" xmlns:ns3="47ab75f6-2325-44a2-afde-8e0416c954d9" targetNamespace="http://schemas.microsoft.com/office/2006/metadata/properties" ma:root="true" ma:fieldsID="e4627d1384e5e8210b0ccc3971138602" ns2:_="" ns3:_="">
    <xsd:import namespace="91afb411-f929-46bb-8ce4-c3242a5f4cc1"/>
    <xsd:import namespace="47ab75f6-2325-44a2-afde-8e0416c954d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afb411-f929-46bb-8ce4-c3242a5f4cc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0d90de05-eccd-4c0e-a90c-a2435373bc64}" ma:internalName="TaxCatchAll" ma:showField="CatchAllData" ma:web="91afb411-f929-46bb-8ce4-c3242a5f4c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b75f6-2325-44a2-afde-8e0416c954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0d4ad75-a42b-4783-84ed-a698db182b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afb411-f929-46bb-8ce4-c3242a5f4cc1" xsi:nil="true"/>
    <lcf76f155ced4ddcb4097134ff3c332f xmlns="47ab75f6-2325-44a2-afde-8e0416c954d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2306B4C-875D-4602-B9A4-5C3F463D72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0BF5A8-1456-4C6D-9E88-9B444912DA61}">
  <ds:schemaRefs>
    <ds:schemaRef ds:uri="47ab75f6-2325-44a2-afde-8e0416c954d9"/>
    <ds:schemaRef ds:uri="91afb411-f929-46bb-8ce4-c3242a5f4cc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4E0268B-D9B2-4BBC-A2F6-8FBECF81C07A}">
  <ds:schemaRefs>
    <ds:schemaRef ds:uri="http://schemas.microsoft.com/office/infopath/2007/PartnerControls"/>
    <ds:schemaRef ds:uri="http://purl.org/dc/dcmitype/"/>
    <ds:schemaRef ds:uri="http://purl.org/dc/elements/1.1/"/>
    <ds:schemaRef ds:uri="91afb411-f929-46bb-8ce4-c3242a5f4cc1"/>
    <ds:schemaRef ds:uri="47ab75f6-2325-44a2-afde-8e0416c954d9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EDA PowerPoint Template 2023</Template>
  <TotalTime>3269</TotalTime>
  <Words>1627</Words>
  <Application>Microsoft Office PowerPoint</Application>
  <PresentationFormat>On-screen Show (16:9)</PresentationFormat>
  <Paragraphs>181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Aptos</vt:lpstr>
      <vt:lpstr>Arial</vt:lpstr>
      <vt:lpstr>Courier New</vt:lpstr>
      <vt:lpstr>Symbol</vt:lpstr>
      <vt:lpstr>Times New Roman</vt:lpstr>
      <vt:lpstr>Wingdings</vt:lpstr>
      <vt:lpstr>Office Theme</vt:lpstr>
      <vt:lpstr>FY 24 Good Jobs Challenge NOFO</vt:lpstr>
      <vt:lpstr>PowerPoint Presentation</vt:lpstr>
      <vt:lpstr>Overview of Good Jobs Challenge</vt:lpstr>
      <vt:lpstr>PowerPoint Presentation</vt:lpstr>
      <vt:lpstr>PowerPoint Presentation</vt:lpstr>
      <vt:lpstr>PowerPoint Presentation</vt:lpstr>
      <vt:lpstr>PowerPoint Presentation</vt:lpstr>
      <vt:lpstr>Notice of Funding Opportunity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</vt:vector>
  </TitlesOfParts>
  <Company>U.S. Department of Commerce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Lovitz, Jonathan (Federal)</dc:creator>
  <cp:lastModifiedBy>Tooley, Justin (Federal)</cp:lastModifiedBy>
  <cp:revision>146</cp:revision>
  <cp:lastPrinted>2024-03-20T20:30:32Z</cp:lastPrinted>
  <dcterms:created xsi:type="dcterms:W3CDTF">2023-03-29T16:16:04Z</dcterms:created>
  <dcterms:modified xsi:type="dcterms:W3CDTF">2024-08-13T18:19:39Z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0x010100B9F499269C12774CA39F9105C9FE4B00</vt:lpwstr>
  </property>
  <property fmtid="{D5CDD505-2E9C-101B-9397-08002B2CF9AE}" pid="3" name="MediaServiceImageTags">
    <vt:lpwstr/>
  </property>
</Properties>
</file>