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99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jpg"/><Relationship Id="rId7" Type="http://schemas.openxmlformats.org/officeDocument/2006/relationships/image" Target="../media/image8.sv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1" y="2932064"/>
            <a:ext cx="9152023" cy="690656"/>
          </a:xfrm>
        </p:spPr>
        <p:txBody>
          <a:bodyPr anchor="b">
            <a:noAutofit/>
          </a:bodyPr>
          <a:lstStyle>
            <a:lvl1pPr algn="ctr">
              <a:defRPr sz="2800" b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16047" y="3630132"/>
            <a:ext cx="9144000" cy="596476"/>
          </a:xfrm>
        </p:spPr>
        <p:txBody>
          <a:bodyPr>
            <a:normAutofit/>
          </a:bodyPr>
          <a:lstStyle>
            <a:lvl1pPr marL="0" indent="0" algn="ctr">
              <a:buNone/>
              <a:defRPr sz="17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0D8658-46F0-4497-BDD0-707E3D6B8920}"/>
              </a:ext>
            </a:extLst>
          </p:cNvPr>
          <p:cNvSpPr/>
          <p:nvPr userDrawn="1"/>
        </p:nvSpPr>
        <p:spPr>
          <a:xfrm>
            <a:off x="0" y="4452844"/>
            <a:ext cx="9152022" cy="69065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0472D10-CC39-4C54-AABC-452A0D4112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716" y="128661"/>
            <a:ext cx="2888567" cy="288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594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White Vertical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7203" y="1202849"/>
            <a:ext cx="7068984" cy="2868977"/>
          </a:xfrm>
        </p:spPr>
        <p:txBody>
          <a:bodyPr/>
          <a:lstStyle>
            <a:lvl1pPr marL="285750" indent="-285750">
              <a:buClr>
                <a:schemeClr val="accent5"/>
              </a:buClr>
              <a:buSzPct val="120000"/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350">
                <a:solidFill>
                  <a:schemeClr val="tx1"/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9003" y="341762"/>
            <a:ext cx="7068983" cy="858292"/>
          </a:xfrm>
        </p:spPr>
        <p:txBody>
          <a:bodyPr anchor="ctr">
            <a:normAutofit/>
          </a:bodyPr>
          <a:lstStyle>
            <a:lvl1pPr>
              <a:defRPr sz="2800" b="1">
                <a:solidFill>
                  <a:schemeClr val="accent5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788E67F-028E-4F8C-B663-81497F817433}"/>
              </a:ext>
            </a:extLst>
          </p:cNvPr>
          <p:cNvSpPr/>
          <p:nvPr userDrawn="1"/>
        </p:nvSpPr>
        <p:spPr>
          <a:xfrm>
            <a:off x="0" y="0"/>
            <a:ext cx="79248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408A31E-BEF0-4072-AA54-EF3D687F93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6974"/>
          <a:stretch/>
        </p:blipFill>
        <p:spPr>
          <a:xfrm>
            <a:off x="191406" y="3970361"/>
            <a:ext cx="1195796" cy="11731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AF6E5A-3D17-4068-81C2-21DD4CBBFA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76" y="4071826"/>
            <a:ext cx="1064456" cy="106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043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Horizontal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C85C6D-9829-4F8F-948C-4CB75FD5CA45}"/>
              </a:ext>
            </a:extLst>
          </p:cNvPr>
          <p:cNvSpPr/>
          <p:nvPr userDrawn="1"/>
        </p:nvSpPr>
        <p:spPr>
          <a:xfrm>
            <a:off x="0" y="4452844"/>
            <a:ext cx="9152022" cy="69065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EB37D48-2FEB-4814-A969-D21D7E0ACA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3084"/>
          <a:stretch/>
        </p:blipFill>
        <p:spPr>
          <a:xfrm rot="16200000">
            <a:off x="7920260" y="3765662"/>
            <a:ext cx="1067254" cy="1396276"/>
          </a:xfrm>
          <a:prstGeom prst="rect">
            <a:avLst/>
          </a:prstGeom>
        </p:spPr>
      </p:pic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F4292E4-44E0-42E6-B854-9ECCF4510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6764" y="1202850"/>
            <a:ext cx="7068983" cy="2459440"/>
          </a:xfrm>
        </p:spPr>
        <p:txBody>
          <a:bodyPr/>
          <a:lstStyle>
            <a:lvl1pPr marL="285750" indent="-285750">
              <a:buClr>
                <a:schemeClr val="accent5"/>
              </a:buClr>
              <a:buSzPct val="120000"/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350">
                <a:solidFill>
                  <a:schemeClr val="tx1"/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B785E701-4333-4658-8D76-A1C50AD9E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565" y="341762"/>
            <a:ext cx="7068983" cy="858292"/>
          </a:xfrm>
        </p:spPr>
        <p:txBody>
          <a:bodyPr anchor="ctr">
            <a:normAutofit/>
          </a:bodyPr>
          <a:lstStyle>
            <a:lvl1pPr>
              <a:defRPr sz="2800" b="1">
                <a:solidFill>
                  <a:schemeClr val="accent5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0B900CE-0CF0-4BC4-B2C6-7DFFB488C08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111" y="3931571"/>
            <a:ext cx="1064456" cy="106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85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Yellow Vertical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7203" y="1202849"/>
            <a:ext cx="7068984" cy="2767512"/>
          </a:xfrm>
        </p:spPr>
        <p:txBody>
          <a:bodyPr/>
          <a:lstStyle>
            <a:lvl1pPr marL="285750" indent="-285750">
              <a:buClr>
                <a:schemeClr val="accent5"/>
              </a:buClr>
              <a:buSzPct val="120000"/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350">
                <a:solidFill>
                  <a:schemeClr val="tx1"/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9003" y="341762"/>
            <a:ext cx="7068983" cy="858292"/>
          </a:xfrm>
        </p:spPr>
        <p:txBody>
          <a:bodyPr anchor="ctr">
            <a:normAutofit/>
          </a:bodyPr>
          <a:lstStyle>
            <a:lvl1pPr>
              <a:defRPr sz="2800" b="1">
                <a:solidFill>
                  <a:schemeClr val="accent5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788E67F-028E-4F8C-B663-81497F817433}"/>
              </a:ext>
            </a:extLst>
          </p:cNvPr>
          <p:cNvSpPr/>
          <p:nvPr userDrawn="1"/>
        </p:nvSpPr>
        <p:spPr>
          <a:xfrm>
            <a:off x="0" y="0"/>
            <a:ext cx="79248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55FF4EB-282D-4744-AD97-858FBDC582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6974"/>
          <a:stretch/>
        </p:blipFill>
        <p:spPr>
          <a:xfrm>
            <a:off x="191406" y="3970361"/>
            <a:ext cx="1195796" cy="11731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623598-74FF-4E8B-9928-EE3BABC7CB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76" y="4071826"/>
            <a:ext cx="1064456" cy="106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962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Horizontal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5A5B974-1017-4119-864F-1238E05873DC}"/>
              </a:ext>
            </a:extLst>
          </p:cNvPr>
          <p:cNvSpPr/>
          <p:nvPr userDrawn="1"/>
        </p:nvSpPr>
        <p:spPr>
          <a:xfrm>
            <a:off x="0" y="4452844"/>
            <a:ext cx="9152022" cy="69065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1291DBF0-E563-4A84-BBD5-13387F8BA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6764" y="1202850"/>
            <a:ext cx="7068983" cy="2459440"/>
          </a:xfrm>
        </p:spPr>
        <p:txBody>
          <a:bodyPr/>
          <a:lstStyle>
            <a:lvl1pPr marL="285750" indent="-285750">
              <a:buClr>
                <a:schemeClr val="accent5"/>
              </a:buClr>
              <a:buSzPct val="120000"/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350">
                <a:solidFill>
                  <a:schemeClr val="tx1"/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86A2B90-7D06-4E74-B79D-0BE2651346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565" y="341762"/>
            <a:ext cx="7068983" cy="858292"/>
          </a:xfrm>
        </p:spPr>
        <p:txBody>
          <a:bodyPr anchor="ctr">
            <a:normAutofit/>
          </a:bodyPr>
          <a:lstStyle>
            <a:lvl1pPr>
              <a:defRPr sz="2800" b="1">
                <a:solidFill>
                  <a:schemeClr val="accent5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0EEA35C-0E0C-46CE-9C7D-6DA5034049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3084"/>
          <a:stretch/>
        </p:blipFill>
        <p:spPr>
          <a:xfrm rot="16200000">
            <a:off x="7920260" y="3765662"/>
            <a:ext cx="1067254" cy="13962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BBDEE4-C81D-4E0C-9C79-36D5A36D87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111" y="3931571"/>
            <a:ext cx="1064456" cy="106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16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5812BF5E-00E4-4C77-B4AC-EC45477B7C5F}"/>
              </a:ext>
            </a:extLst>
          </p:cNvPr>
          <p:cNvSpPr/>
          <p:nvPr userDrawn="1"/>
        </p:nvSpPr>
        <p:spPr>
          <a:xfrm>
            <a:off x="0" y="0"/>
            <a:ext cx="79248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38F555A-E2CC-4FBB-8569-D9457A031D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35901" y="3002402"/>
            <a:ext cx="4758213" cy="690656"/>
          </a:xfrm>
        </p:spPr>
        <p:txBody>
          <a:bodyPr anchor="b">
            <a:noAutofit/>
          </a:bodyPr>
          <a:lstStyle>
            <a:lvl1pPr algn="ctr">
              <a:defRPr sz="2800" b="1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8720CE1B-6E42-427F-BB4F-26299D87AA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47935" y="3700470"/>
            <a:ext cx="4734144" cy="596476"/>
          </a:xfrm>
        </p:spPr>
        <p:txBody>
          <a:bodyPr>
            <a:normAutofit/>
          </a:bodyPr>
          <a:lstStyle>
            <a:lvl1pPr marL="0" indent="0" algn="ctr">
              <a:buNone/>
              <a:defRPr sz="17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71E6631-0578-47DC-911F-A021CB495F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138" y="358434"/>
            <a:ext cx="2309738" cy="2309738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BBAFCD-6EDA-4988-80AA-EB4C31CC42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9181" y="1151784"/>
            <a:ext cx="3718979" cy="2839932"/>
          </a:xfrm>
          <a:custGeom>
            <a:avLst/>
            <a:gdLst>
              <a:gd name="connsiteX0" fmla="*/ 0 w 4375053"/>
              <a:gd name="connsiteY0" fmla="*/ 897390 h 2839932"/>
              <a:gd name="connsiteX1" fmla="*/ 897390 w 4375053"/>
              <a:gd name="connsiteY1" fmla="*/ 0 h 2839932"/>
              <a:gd name="connsiteX2" fmla="*/ 3477663 w 4375053"/>
              <a:gd name="connsiteY2" fmla="*/ 0 h 2839932"/>
              <a:gd name="connsiteX3" fmla="*/ 4375053 w 4375053"/>
              <a:gd name="connsiteY3" fmla="*/ 897390 h 2839932"/>
              <a:gd name="connsiteX4" fmla="*/ 4375053 w 4375053"/>
              <a:gd name="connsiteY4" fmla="*/ 1942542 h 2839932"/>
              <a:gd name="connsiteX5" fmla="*/ 3477663 w 4375053"/>
              <a:gd name="connsiteY5" fmla="*/ 2839932 h 2839932"/>
              <a:gd name="connsiteX6" fmla="*/ 897390 w 4375053"/>
              <a:gd name="connsiteY6" fmla="*/ 2839932 h 2839932"/>
              <a:gd name="connsiteX7" fmla="*/ 0 w 4375053"/>
              <a:gd name="connsiteY7" fmla="*/ 1942542 h 2839932"/>
              <a:gd name="connsiteX8" fmla="*/ 0 w 4375053"/>
              <a:gd name="connsiteY8" fmla="*/ 897390 h 2839932"/>
              <a:gd name="connsiteX0" fmla="*/ 0 w 4375053"/>
              <a:gd name="connsiteY0" fmla="*/ 897390 h 2839932"/>
              <a:gd name="connsiteX1" fmla="*/ 656090 w 4375053"/>
              <a:gd name="connsiteY1" fmla="*/ 0 h 2839932"/>
              <a:gd name="connsiteX2" fmla="*/ 3477663 w 4375053"/>
              <a:gd name="connsiteY2" fmla="*/ 0 h 2839932"/>
              <a:gd name="connsiteX3" fmla="*/ 4375053 w 4375053"/>
              <a:gd name="connsiteY3" fmla="*/ 897390 h 2839932"/>
              <a:gd name="connsiteX4" fmla="*/ 4375053 w 4375053"/>
              <a:gd name="connsiteY4" fmla="*/ 1942542 h 2839932"/>
              <a:gd name="connsiteX5" fmla="*/ 3477663 w 4375053"/>
              <a:gd name="connsiteY5" fmla="*/ 2839932 h 2839932"/>
              <a:gd name="connsiteX6" fmla="*/ 897390 w 4375053"/>
              <a:gd name="connsiteY6" fmla="*/ 2839932 h 2839932"/>
              <a:gd name="connsiteX7" fmla="*/ 0 w 4375053"/>
              <a:gd name="connsiteY7" fmla="*/ 1942542 h 2839932"/>
              <a:gd name="connsiteX8" fmla="*/ 0 w 4375053"/>
              <a:gd name="connsiteY8" fmla="*/ 897390 h 2839932"/>
              <a:gd name="connsiteX0" fmla="*/ 0 w 4375053"/>
              <a:gd name="connsiteY0" fmla="*/ 897390 h 2839932"/>
              <a:gd name="connsiteX1" fmla="*/ 656090 w 4375053"/>
              <a:gd name="connsiteY1" fmla="*/ 0 h 2839932"/>
              <a:gd name="connsiteX2" fmla="*/ 3477663 w 4375053"/>
              <a:gd name="connsiteY2" fmla="*/ 0 h 2839932"/>
              <a:gd name="connsiteX3" fmla="*/ 4375053 w 4375053"/>
              <a:gd name="connsiteY3" fmla="*/ 897390 h 2839932"/>
              <a:gd name="connsiteX4" fmla="*/ 4375053 w 4375053"/>
              <a:gd name="connsiteY4" fmla="*/ 1942542 h 2839932"/>
              <a:gd name="connsiteX5" fmla="*/ 3477663 w 4375053"/>
              <a:gd name="connsiteY5" fmla="*/ 2839932 h 2839932"/>
              <a:gd name="connsiteX6" fmla="*/ 656090 w 4375053"/>
              <a:gd name="connsiteY6" fmla="*/ 2833582 h 2839932"/>
              <a:gd name="connsiteX7" fmla="*/ 0 w 4375053"/>
              <a:gd name="connsiteY7" fmla="*/ 1942542 h 2839932"/>
              <a:gd name="connsiteX8" fmla="*/ 0 w 4375053"/>
              <a:gd name="connsiteY8" fmla="*/ 897390 h 2839932"/>
              <a:gd name="connsiteX0" fmla="*/ 0 w 4375053"/>
              <a:gd name="connsiteY0" fmla="*/ 897390 h 2839932"/>
              <a:gd name="connsiteX1" fmla="*/ 656090 w 4375053"/>
              <a:gd name="connsiteY1" fmla="*/ 0 h 2839932"/>
              <a:gd name="connsiteX2" fmla="*/ 3477663 w 4375053"/>
              <a:gd name="connsiteY2" fmla="*/ 0 h 2839932"/>
              <a:gd name="connsiteX3" fmla="*/ 4375053 w 4375053"/>
              <a:gd name="connsiteY3" fmla="*/ 897390 h 2839932"/>
              <a:gd name="connsiteX4" fmla="*/ 4375053 w 4375053"/>
              <a:gd name="connsiteY4" fmla="*/ 1942542 h 2839932"/>
              <a:gd name="connsiteX5" fmla="*/ 3477663 w 4375053"/>
              <a:gd name="connsiteY5" fmla="*/ 2839932 h 2839932"/>
              <a:gd name="connsiteX6" fmla="*/ 656090 w 4375053"/>
              <a:gd name="connsiteY6" fmla="*/ 2833582 h 2839932"/>
              <a:gd name="connsiteX7" fmla="*/ 0 w 4375053"/>
              <a:gd name="connsiteY7" fmla="*/ 897390 h 2839932"/>
              <a:gd name="connsiteX0" fmla="*/ 352697 w 4071660"/>
              <a:gd name="connsiteY0" fmla="*/ 2833582 h 2839932"/>
              <a:gd name="connsiteX1" fmla="*/ 352697 w 4071660"/>
              <a:gd name="connsiteY1" fmla="*/ 0 h 2839932"/>
              <a:gd name="connsiteX2" fmla="*/ 3174270 w 4071660"/>
              <a:gd name="connsiteY2" fmla="*/ 0 h 2839932"/>
              <a:gd name="connsiteX3" fmla="*/ 4071660 w 4071660"/>
              <a:gd name="connsiteY3" fmla="*/ 897390 h 2839932"/>
              <a:gd name="connsiteX4" fmla="*/ 4071660 w 4071660"/>
              <a:gd name="connsiteY4" fmla="*/ 1942542 h 2839932"/>
              <a:gd name="connsiteX5" fmla="*/ 3174270 w 4071660"/>
              <a:gd name="connsiteY5" fmla="*/ 2839932 h 2839932"/>
              <a:gd name="connsiteX6" fmla="*/ 352697 w 4071660"/>
              <a:gd name="connsiteY6" fmla="*/ 2833582 h 2839932"/>
              <a:gd name="connsiteX0" fmla="*/ 207682 w 3926645"/>
              <a:gd name="connsiteY0" fmla="*/ 2833582 h 2839932"/>
              <a:gd name="connsiteX1" fmla="*/ 207682 w 3926645"/>
              <a:gd name="connsiteY1" fmla="*/ 0 h 2839932"/>
              <a:gd name="connsiteX2" fmla="*/ 3029255 w 3926645"/>
              <a:gd name="connsiteY2" fmla="*/ 0 h 2839932"/>
              <a:gd name="connsiteX3" fmla="*/ 3926645 w 3926645"/>
              <a:gd name="connsiteY3" fmla="*/ 897390 h 2839932"/>
              <a:gd name="connsiteX4" fmla="*/ 3926645 w 3926645"/>
              <a:gd name="connsiteY4" fmla="*/ 1942542 h 2839932"/>
              <a:gd name="connsiteX5" fmla="*/ 3029255 w 3926645"/>
              <a:gd name="connsiteY5" fmla="*/ 2839932 h 2839932"/>
              <a:gd name="connsiteX6" fmla="*/ 207682 w 3926645"/>
              <a:gd name="connsiteY6" fmla="*/ 2833582 h 2839932"/>
              <a:gd name="connsiteX0" fmla="*/ 16 w 3718979"/>
              <a:gd name="connsiteY0" fmla="*/ 2833582 h 2839932"/>
              <a:gd name="connsiteX1" fmla="*/ 16 w 3718979"/>
              <a:gd name="connsiteY1" fmla="*/ 0 h 2839932"/>
              <a:gd name="connsiteX2" fmla="*/ 2821589 w 3718979"/>
              <a:gd name="connsiteY2" fmla="*/ 0 h 2839932"/>
              <a:gd name="connsiteX3" fmla="*/ 3718979 w 3718979"/>
              <a:gd name="connsiteY3" fmla="*/ 897390 h 2839932"/>
              <a:gd name="connsiteX4" fmla="*/ 3718979 w 3718979"/>
              <a:gd name="connsiteY4" fmla="*/ 1942542 h 2839932"/>
              <a:gd name="connsiteX5" fmla="*/ 2821589 w 3718979"/>
              <a:gd name="connsiteY5" fmla="*/ 2839932 h 2839932"/>
              <a:gd name="connsiteX6" fmla="*/ 16 w 3718979"/>
              <a:gd name="connsiteY6" fmla="*/ 2833582 h 283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8979" h="2839932">
                <a:moveTo>
                  <a:pt x="16" y="2833582"/>
                </a:moveTo>
                <a:cubicBezTo>
                  <a:pt x="-346" y="2817460"/>
                  <a:pt x="6004" y="2364"/>
                  <a:pt x="16" y="0"/>
                </a:cubicBezTo>
                <a:lnTo>
                  <a:pt x="2821589" y="0"/>
                </a:lnTo>
                <a:cubicBezTo>
                  <a:pt x="3317204" y="0"/>
                  <a:pt x="3718979" y="401775"/>
                  <a:pt x="3718979" y="897390"/>
                </a:cubicBezTo>
                <a:lnTo>
                  <a:pt x="3718979" y="1942542"/>
                </a:lnTo>
                <a:cubicBezTo>
                  <a:pt x="3718979" y="2438157"/>
                  <a:pt x="3317204" y="2839932"/>
                  <a:pt x="2821589" y="2839932"/>
                </a:cubicBezTo>
                <a:lnTo>
                  <a:pt x="16" y="2833582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3222" t="-18829" r="-29398" b="-5811"/>
            </a:stretch>
          </a:blipFill>
          <a:ln w="50800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017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 Multiple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5812BF5E-00E4-4C77-B4AC-EC45477B7C5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38F555A-E2CC-4FBB-8569-D9457A031D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92894" y="3031323"/>
            <a:ext cx="4758213" cy="690656"/>
          </a:xfrm>
        </p:spPr>
        <p:txBody>
          <a:bodyPr anchor="b">
            <a:noAutofit/>
          </a:bodyPr>
          <a:lstStyle>
            <a:lvl1pPr algn="ctr">
              <a:defRPr sz="2800" b="1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8720CE1B-6E42-427F-BB4F-26299D87AA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04928" y="3729391"/>
            <a:ext cx="4734144" cy="596476"/>
          </a:xfrm>
        </p:spPr>
        <p:txBody>
          <a:bodyPr>
            <a:normAutofit/>
          </a:bodyPr>
          <a:lstStyle>
            <a:lvl1pPr marL="0" indent="0" algn="ctr">
              <a:buNone/>
              <a:defRPr sz="17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FDD0996-655C-479B-8917-A0A74470A0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148"/>
            <a:ext cx="1680744" cy="1361102"/>
          </a:xfrm>
          <a:blipFill dpi="0" rotWithShape="1">
            <a:blip r:embed="rId2"/>
            <a:srcRect/>
            <a:stretch>
              <a:fillRect l="-10737" r="-10737"/>
            </a:stretch>
          </a:blipFill>
          <a:ln w="19050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ADAD2B2-5B66-4F93-ABE4-0923605296A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80744" y="0"/>
            <a:ext cx="1680744" cy="1361102"/>
          </a:xfrm>
          <a:blipFill>
            <a:blip r:embed="rId3"/>
            <a:srcRect/>
            <a:stretch>
              <a:fillRect l="-10258" r="-10258"/>
            </a:stretch>
          </a:blipFill>
          <a:ln w="19050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6D170C36-075E-4318-8AE9-988F820843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79008" y="6058"/>
            <a:ext cx="1682496" cy="1362456"/>
          </a:xfrm>
          <a:blipFill>
            <a:blip r:embed="rId4"/>
            <a:stretch>
              <a:fillRect l="-10258" r="-10258"/>
            </a:stretch>
          </a:blipFill>
          <a:ln w="19050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5D3020E-19B3-4DE3-B745-DEC6AEADA59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61504" y="-1354"/>
            <a:ext cx="1682496" cy="1362456"/>
          </a:xfrm>
          <a:blipFill dpi="0" rotWithShape="1">
            <a:blip r:embed="rId5"/>
            <a:srcRect/>
            <a:stretch>
              <a:fillRect l="-10000" r="-10258"/>
            </a:stretch>
          </a:blipFill>
          <a:ln w="19050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72E494E-99C7-44A6-A4E5-731C6B9E64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b="25641"/>
          <a:stretch/>
        </p:blipFill>
        <p:spPr>
          <a:xfrm rot="10800000">
            <a:off x="3317188" y="-1355"/>
            <a:ext cx="2509624" cy="243864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71E6631-0578-47DC-911F-A021CB495FA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131" y="127557"/>
            <a:ext cx="2309738" cy="230973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8003B41-953A-4DFA-B9D4-480EFCD4B3AA}"/>
              </a:ext>
            </a:extLst>
          </p:cNvPr>
          <p:cNvSpPr/>
          <p:nvPr userDrawn="1"/>
        </p:nvSpPr>
        <p:spPr>
          <a:xfrm>
            <a:off x="0" y="4452844"/>
            <a:ext cx="9152022" cy="69065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28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ight Blue Vertical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788E67F-028E-4F8C-B663-81497F817433}"/>
              </a:ext>
            </a:extLst>
          </p:cNvPr>
          <p:cNvSpPr/>
          <p:nvPr userDrawn="1"/>
        </p:nvSpPr>
        <p:spPr>
          <a:xfrm>
            <a:off x="0" y="0"/>
            <a:ext cx="79248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6B3D451-DF17-4D40-B8B4-080142574B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6974"/>
          <a:stretch/>
        </p:blipFill>
        <p:spPr>
          <a:xfrm>
            <a:off x="191406" y="3970361"/>
            <a:ext cx="1195796" cy="117313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7203" y="1202849"/>
            <a:ext cx="7068984" cy="2670651"/>
          </a:xfrm>
        </p:spPr>
        <p:txBody>
          <a:bodyPr/>
          <a:lstStyle>
            <a:lvl1pPr marL="285750" indent="-285750">
              <a:buClr>
                <a:schemeClr val="accent5"/>
              </a:buClr>
              <a:buSzPct val="120000"/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350">
                <a:solidFill>
                  <a:schemeClr val="tx1"/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9003" y="341762"/>
            <a:ext cx="7068983" cy="858292"/>
          </a:xfrm>
        </p:spPr>
        <p:txBody>
          <a:bodyPr anchor="ctr">
            <a:normAutofit/>
          </a:bodyPr>
          <a:lstStyle>
            <a:lvl1pPr>
              <a:defRPr sz="2800" b="1">
                <a:solidFill>
                  <a:schemeClr val="accent5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AF94F85-1F49-4212-B133-DBCB4E89CA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76" y="4071826"/>
            <a:ext cx="1064456" cy="106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7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Horizontal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C85C6D-9829-4F8F-948C-4CB75FD5CA45}"/>
              </a:ext>
            </a:extLst>
          </p:cNvPr>
          <p:cNvSpPr/>
          <p:nvPr userDrawn="1"/>
        </p:nvSpPr>
        <p:spPr>
          <a:xfrm>
            <a:off x="0" y="4452844"/>
            <a:ext cx="9152022" cy="69065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F4292E4-44E0-42E6-B854-9ECCF4510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6764" y="1202850"/>
            <a:ext cx="7068983" cy="2459440"/>
          </a:xfrm>
        </p:spPr>
        <p:txBody>
          <a:bodyPr/>
          <a:lstStyle>
            <a:lvl1pPr marL="285750" indent="-285750">
              <a:buClr>
                <a:schemeClr val="accent5"/>
              </a:buClr>
              <a:buSzPct val="120000"/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/>
                </a:solidFill>
              </a:defRPr>
            </a:lvl2pPr>
            <a:lvl3pPr marL="685800" indent="0">
              <a:buNone/>
              <a:defRPr sz="1350">
                <a:solidFill>
                  <a:schemeClr val="tx1"/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B785E701-4333-4658-8D76-A1C50AD9E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565" y="341762"/>
            <a:ext cx="7068983" cy="858292"/>
          </a:xfrm>
        </p:spPr>
        <p:txBody>
          <a:bodyPr anchor="ctr">
            <a:normAutofit/>
          </a:bodyPr>
          <a:lstStyle>
            <a:lvl1pPr>
              <a:defRPr sz="2800" b="1">
                <a:solidFill>
                  <a:schemeClr val="accent5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29B9F0D-BBF1-48FF-80AF-37A9878C30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3084"/>
          <a:stretch/>
        </p:blipFill>
        <p:spPr>
          <a:xfrm rot="16200000">
            <a:off x="7920260" y="3765662"/>
            <a:ext cx="1067254" cy="13962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F31C48-743B-44E0-B45A-0CBAB64CB1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111" y="3931571"/>
            <a:ext cx="1064456" cy="106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156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Blue Vertical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AE49F387-66B8-4602-B4B3-E4B63BC41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7203" y="1202849"/>
            <a:ext cx="7068984" cy="2767512"/>
          </a:xfrm>
        </p:spPr>
        <p:txBody>
          <a:bodyPr/>
          <a:lstStyle>
            <a:lvl1pPr marL="285750" indent="-285750"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bg1"/>
                </a:solidFill>
              </a:defRPr>
            </a:lvl2pPr>
            <a:lvl3pPr marL="685800" indent="0">
              <a:buNone/>
              <a:defRPr sz="135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2D4777B-F6D3-4BE2-9B25-ED0DB18DDF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9003" y="341762"/>
            <a:ext cx="7068983" cy="858292"/>
          </a:xfrm>
        </p:spPr>
        <p:txBody>
          <a:bodyPr anchor="ctr">
            <a:normAutofit/>
          </a:bodyPr>
          <a:lstStyle>
            <a:lvl1pPr>
              <a:defRPr sz="2800" b="1">
                <a:solidFill>
                  <a:schemeClr val="bg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652954D-361E-4E05-91B0-47143B3478BF}"/>
              </a:ext>
            </a:extLst>
          </p:cNvPr>
          <p:cNvSpPr/>
          <p:nvPr userDrawn="1"/>
        </p:nvSpPr>
        <p:spPr>
          <a:xfrm>
            <a:off x="0" y="0"/>
            <a:ext cx="79248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D755A59-F179-4BAA-A22A-A3CE826FBD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6974"/>
          <a:stretch/>
        </p:blipFill>
        <p:spPr>
          <a:xfrm>
            <a:off x="191406" y="3970361"/>
            <a:ext cx="1195796" cy="11731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0451E5-29DD-4478-9603-0ABAA4D221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76" y="4071826"/>
            <a:ext cx="1064456" cy="106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56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Blue Horizontal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C85C6D-9829-4F8F-948C-4CB75FD5CA45}"/>
              </a:ext>
            </a:extLst>
          </p:cNvPr>
          <p:cNvSpPr/>
          <p:nvPr userDrawn="1"/>
        </p:nvSpPr>
        <p:spPr>
          <a:xfrm>
            <a:off x="0" y="4452844"/>
            <a:ext cx="9152022" cy="6906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F4292E4-44E0-42E6-B854-9ECCF4510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6764" y="1202850"/>
            <a:ext cx="7068983" cy="2459440"/>
          </a:xfrm>
        </p:spPr>
        <p:txBody>
          <a:bodyPr/>
          <a:lstStyle>
            <a:lvl1pPr marL="285750" indent="-285750">
              <a:buClr>
                <a:schemeClr val="bg2"/>
              </a:buClr>
              <a:buSzPct val="120000"/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bg1"/>
                </a:solidFill>
              </a:defRPr>
            </a:lvl2pPr>
            <a:lvl3pPr marL="685800" indent="0">
              <a:buNone/>
              <a:defRPr sz="135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B785E701-4333-4658-8D76-A1C50AD9E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565" y="341762"/>
            <a:ext cx="7068983" cy="858292"/>
          </a:xfrm>
        </p:spPr>
        <p:txBody>
          <a:bodyPr anchor="ctr">
            <a:normAutofit/>
          </a:bodyPr>
          <a:lstStyle>
            <a:lvl1pPr>
              <a:defRPr sz="2800" b="1">
                <a:solidFill>
                  <a:schemeClr val="bg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1F9B886-16C6-42CD-8747-D3C456096D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3084"/>
          <a:stretch/>
        </p:blipFill>
        <p:spPr>
          <a:xfrm rot="16200000">
            <a:off x="7920260" y="3765662"/>
            <a:ext cx="1067254" cy="13962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A77B65A-B414-4D42-A4C8-EE62BAF5CB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111" y="3931571"/>
            <a:ext cx="1064456" cy="106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00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Vertical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0433E645-DFC3-4E96-B58F-4C4A7026B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7202" y="1202849"/>
            <a:ext cx="7060784" cy="2660233"/>
          </a:xfrm>
          <a:noFill/>
        </p:spPr>
        <p:txBody>
          <a:bodyPr/>
          <a:lstStyle>
            <a:lvl1pPr marL="285750" indent="-285750"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bg1"/>
                </a:solidFill>
              </a:defRPr>
            </a:lvl2pPr>
            <a:lvl3pPr marL="685800" indent="0">
              <a:buNone/>
              <a:defRPr sz="135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B603FA1-AA97-49DF-BFC9-90E00E0DD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9003" y="341762"/>
            <a:ext cx="7068983" cy="858292"/>
          </a:xfrm>
        </p:spPr>
        <p:txBody>
          <a:bodyPr anchor="ctr">
            <a:normAutofit/>
          </a:bodyPr>
          <a:lstStyle>
            <a:lvl1pPr>
              <a:defRPr sz="2800" b="1">
                <a:solidFill>
                  <a:schemeClr val="bg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09C3B74-94D6-4631-9A99-88C20F7E709F}"/>
              </a:ext>
            </a:extLst>
          </p:cNvPr>
          <p:cNvSpPr/>
          <p:nvPr userDrawn="1"/>
        </p:nvSpPr>
        <p:spPr>
          <a:xfrm>
            <a:off x="0" y="0"/>
            <a:ext cx="79248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47D0266-3065-4A21-AF62-9168C350AD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6974"/>
          <a:stretch/>
        </p:blipFill>
        <p:spPr>
          <a:xfrm>
            <a:off x="191406" y="3970361"/>
            <a:ext cx="1195796" cy="11731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583455-C7AB-4BCE-8FAF-6B7D27D115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76" y="4071826"/>
            <a:ext cx="1064456" cy="106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27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Horizontal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C85C6D-9829-4F8F-948C-4CB75FD5CA45}"/>
              </a:ext>
            </a:extLst>
          </p:cNvPr>
          <p:cNvSpPr/>
          <p:nvPr userDrawn="1"/>
        </p:nvSpPr>
        <p:spPr>
          <a:xfrm>
            <a:off x="0" y="4452844"/>
            <a:ext cx="9152022" cy="69065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F4292E4-44E0-42E6-B854-9ECCF4510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6764" y="1202850"/>
            <a:ext cx="7068983" cy="2459440"/>
          </a:xfrm>
        </p:spPr>
        <p:txBody>
          <a:bodyPr/>
          <a:lstStyle>
            <a:lvl1pPr marL="285750" indent="-285750">
              <a:buClr>
                <a:schemeClr val="bg2"/>
              </a:buClr>
              <a:buSzPct val="120000"/>
              <a:buFont typeface="Wingdings" panose="05000000000000000000" pitchFamily="2" charset="2"/>
              <a:buChar char="§"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bg1"/>
                </a:solidFill>
              </a:defRPr>
            </a:lvl2pPr>
            <a:lvl3pPr marL="685800" indent="0">
              <a:buNone/>
              <a:defRPr sz="1350">
                <a:solidFill>
                  <a:schemeClr val="bg1"/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B785E701-4333-4658-8D76-A1C50AD9E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565" y="341762"/>
            <a:ext cx="7068983" cy="858292"/>
          </a:xfrm>
        </p:spPr>
        <p:txBody>
          <a:bodyPr anchor="ctr">
            <a:normAutofit/>
          </a:bodyPr>
          <a:lstStyle>
            <a:lvl1pPr>
              <a:defRPr sz="2800" b="1">
                <a:solidFill>
                  <a:schemeClr val="bg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407AF79-C5AB-4342-8EF3-4F6674B612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3084"/>
          <a:stretch/>
        </p:blipFill>
        <p:spPr>
          <a:xfrm rot="16200000">
            <a:off x="7920260" y="3765662"/>
            <a:ext cx="1067254" cy="13962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C8A2CA-50AC-4305-8F72-455BC1C159F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111" y="3931571"/>
            <a:ext cx="1064456" cy="106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16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EDB37-4D6F-4469-8C62-495A070331C5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03113-8C22-4FC8-ACE9-615039177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26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63" r:id="rId4"/>
    <p:sldLayoutId id="2147483668" r:id="rId5"/>
    <p:sldLayoutId id="2147483664" r:id="rId6"/>
    <p:sldLayoutId id="2147483669" r:id="rId7"/>
    <p:sldLayoutId id="2147483665" r:id="rId8"/>
    <p:sldLayoutId id="2147483670" r:id="rId9"/>
    <p:sldLayoutId id="2147483671" r:id="rId10"/>
    <p:sldLayoutId id="2147483666" r:id="rId11"/>
    <p:sldLayoutId id="2147483672" r:id="rId12"/>
    <p:sldLayoutId id="2147483667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a.gov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eda.gov/triba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a.gov/tribal" TargetMode="External"/><Relationship Id="rId2" Type="http://schemas.openxmlformats.org/officeDocument/2006/relationships/hyperlink" Target="http://www.eda.gov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a.gov/" TargetMode="External"/><Relationship Id="rId2" Type="http://schemas.openxmlformats.org/officeDocument/2006/relationships/hyperlink" Target="mailto:EDAconsultations@eda.gov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hyperlink" Target="http://www.eda.gov/triba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9CE804-4C55-4937-9ED3-A3C240668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678" y="170185"/>
            <a:ext cx="7068983" cy="85829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900" dirty="0">
                <a:solidFill>
                  <a:schemeClr val="bg1"/>
                </a:solidFill>
              </a:rPr>
              <a:t>Welcome to EDA’s Tribal Consultation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1300" dirty="0">
                <a:solidFill>
                  <a:schemeClr val="bg1"/>
                </a:solidFill>
              </a:rPr>
              <a:t>Hosted By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55D746-5CB4-48AF-B910-7A6A53505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060" y="665072"/>
            <a:ext cx="2562220" cy="503428"/>
          </a:xfrm>
          <a:prstGeom prst="rect">
            <a:avLst/>
          </a:prstGeom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7ED7E6EA-29DF-44C1-B8EF-DAC3CD1F1A13}"/>
              </a:ext>
            </a:extLst>
          </p:cNvPr>
          <p:cNvSpPr txBox="1">
            <a:spLocks/>
          </p:cNvSpPr>
          <p:nvPr/>
        </p:nvSpPr>
        <p:spPr>
          <a:xfrm>
            <a:off x="186063" y="1272764"/>
            <a:ext cx="2969997" cy="3012365"/>
          </a:xfrm>
          <a:prstGeom prst="rect">
            <a:avLst/>
          </a:prstGeom>
          <a:ln w="19050">
            <a:solidFill>
              <a:schemeClr val="tx2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85750" indent="-2857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5"/>
              </a:buClr>
              <a:buSzPct val="12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1400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Georgia" panose="02040502050405020303" pitchFamily="18" charset="0"/>
              </a:rPr>
              <a:t>Helpful Hints</a:t>
            </a:r>
          </a:p>
          <a:p>
            <a:r>
              <a:rPr lang="en-US" sz="1200" dirty="0"/>
              <a:t>EDA hopes to consult with Tribal Leaders or their direct proxies. Other Tribal organizations are welcome to view and listen to the presentations in a non-participatory role.</a:t>
            </a:r>
          </a:p>
          <a:p>
            <a:r>
              <a:rPr lang="en-US" sz="1200" dirty="0"/>
              <a:t>If you would like to submit written questions or feedback for the panelists to address, please submit your question using the Q&amp;A feature. You may submit anonymously if you so choose. </a:t>
            </a:r>
          </a:p>
          <a:p>
            <a:r>
              <a:rPr lang="en-US" sz="1200" dirty="0"/>
              <a:t>If you would like to verbally present your question or feedback please use the Raise Hand function and you will be prompted when it is your turn to present.</a:t>
            </a:r>
          </a:p>
          <a:p>
            <a:r>
              <a:rPr lang="en-US" sz="1200" dirty="0"/>
              <a:t>This session will be recorded 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ACC405-E252-41DF-B965-ACA4F540275D}"/>
              </a:ext>
            </a:extLst>
          </p:cNvPr>
          <p:cNvSpPr txBox="1"/>
          <p:nvPr/>
        </p:nvSpPr>
        <p:spPr>
          <a:xfrm>
            <a:off x="3356977" y="1001495"/>
            <a:ext cx="5741376" cy="3962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prstClr val="black"/>
              </a:solidFill>
              <a:latin typeface="Calibri"/>
              <a:ea typeface="ＭＳ Ｐゴシック" pitchFamily="-108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1F497D"/>
                </a:solidFill>
                <a:latin typeface="Georgia" panose="02040502050405020303" pitchFamily="18" charset="0"/>
                <a:ea typeface="ＭＳ Ｐゴシック" pitchFamily="-108" charset="-128"/>
              </a:rPr>
              <a:t>EDA seeks to update its regulations to expand Tribal eligibility to include for-profit Tribal entities that are wholly owned by and established for the benefit of the Tribe.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prstClr val="black"/>
              </a:solidFill>
              <a:latin typeface="Calibri"/>
              <a:ea typeface="ＭＳ Ｐゴシック" pitchFamily="-108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u="sng" dirty="0">
                <a:solidFill>
                  <a:srgbClr val="1F497D"/>
                </a:solidFill>
                <a:latin typeface="Georgia" panose="02040502050405020303" pitchFamily="18" charset="0"/>
                <a:ea typeface="ＭＳ Ｐゴシック" pitchFamily="-108" charset="-128"/>
              </a:rPr>
              <a:t>EDA Panelists</a:t>
            </a:r>
            <a:r>
              <a:rPr lang="en-US" sz="1400" b="1" u="sng" dirty="0">
                <a:solidFill>
                  <a:prstClr val="black"/>
                </a:solidFill>
                <a:latin typeface="Calibri"/>
                <a:ea typeface="ＭＳ Ｐゴシック" pitchFamily="-108" charset="-128"/>
              </a:rPr>
              <a:t>: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solidFill>
                  <a:prstClr val="black"/>
                </a:solidFill>
                <a:ea typeface="ＭＳ Ｐゴシック" pitchFamily="-108" charset="-128"/>
              </a:rPr>
              <a:t>Dennis Alvord, Acting Assistant Secretary of Commerce for Economic Development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solidFill>
                  <a:prstClr val="black"/>
                </a:solidFill>
                <a:ea typeface="ＭＳ Ｐゴシック" pitchFamily="-108" charset="-128"/>
              </a:rPr>
              <a:t>Craig Buerstatte, Deputy Assistant Secretary for Regional Affairs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solidFill>
                  <a:prstClr val="black"/>
                </a:solidFill>
                <a:ea typeface="ＭＳ Ｐゴシック" pitchFamily="-108" charset="-128"/>
              </a:rPr>
              <a:t>Jeff Roberson, Chief Counsel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solidFill>
                  <a:prstClr val="black"/>
                </a:solidFill>
                <a:ea typeface="ＭＳ Ｐゴシック" pitchFamily="-108" charset="-128"/>
              </a:rPr>
              <a:t>Chris Anderson, Deputy Chief Counsel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solidFill>
                  <a:prstClr val="black"/>
                </a:solidFill>
                <a:ea typeface="ＭＳ Ｐゴシック" pitchFamily="-108" charset="-128"/>
              </a:rPr>
              <a:t>Mara Campbell, Senior Advisor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solidFill>
                  <a:prstClr val="black"/>
                </a:solidFill>
                <a:ea typeface="ＭＳ Ｐゴシック" pitchFamily="-108" charset="-128"/>
              </a:rPr>
              <a:t>Nancy Gilbert, Economic Development Integration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ea typeface="ＭＳ Ｐゴシック" pitchFamily="-108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ea typeface="ＭＳ Ｐゴシック" pitchFamily="-108" charset="-12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FE39B6-6A9B-40F5-9E22-D58149F6C94B}"/>
              </a:ext>
            </a:extLst>
          </p:cNvPr>
          <p:cNvSpPr/>
          <p:nvPr/>
        </p:nvSpPr>
        <p:spPr>
          <a:xfrm>
            <a:off x="1843367" y="4579397"/>
            <a:ext cx="548640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cap="small" dirty="0">
                <a:solidFill>
                  <a:srgbClr val="005A8B"/>
                </a:solidFill>
                <a:latin typeface="Arial Narrow" panose="020B0606020202030204" pitchFamily="34" charset="0"/>
                <a:ea typeface="ＭＳ Ｐゴシック" pitchFamily="-108" charset="-128"/>
                <a:hlinkClick r:id="rId3"/>
              </a:rPr>
              <a:t> www.eda.gov</a:t>
            </a:r>
            <a:r>
              <a:rPr lang="en-US" sz="1400" dirty="0">
                <a:solidFill>
                  <a:srgbClr val="005A8B"/>
                </a:solidFill>
                <a:latin typeface="Arial Narrow" panose="020B0606020202030204" pitchFamily="34" charset="0"/>
                <a:ea typeface="ＭＳ Ｐゴシック" pitchFamily="-108" charset="-128"/>
              </a:rPr>
              <a:t> </a:t>
            </a:r>
            <a:r>
              <a:rPr lang="en-US" sz="1400" baseline="15000" dirty="0">
                <a:solidFill>
                  <a:srgbClr val="005A8B"/>
                </a:solidFill>
                <a:latin typeface="Arial Narrow" panose="020B0606020202030204" pitchFamily="34" charset="0"/>
                <a:ea typeface="ＭＳ Ｐゴシック" pitchFamily="-108" charset="-128"/>
                <a:sym typeface="Symbol" panose="05050102010706020507" pitchFamily="18" charset="2"/>
              </a:rPr>
              <a:t> </a:t>
            </a:r>
            <a:r>
              <a:rPr lang="en-US" sz="1400" baseline="15000" dirty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ＭＳ Ｐゴシック" pitchFamily="-108" charset="-128"/>
                <a:sym typeface="Symbol" panose="05050102010706020507" pitchFamily="18" charset="2"/>
              </a:rPr>
              <a:t></a:t>
            </a:r>
            <a:r>
              <a:rPr lang="en-US" sz="1400" baseline="15000" dirty="0">
                <a:solidFill>
                  <a:srgbClr val="005A8B"/>
                </a:solidFill>
                <a:latin typeface="Arial Narrow" panose="020B0606020202030204" pitchFamily="34" charset="0"/>
                <a:ea typeface="ＭＳ Ｐゴシック" pitchFamily="-108" charset="-128"/>
                <a:sym typeface="Symbol" panose="05050102010706020507" pitchFamily="18" charset="2"/>
              </a:rPr>
              <a:t>   </a:t>
            </a:r>
            <a:r>
              <a:rPr lang="en-US" sz="1400" cap="small" dirty="0">
                <a:solidFill>
                  <a:srgbClr val="005A8B"/>
                </a:solidFill>
                <a:latin typeface="Arial Narrow" panose="020B0606020202030204" pitchFamily="34" charset="0"/>
                <a:ea typeface="ＭＳ Ｐゴシック" pitchFamily="-108" charset="-128"/>
                <a:hlinkClick r:id="rId4"/>
              </a:rPr>
              <a:t>www.eda.gov/tribal</a:t>
            </a:r>
            <a:r>
              <a:rPr lang="en-US" sz="1400" cap="small" dirty="0">
                <a:solidFill>
                  <a:srgbClr val="005A8B"/>
                </a:solidFill>
                <a:latin typeface="Arial Narrow" panose="020B0606020202030204" pitchFamily="34" charset="0"/>
                <a:ea typeface="ＭＳ Ｐゴシック" pitchFamily="-108" charset="-128"/>
              </a:rPr>
              <a:t> </a:t>
            </a:r>
          </a:p>
          <a:p>
            <a:pPr algn="ctr">
              <a:defRPr/>
            </a:pPr>
            <a:r>
              <a:rPr lang="en-US" sz="1100" b="1" cap="small" spc="200" dirty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ＭＳ Ｐゴシック" pitchFamily="-108" charset="-128"/>
              </a:rPr>
              <a:t>eda regional offices: </a:t>
            </a:r>
            <a:r>
              <a:rPr lang="en-US" sz="1000" i="1" dirty="0">
                <a:solidFill>
                  <a:schemeClr val="tx2">
                    <a:lumMod val="95000"/>
                    <a:lumOff val="5000"/>
                  </a:schemeClr>
                </a:solidFill>
                <a:latin typeface="Georgia" panose="02040502050405020303" pitchFamily="18" charset="0"/>
                <a:ea typeface="ＭＳ Ｐゴシック" pitchFamily="-108" charset="-128"/>
              </a:rPr>
              <a:t>Atlanta</a:t>
            </a:r>
            <a:r>
              <a:rPr lang="en-US" sz="1000" dirty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ＭＳ Ｐゴシック" pitchFamily="-108" charset="-128"/>
              </a:rPr>
              <a:t> </a:t>
            </a:r>
            <a:r>
              <a:rPr lang="en-US" sz="1000" baseline="15000" dirty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ＭＳ Ｐゴシック" pitchFamily="-108" charset="-128"/>
                <a:sym typeface="Symbol" panose="05050102010706020507" pitchFamily="18" charset="2"/>
              </a:rPr>
              <a:t></a:t>
            </a:r>
            <a:r>
              <a:rPr lang="en-US" sz="1000" dirty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ＭＳ Ｐゴシック" pitchFamily="-108" charset="-128"/>
              </a:rPr>
              <a:t> </a:t>
            </a:r>
            <a:r>
              <a:rPr lang="en-US" sz="1000" i="1" dirty="0">
                <a:solidFill>
                  <a:schemeClr val="tx2">
                    <a:lumMod val="95000"/>
                    <a:lumOff val="5000"/>
                  </a:schemeClr>
                </a:solidFill>
                <a:latin typeface="Georgia" panose="02040502050405020303" pitchFamily="18" charset="0"/>
                <a:ea typeface="ＭＳ Ｐゴシック" pitchFamily="-108" charset="-128"/>
              </a:rPr>
              <a:t>Austin</a:t>
            </a:r>
            <a:r>
              <a:rPr lang="en-US" sz="1000" dirty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ＭＳ Ｐゴシック" pitchFamily="-108" charset="-128"/>
              </a:rPr>
              <a:t> </a:t>
            </a:r>
            <a:r>
              <a:rPr lang="en-US" sz="1000" baseline="15000" dirty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ＭＳ Ｐゴシック" pitchFamily="-108" charset="-128"/>
                <a:sym typeface="Symbol" panose="05050102010706020507" pitchFamily="18" charset="2"/>
              </a:rPr>
              <a:t></a:t>
            </a:r>
            <a:r>
              <a:rPr lang="en-US" sz="1000" dirty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ＭＳ Ｐゴシック" pitchFamily="-108" charset="-128"/>
              </a:rPr>
              <a:t> </a:t>
            </a:r>
            <a:r>
              <a:rPr lang="en-US" sz="1000" i="1" dirty="0">
                <a:solidFill>
                  <a:schemeClr val="tx2">
                    <a:lumMod val="95000"/>
                    <a:lumOff val="5000"/>
                  </a:schemeClr>
                </a:solidFill>
                <a:latin typeface="Georgia" panose="02040502050405020303" pitchFamily="18" charset="0"/>
                <a:ea typeface="ＭＳ Ｐゴシック" pitchFamily="-108" charset="-128"/>
              </a:rPr>
              <a:t>Chicago</a:t>
            </a:r>
            <a:r>
              <a:rPr lang="en-US" sz="1000" dirty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ＭＳ Ｐゴシック" pitchFamily="-108" charset="-128"/>
              </a:rPr>
              <a:t> </a:t>
            </a:r>
            <a:r>
              <a:rPr lang="en-US" sz="1000" baseline="15000" dirty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ＭＳ Ｐゴシック" pitchFamily="-108" charset="-128"/>
                <a:sym typeface="Symbol" panose="05050102010706020507" pitchFamily="18" charset="2"/>
              </a:rPr>
              <a:t></a:t>
            </a:r>
            <a:r>
              <a:rPr lang="en-US" sz="1000" dirty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ＭＳ Ｐゴシック" pitchFamily="-108" charset="-128"/>
              </a:rPr>
              <a:t> </a:t>
            </a:r>
            <a:r>
              <a:rPr lang="en-US" sz="1000" i="1" dirty="0">
                <a:solidFill>
                  <a:schemeClr val="tx2">
                    <a:lumMod val="95000"/>
                    <a:lumOff val="5000"/>
                  </a:schemeClr>
                </a:solidFill>
                <a:latin typeface="Georgia" panose="02040502050405020303" pitchFamily="18" charset="0"/>
                <a:ea typeface="ＭＳ Ｐゴシック" pitchFamily="-108" charset="-128"/>
              </a:rPr>
              <a:t>Denver</a:t>
            </a:r>
            <a:r>
              <a:rPr lang="en-US" sz="1000" dirty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ＭＳ Ｐゴシック" pitchFamily="-108" charset="-128"/>
              </a:rPr>
              <a:t> </a:t>
            </a:r>
            <a:r>
              <a:rPr lang="en-US" sz="1000" baseline="15000" dirty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ＭＳ Ｐゴシック" pitchFamily="-108" charset="-128"/>
                <a:sym typeface="Symbol" panose="05050102010706020507" pitchFamily="18" charset="2"/>
              </a:rPr>
              <a:t></a:t>
            </a:r>
            <a:r>
              <a:rPr lang="en-US" sz="1000" dirty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ＭＳ Ｐゴシック" pitchFamily="-108" charset="-128"/>
              </a:rPr>
              <a:t> </a:t>
            </a:r>
            <a:r>
              <a:rPr lang="en-US" sz="1000" i="1" dirty="0">
                <a:solidFill>
                  <a:schemeClr val="tx2">
                    <a:lumMod val="95000"/>
                    <a:lumOff val="5000"/>
                  </a:schemeClr>
                </a:solidFill>
                <a:latin typeface="Georgia" panose="02040502050405020303" pitchFamily="18" charset="0"/>
                <a:ea typeface="ＭＳ Ｐゴシック" pitchFamily="-108" charset="-128"/>
              </a:rPr>
              <a:t>Philadelphia</a:t>
            </a:r>
            <a:r>
              <a:rPr lang="en-US" sz="1000" dirty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ＭＳ Ｐゴシック" pitchFamily="-108" charset="-128"/>
              </a:rPr>
              <a:t> </a:t>
            </a:r>
            <a:r>
              <a:rPr lang="en-US" sz="1000" baseline="15000" dirty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ＭＳ Ｐゴシック" pitchFamily="-108" charset="-128"/>
                <a:sym typeface="Symbol" panose="05050102010706020507" pitchFamily="18" charset="2"/>
              </a:rPr>
              <a:t></a:t>
            </a:r>
            <a:r>
              <a:rPr lang="en-US" sz="1000" dirty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ＭＳ Ｐゴシック" pitchFamily="-108" charset="-128"/>
              </a:rPr>
              <a:t> </a:t>
            </a:r>
            <a:r>
              <a:rPr lang="en-US" sz="1000" i="1" dirty="0">
                <a:solidFill>
                  <a:schemeClr val="tx2">
                    <a:lumMod val="95000"/>
                    <a:lumOff val="5000"/>
                  </a:schemeClr>
                </a:solidFill>
                <a:latin typeface="Georgia" panose="02040502050405020303" pitchFamily="18" charset="0"/>
                <a:ea typeface="ＭＳ Ｐゴシック" pitchFamily="-108" charset="-128"/>
              </a:rPr>
              <a:t>Seattle</a:t>
            </a:r>
          </a:p>
        </p:txBody>
      </p:sp>
    </p:spTree>
    <p:extLst>
      <p:ext uri="{BB962C8B-B14F-4D97-AF65-F5344CB8AC3E}">
        <p14:creationId xmlns:p14="http://schemas.microsoft.com/office/powerpoint/2010/main" val="1243745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1A774C-E2D6-4CDB-AE09-69FAA2815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2376" y="878541"/>
            <a:ext cx="8292353" cy="3316941"/>
          </a:xfrm>
        </p:spPr>
        <p:txBody>
          <a:bodyPr>
            <a:normAutofit fontScale="55000" lnSpcReduction="20000"/>
          </a:bodyPr>
          <a:lstStyle/>
          <a:p>
            <a:pPr lvl="0" defTabSz="4572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sz="2200" dirty="0">
                <a:solidFill>
                  <a:prstClr val="black"/>
                </a:solidFill>
              </a:rPr>
              <a:t>EDA has seen a rise in applications received from Section 17 Corporations, Limited Liability Company (LLC), and other for-profit Tribal entities, yet its regulations currently prohibit these entities from applying for EDA funding. How would expanding EDA Tribal eligibility to include for-profit Tribal corporations that are wholly owned by, and established exclusively for the benefit of, a Tribe, affect long-term economic development within the Native American community? </a:t>
            </a:r>
          </a:p>
          <a:p>
            <a:pPr marL="0" lvl="0" indent="0" defTabSz="457200">
              <a:lnSpc>
                <a:spcPct val="100000"/>
              </a:lnSpc>
              <a:spcBef>
                <a:spcPct val="20000"/>
              </a:spcBef>
              <a:buClrTx/>
              <a:buSzTx/>
              <a:buNone/>
            </a:pPr>
            <a:endParaRPr lang="en-US" sz="2200" dirty="0">
              <a:solidFill>
                <a:prstClr val="black"/>
              </a:solidFill>
            </a:endParaRPr>
          </a:p>
          <a:p>
            <a:pPr defTabSz="4572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sz="2200" dirty="0">
                <a:solidFill>
                  <a:prstClr val="black"/>
                </a:solidFill>
              </a:rPr>
              <a:t>What are some concerns you have or factors we should consider in expanding EDA’s Tribal eligibility to for-profit Tribal corporations that are wholly owned by, and established exclusively for the benefit of, a Tribe?</a:t>
            </a:r>
          </a:p>
          <a:p>
            <a:pPr marL="0" indent="0" defTabSz="457200">
              <a:lnSpc>
                <a:spcPct val="100000"/>
              </a:lnSpc>
              <a:spcBef>
                <a:spcPct val="20000"/>
              </a:spcBef>
              <a:buClrTx/>
              <a:buSzTx/>
              <a:buNone/>
            </a:pPr>
            <a:endParaRPr lang="en-US" sz="2200" dirty="0">
              <a:solidFill>
                <a:prstClr val="black"/>
              </a:solidFill>
            </a:endParaRPr>
          </a:p>
          <a:p>
            <a:pPr defTabSz="4572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sz="2200" dirty="0">
                <a:solidFill>
                  <a:prstClr val="black"/>
                </a:solidFill>
              </a:rPr>
              <a:t>In what ways might such an expansion increase the ability of Tribes to work with multiple federal agencies and/or increase the effectiveness of multifaceted economic development projects and support long-term economic prosperity in the Native American community? </a:t>
            </a:r>
          </a:p>
          <a:p>
            <a:pPr marL="0" indent="0" defTabSz="457200">
              <a:lnSpc>
                <a:spcPct val="100000"/>
              </a:lnSpc>
              <a:spcBef>
                <a:spcPct val="20000"/>
              </a:spcBef>
              <a:buClrTx/>
              <a:buSzTx/>
              <a:buNone/>
            </a:pPr>
            <a:endParaRPr lang="en-US" sz="2200" dirty="0">
              <a:solidFill>
                <a:prstClr val="black"/>
              </a:solidFill>
            </a:endParaRPr>
          </a:p>
          <a:p>
            <a:pPr defTabSz="4572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sz="2200" dirty="0">
                <a:solidFill>
                  <a:prstClr val="black"/>
                </a:solidFill>
              </a:rPr>
              <a:t>If EDA makes this change, what are some effective ways to communicate the new criteria to Tribal stakeholders?</a:t>
            </a:r>
          </a:p>
          <a:p>
            <a:pPr marL="0" indent="0" defTabSz="457200">
              <a:lnSpc>
                <a:spcPct val="100000"/>
              </a:lnSpc>
              <a:spcBef>
                <a:spcPct val="20000"/>
              </a:spcBef>
              <a:buClrTx/>
              <a:buSzTx/>
              <a:buNone/>
            </a:pPr>
            <a:r>
              <a:rPr lang="en-US" sz="2200" dirty="0">
                <a:solidFill>
                  <a:prstClr val="black"/>
                </a:solidFill>
              </a:rPr>
              <a:t> </a:t>
            </a:r>
          </a:p>
          <a:p>
            <a:pPr defTabSz="4572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sz="2200" dirty="0">
                <a:solidFill>
                  <a:prstClr val="black"/>
                </a:solidFill>
              </a:rPr>
              <a:t>How could EDA further support Tribal entities in successfully applying for EDA funding? </a:t>
            </a:r>
          </a:p>
          <a:p>
            <a:pPr marL="0" indent="0" defTabSz="457200">
              <a:lnSpc>
                <a:spcPct val="100000"/>
              </a:lnSpc>
              <a:spcBef>
                <a:spcPct val="20000"/>
              </a:spcBef>
              <a:buClrTx/>
              <a:buSzTx/>
              <a:buNone/>
            </a:pPr>
            <a:endParaRPr lang="en-US" sz="2200" dirty="0">
              <a:solidFill>
                <a:prstClr val="black"/>
              </a:solidFill>
            </a:endParaRPr>
          </a:p>
          <a:p>
            <a:pPr defTabSz="4572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sz="2200" dirty="0">
                <a:solidFill>
                  <a:prstClr val="black"/>
                </a:solidFill>
              </a:rPr>
              <a:t>Would the proposed regulatory change impact Tribal cultural values, traditional practices or religious beliefs?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095A59-5E51-4765-B1EC-0345F9378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508" y="126097"/>
            <a:ext cx="7068983" cy="85829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We Welcome Your Feedback Regarding…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F06991-F4D6-4ECD-ACA3-F51BA63A05CA}"/>
              </a:ext>
            </a:extLst>
          </p:cNvPr>
          <p:cNvSpPr/>
          <p:nvPr/>
        </p:nvSpPr>
        <p:spPr>
          <a:xfrm>
            <a:off x="1843367" y="4579397"/>
            <a:ext cx="548640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cap="small" dirty="0">
                <a:solidFill>
                  <a:srgbClr val="005A8B"/>
                </a:solidFill>
                <a:latin typeface="Arial Narrow" panose="020B0606020202030204" pitchFamily="34" charset="0"/>
                <a:ea typeface="ＭＳ Ｐゴシック" pitchFamily="-108" charset="-128"/>
                <a:hlinkClick r:id="rId2"/>
              </a:rPr>
              <a:t> www.eda.gov</a:t>
            </a:r>
            <a:r>
              <a:rPr lang="en-US" sz="1400" dirty="0">
                <a:solidFill>
                  <a:srgbClr val="005A8B"/>
                </a:solidFill>
                <a:latin typeface="Arial Narrow" panose="020B0606020202030204" pitchFamily="34" charset="0"/>
                <a:ea typeface="ＭＳ Ｐゴシック" pitchFamily="-108" charset="-128"/>
              </a:rPr>
              <a:t> </a:t>
            </a:r>
            <a:r>
              <a:rPr lang="en-US" sz="1400" baseline="15000" dirty="0">
                <a:solidFill>
                  <a:srgbClr val="005A8B"/>
                </a:solidFill>
                <a:latin typeface="Arial Narrow" panose="020B0606020202030204" pitchFamily="34" charset="0"/>
                <a:ea typeface="ＭＳ Ｐゴシック" pitchFamily="-108" charset="-128"/>
                <a:sym typeface="Symbol" panose="05050102010706020507" pitchFamily="18" charset="2"/>
              </a:rPr>
              <a:t> </a:t>
            </a:r>
            <a:r>
              <a:rPr lang="en-US" sz="1400" baseline="15000" dirty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ＭＳ Ｐゴシック" pitchFamily="-108" charset="-128"/>
                <a:sym typeface="Symbol" panose="05050102010706020507" pitchFamily="18" charset="2"/>
              </a:rPr>
              <a:t></a:t>
            </a:r>
            <a:r>
              <a:rPr lang="en-US" sz="1400" baseline="15000" dirty="0">
                <a:solidFill>
                  <a:srgbClr val="005A8B"/>
                </a:solidFill>
                <a:latin typeface="Arial Narrow" panose="020B0606020202030204" pitchFamily="34" charset="0"/>
                <a:ea typeface="ＭＳ Ｐゴシック" pitchFamily="-108" charset="-128"/>
                <a:sym typeface="Symbol" panose="05050102010706020507" pitchFamily="18" charset="2"/>
              </a:rPr>
              <a:t>   </a:t>
            </a:r>
            <a:r>
              <a:rPr lang="en-US" sz="1400" cap="small" dirty="0">
                <a:solidFill>
                  <a:srgbClr val="005A8B"/>
                </a:solidFill>
                <a:latin typeface="Arial Narrow" panose="020B0606020202030204" pitchFamily="34" charset="0"/>
                <a:ea typeface="ＭＳ Ｐゴシック" pitchFamily="-108" charset="-128"/>
                <a:hlinkClick r:id="rId3"/>
              </a:rPr>
              <a:t>www.eda.gov/tribal</a:t>
            </a:r>
            <a:r>
              <a:rPr lang="en-US" sz="1400" cap="small" dirty="0">
                <a:solidFill>
                  <a:srgbClr val="005A8B"/>
                </a:solidFill>
                <a:latin typeface="Arial Narrow" panose="020B0606020202030204" pitchFamily="34" charset="0"/>
                <a:ea typeface="ＭＳ Ｐゴシック" pitchFamily="-108" charset="-128"/>
              </a:rPr>
              <a:t> </a:t>
            </a:r>
          </a:p>
          <a:p>
            <a:pPr algn="ctr">
              <a:defRPr/>
            </a:pPr>
            <a:r>
              <a:rPr lang="en-US" sz="1100" b="1" cap="small" spc="200" dirty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ＭＳ Ｐゴシック" pitchFamily="-108" charset="-128"/>
              </a:rPr>
              <a:t>eda regional offices: </a:t>
            </a:r>
            <a:r>
              <a:rPr lang="en-US" sz="1000" i="1" dirty="0">
                <a:solidFill>
                  <a:schemeClr val="tx2">
                    <a:lumMod val="95000"/>
                    <a:lumOff val="5000"/>
                  </a:schemeClr>
                </a:solidFill>
                <a:latin typeface="Georgia" panose="02040502050405020303" pitchFamily="18" charset="0"/>
                <a:ea typeface="ＭＳ Ｐゴシック" pitchFamily="-108" charset="-128"/>
              </a:rPr>
              <a:t>Atlanta</a:t>
            </a:r>
            <a:r>
              <a:rPr lang="en-US" sz="1000" dirty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ＭＳ Ｐゴシック" pitchFamily="-108" charset="-128"/>
              </a:rPr>
              <a:t> </a:t>
            </a:r>
            <a:r>
              <a:rPr lang="en-US" sz="1000" baseline="15000" dirty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ＭＳ Ｐゴシック" pitchFamily="-108" charset="-128"/>
                <a:sym typeface="Symbol" panose="05050102010706020507" pitchFamily="18" charset="2"/>
              </a:rPr>
              <a:t></a:t>
            </a:r>
            <a:r>
              <a:rPr lang="en-US" sz="1000" dirty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ＭＳ Ｐゴシック" pitchFamily="-108" charset="-128"/>
              </a:rPr>
              <a:t> </a:t>
            </a:r>
            <a:r>
              <a:rPr lang="en-US" sz="1000" i="1" dirty="0">
                <a:solidFill>
                  <a:schemeClr val="tx2">
                    <a:lumMod val="95000"/>
                    <a:lumOff val="5000"/>
                  </a:schemeClr>
                </a:solidFill>
                <a:latin typeface="Georgia" panose="02040502050405020303" pitchFamily="18" charset="0"/>
                <a:ea typeface="ＭＳ Ｐゴシック" pitchFamily="-108" charset="-128"/>
              </a:rPr>
              <a:t>Austin</a:t>
            </a:r>
            <a:r>
              <a:rPr lang="en-US" sz="1000" dirty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ＭＳ Ｐゴシック" pitchFamily="-108" charset="-128"/>
              </a:rPr>
              <a:t> </a:t>
            </a:r>
            <a:r>
              <a:rPr lang="en-US" sz="1000" baseline="15000" dirty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ＭＳ Ｐゴシック" pitchFamily="-108" charset="-128"/>
                <a:sym typeface="Symbol" panose="05050102010706020507" pitchFamily="18" charset="2"/>
              </a:rPr>
              <a:t></a:t>
            </a:r>
            <a:r>
              <a:rPr lang="en-US" sz="1000" dirty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ＭＳ Ｐゴシック" pitchFamily="-108" charset="-128"/>
              </a:rPr>
              <a:t> </a:t>
            </a:r>
            <a:r>
              <a:rPr lang="en-US" sz="1000" i="1" dirty="0">
                <a:solidFill>
                  <a:schemeClr val="tx2">
                    <a:lumMod val="95000"/>
                    <a:lumOff val="5000"/>
                  </a:schemeClr>
                </a:solidFill>
                <a:latin typeface="Georgia" panose="02040502050405020303" pitchFamily="18" charset="0"/>
                <a:ea typeface="ＭＳ Ｐゴシック" pitchFamily="-108" charset="-128"/>
              </a:rPr>
              <a:t>Chicago</a:t>
            </a:r>
            <a:r>
              <a:rPr lang="en-US" sz="1000" dirty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ＭＳ Ｐゴシック" pitchFamily="-108" charset="-128"/>
              </a:rPr>
              <a:t> </a:t>
            </a:r>
            <a:r>
              <a:rPr lang="en-US" sz="1000" baseline="15000" dirty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ＭＳ Ｐゴシック" pitchFamily="-108" charset="-128"/>
                <a:sym typeface="Symbol" panose="05050102010706020507" pitchFamily="18" charset="2"/>
              </a:rPr>
              <a:t></a:t>
            </a:r>
            <a:r>
              <a:rPr lang="en-US" sz="1000" dirty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ＭＳ Ｐゴシック" pitchFamily="-108" charset="-128"/>
              </a:rPr>
              <a:t> </a:t>
            </a:r>
            <a:r>
              <a:rPr lang="en-US" sz="1000" i="1" dirty="0">
                <a:solidFill>
                  <a:schemeClr val="tx2">
                    <a:lumMod val="95000"/>
                    <a:lumOff val="5000"/>
                  </a:schemeClr>
                </a:solidFill>
                <a:latin typeface="Georgia" panose="02040502050405020303" pitchFamily="18" charset="0"/>
                <a:ea typeface="ＭＳ Ｐゴシック" pitchFamily="-108" charset="-128"/>
              </a:rPr>
              <a:t>Denver</a:t>
            </a:r>
            <a:r>
              <a:rPr lang="en-US" sz="1000" dirty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ＭＳ Ｐゴシック" pitchFamily="-108" charset="-128"/>
              </a:rPr>
              <a:t> </a:t>
            </a:r>
            <a:r>
              <a:rPr lang="en-US" sz="1000" baseline="15000" dirty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ＭＳ Ｐゴシック" pitchFamily="-108" charset="-128"/>
                <a:sym typeface="Symbol" panose="05050102010706020507" pitchFamily="18" charset="2"/>
              </a:rPr>
              <a:t></a:t>
            </a:r>
            <a:r>
              <a:rPr lang="en-US" sz="1000" dirty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ＭＳ Ｐゴシック" pitchFamily="-108" charset="-128"/>
              </a:rPr>
              <a:t> </a:t>
            </a:r>
            <a:r>
              <a:rPr lang="en-US" sz="1000" i="1" dirty="0">
                <a:solidFill>
                  <a:schemeClr val="tx2">
                    <a:lumMod val="95000"/>
                    <a:lumOff val="5000"/>
                  </a:schemeClr>
                </a:solidFill>
                <a:latin typeface="Georgia" panose="02040502050405020303" pitchFamily="18" charset="0"/>
                <a:ea typeface="ＭＳ Ｐゴシック" pitchFamily="-108" charset="-128"/>
              </a:rPr>
              <a:t>Philadelphia</a:t>
            </a:r>
            <a:r>
              <a:rPr lang="en-US" sz="1000" dirty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ＭＳ Ｐゴシック" pitchFamily="-108" charset="-128"/>
              </a:rPr>
              <a:t> </a:t>
            </a:r>
            <a:r>
              <a:rPr lang="en-US" sz="1000" baseline="15000" dirty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ＭＳ Ｐゴシック" pitchFamily="-108" charset="-128"/>
                <a:sym typeface="Symbol" panose="05050102010706020507" pitchFamily="18" charset="2"/>
              </a:rPr>
              <a:t></a:t>
            </a:r>
            <a:r>
              <a:rPr lang="en-US" sz="1000" dirty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ＭＳ Ｐゴシック" pitchFamily="-108" charset="-128"/>
              </a:rPr>
              <a:t> </a:t>
            </a:r>
            <a:r>
              <a:rPr lang="en-US" sz="1000" i="1" dirty="0">
                <a:solidFill>
                  <a:schemeClr val="tx2">
                    <a:lumMod val="95000"/>
                    <a:lumOff val="5000"/>
                  </a:schemeClr>
                </a:solidFill>
                <a:latin typeface="Georgia" panose="02040502050405020303" pitchFamily="18" charset="0"/>
                <a:ea typeface="ＭＳ Ｐゴシック" pitchFamily="-108" charset="-128"/>
              </a:rPr>
              <a:t>Seattle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76BD25-1D59-4585-9692-AAB3AB81A0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80" y="4502693"/>
            <a:ext cx="1958056" cy="38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31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083254-7D48-42B5-BAA4-DC1594F48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555" y="1147482"/>
            <a:ext cx="8884024" cy="2277036"/>
          </a:xfrm>
        </p:spPr>
        <p:txBody>
          <a:bodyPr>
            <a:normAutofit lnSpcReduction="10000"/>
          </a:bodyPr>
          <a:lstStyle/>
          <a:p>
            <a:pPr lvl="0" defTabSz="4572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sz="1400" dirty="0">
                <a:solidFill>
                  <a:srgbClr val="000000"/>
                </a:solidFill>
              </a:rPr>
              <a:t>Please send written questions and comments via email to: </a:t>
            </a:r>
            <a:r>
              <a:rPr lang="en-US" sz="1400" dirty="0">
                <a:solidFill>
                  <a:srgbClr val="0461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EDAconsultations@eda.gov</a:t>
            </a:r>
            <a:r>
              <a:rPr lang="en-US" sz="1400" dirty="0">
                <a:solidFill>
                  <a:srgbClr val="0461C1"/>
                </a:solidFill>
              </a:rPr>
              <a:t> </a:t>
            </a:r>
          </a:p>
          <a:p>
            <a:pPr lvl="0" defTabSz="4572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sz="1400" dirty="0">
                <a:solidFill>
                  <a:srgbClr val="000000"/>
                </a:solidFill>
              </a:rPr>
              <a:t>Comments may be addressed to Dennis Alvord, Acting Assistant Secretary of Commerce for Economic Development</a:t>
            </a: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ClrTx/>
              <a:buSzTx/>
              <a:buFont typeface="Arial"/>
              <a:buChar char="•"/>
            </a:pPr>
            <a:endParaRPr lang="en-US" sz="1400" dirty="0">
              <a:solidFill>
                <a:srgbClr val="000000"/>
              </a:solidFill>
            </a:endParaRPr>
          </a:p>
          <a:p>
            <a:pPr lvl="0" defTabSz="4572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sz="1400" dirty="0">
                <a:solidFill>
                  <a:srgbClr val="000000"/>
                </a:solidFill>
              </a:rPr>
              <a:t>Please leave any voice messages by phone at: 202-482-5479 </a:t>
            </a:r>
          </a:p>
          <a:p>
            <a:pPr marL="0" lvl="0" indent="0" defTabSz="457200">
              <a:lnSpc>
                <a:spcPct val="100000"/>
              </a:lnSpc>
              <a:spcBef>
                <a:spcPct val="20000"/>
              </a:spcBef>
              <a:buClrTx/>
              <a:buSzTx/>
              <a:buNone/>
            </a:pPr>
            <a:endParaRPr lang="en-US" sz="1400" dirty="0">
              <a:solidFill>
                <a:srgbClr val="000000"/>
              </a:solidFill>
            </a:endParaRPr>
          </a:p>
          <a:p>
            <a:pPr marL="0" lvl="0" indent="0" defTabSz="457200">
              <a:lnSpc>
                <a:spcPct val="100000"/>
              </a:lnSpc>
              <a:spcBef>
                <a:spcPct val="20000"/>
              </a:spcBef>
              <a:buClrTx/>
              <a:buSzTx/>
              <a:buNone/>
            </a:pPr>
            <a:endParaRPr lang="en-US" sz="1400" dirty="0">
              <a:solidFill>
                <a:srgbClr val="000000"/>
              </a:solidFill>
            </a:endParaRPr>
          </a:p>
          <a:p>
            <a:pPr marL="0" lvl="0" indent="0" algn="ctr" defTabSz="457200">
              <a:lnSpc>
                <a:spcPct val="100000"/>
              </a:lnSpc>
              <a:spcBef>
                <a:spcPct val="20000"/>
              </a:spcBef>
              <a:buClrTx/>
              <a:buSzTx/>
              <a:buNone/>
            </a:pPr>
            <a:r>
              <a:rPr lang="en-US" sz="1400" dirty="0">
                <a:solidFill>
                  <a:srgbClr val="000000"/>
                </a:solidFill>
              </a:rPr>
              <a:t>The window for accepting comments has been extended. </a:t>
            </a:r>
          </a:p>
          <a:p>
            <a:pPr marL="0" lvl="0" indent="0" algn="ctr" defTabSz="457200">
              <a:lnSpc>
                <a:spcPct val="100000"/>
              </a:lnSpc>
              <a:spcBef>
                <a:spcPct val="20000"/>
              </a:spcBef>
              <a:buClrTx/>
              <a:buSzTx/>
              <a:buNone/>
            </a:pPr>
            <a:r>
              <a:rPr lang="en-US" sz="1400" u="sng" dirty="0">
                <a:solidFill>
                  <a:srgbClr val="000000"/>
                </a:solidFill>
              </a:rPr>
              <a:t>These platforms will now be available until April 28, 2021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1E4CA9-629B-4852-B527-0AC7EDE7F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508" y="175679"/>
            <a:ext cx="7068983" cy="85829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How to Submit Additional Feedback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6ED518-271A-4C1A-9E74-67F7B194B405}"/>
              </a:ext>
            </a:extLst>
          </p:cNvPr>
          <p:cNvSpPr/>
          <p:nvPr/>
        </p:nvSpPr>
        <p:spPr>
          <a:xfrm>
            <a:off x="1843367" y="4579397"/>
            <a:ext cx="548640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cap="small" dirty="0">
                <a:solidFill>
                  <a:srgbClr val="005A8B"/>
                </a:solidFill>
                <a:latin typeface="Arial Narrow" panose="020B0606020202030204" pitchFamily="34" charset="0"/>
                <a:ea typeface="ＭＳ Ｐゴシック" pitchFamily="-108" charset="-128"/>
                <a:hlinkClick r:id="rId3"/>
              </a:rPr>
              <a:t> www.eda.gov</a:t>
            </a:r>
            <a:r>
              <a:rPr lang="en-US" sz="1400" dirty="0">
                <a:solidFill>
                  <a:srgbClr val="005A8B"/>
                </a:solidFill>
                <a:latin typeface="Arial Narrow" panose="020B0606020202030204" pitchFamily="34" charset="0"/>
                <a:ea typeface="ＭＳ Ｐゴシック" pitchFamily="-108" charset="-128"/>
              </a:rPr>
              <a:t> </a:t>
            </a:r>
            <a:r>
              <a:rPr lang="en-US" sz="1400" baseline="15000" dirty="0">
                <a:solidFill>
                  <a:srgbClr val="005A8B"/>
                </a:solidFill>
                <a:latin typeface="Arial Narrow" panose="020B0606020202030204" pitchFamily="34" charset="0"/>
                <a:ea typeface="ＭＳ Ｐゴシック" pitchFamily="-108" charset="-128"/>
                <a:sym typeface="Symbol" panose="05050102010706020507" pitchFamily="18" charset="2"/>
              </a:rPr>
              <a:t> </a:t>
            </a:r>
            <a:r>
              <a:rPr lang="en-US" sz="1400" baseline="15000" dirty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ＭＳ Ｐゴシック" pitchFamily="-108" charset="-128"/>
                <a:sym typeface="Symbol" panose="05050102010706020507" pitchFamily="18" charset="2"/>
              </a:rPr>
              <a:t></a:t>
            </a:r>
            <a:r>
              <a:rPr lang="en-US" sz="1400" baseline="15000" dirty="0">
                <a:solidFill>
                  <a:srgbClr val="005A8B"/>
                </a:solidFill>
                <a:latin typeface="Arial Narrow" panose="020B0606020202030204" pitchFamily="34" charset="0"/>
                <a:ea typeface="ＭＳ Ｐゴシック" pitchFamily="-108" charset="-128"/>
                <a:sym typeface="Symbol" panose="05050102010706020507" pitchFamily="18" charset="2"/>
              </a:rPr>
              <a:t>   </a:t>
            </a:r>
            <a:r>
              <a:rPr lang="en-US" sz="1400" cap="small" dirty="0">
                <a:solidFill>
                  <a:srgbClr val="005A8B"/>
                </a:solidFill>
                <a:latin typeface="Arial Narrow" panose="020B0606020202030204" pitchFamily="34" charset="0"/>
                <a:ea typeface="ＭＳ Ｐゴシック" pitchFamily="-108" charset="-128"/>
                <a:hlinkClick r:id="rId4"/>
              </a:rPr>
              <a:t>www.eda.gov/tribal</a:t>
            </a:r>
            <a:r>
              <a:rPr lang="en-US" sz="1400" cap="small" dirty="0">
                <a:solidFill>
                  <a:srgbClr val="005A8B"/>
                </a:solidFill>
                <a:latin typeface="Arial Narrow" panose="020B0606020202030204" pitchFamily="34" charset="0"/>
                <a:ea typeface="ＭＳ Ｐゴシック" pitchFamily="-108" charset="-128"/>
              </a:rPr>
              <a:t> </a:t>
            </a:r>
          </a:p>
          <a:p>
            <a:pPr algn="ctr">
              <a:defRPr/>
            </a:pPr>
            <a:r>
              <a:rPr lang="en-US" sz="1100" b="1" cap="small" spc="200" dirty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ＭＳ Ｐゴシック" pitchFamily="-108" charset="-128"/>
              </a:rPr>
              <a:t>eda regional offices: </a:t>
            </a:r>
            <a:r>
              <a:rPr lang="en-US" sz="1000" i="1" dirty="0">
                <a:solidFill>
                  <a:schemeClr val="tx2">
                    <a:lumMod val="95000"/>
                    <a:lumOff val="5000"/>
                  </a:schemeClr>
                </a:solidFill>
                <a:latin typeface="Georgia" panose="02040502050405020303" pitchFamily="18" charset="0"/>
                <a:ea typeface="ＭＳ Ｐゴシック" pitchFamily="-108" charset="-128"/>
              </a:rPr>
              <a:t>Atlanta</a:t>
            </a:r>
            <a:r>
              <a:rPr lang="en-US" sz="1000" dirty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ＭＳ Ｐゴシック" pitchFamily="-108" charset="-128"/>
              </a:rPr>
              <a:t> </a:t>
            </a:r>
            <a:r>
              <a:rPr lang="en-US" sz="1000" baseline="15000" dirty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ＭＳ Ｐゴシック" pitchFamily="-108" charset="-128"/>
                <a:sym typeface="Symbol" panose="05050102010706020507" pitchFamily="18" charset="2"/>
              </a:rPr>
              <a:t></a:t>
            </a:r>
            <a:r>
              <a:rPr lang="en-US" sz="1000" dirty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ＭＳ Ｐゴシック" pitchFamily="-108" charset="-128"/>
              </a:rPr>
              <a:t> </a:t>
            </a:r>
            <a:r>
              <a:rPr lang="en-US" sz="1000" i="1" dirty="0">
                <a:solidFill>
                  <a:schemeClr val="tx2">
                    <a:lumMod val="95000"/>
                    <a:lumOff val="5000"/>
                  </a:schemeClr>
                </a:solidFill>
                <a:latin typeface="Georgia" panose="02040502050405020303" pitchFamily="18" charset="0"/>
                <a:ea typeface="ＭＳ Ｐゴシック" pitchFamily="-108" charset="-128"/>
              </a:rPr>
              <a:t>Austin</a:t>
            </a:r>
            <a:r>
              <a:rPr lang="en-US" sz="1000" dirty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ＭＳ Ｐゴシック" pitchFamily="-108" charset="-128"/>
              </a:rPr>
              <a:t> </a:t>
            </a:r>
            <a:r>
              <a:rPr lang="en-US" sz="1000" baseline="15000" dirty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ＭＳ Ｐゴシック" pitchFamily="-108" charset="-128"/>
                <a:sym typeface="Symbol" panose="05050102010706020507" pitchFamily="18" charset="2"/>
              </a:rPr>
              <a:t></a:t>
            </a:r>
            <a:r>
              <a:rPr lang="en-US" sz="1000" dirty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ＭＳ Ｐゴシック" pitchFamily="-108" charset="-128"/>
              </a:rPr>
              <a:t> </a:t>
            </a:r>
            <a:r>
              <a:rPr lang="en-US" sz="1000" i="1" dirty="0">
                <a:solidFill>
                  <a:schemeClr val="tx2">
                    <a:lumMod val="95000"/>
                    <a:lumOff val="5000"/>
                  </a:schemeClr>
                </a:solidFill>
                <a:latin typeface="Georgia" panose="02040502050405020303" pitchFamily="18" charset="0"/>
                <a:ea typeface="ＭＳ Ｐゴシック" pitchFamily="-108" charset="-128"/>
              </a:rPr>
              <a:t>Chicago</a:t>
            </a:r>
            <a:r>
              <a:rPr lang="en-US" sz="1000" dirty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ＭＳ Ｐゴシック" pitchFamily="-108" charset="-128"/>
              </a:rPr>
              <a:t> </a:t>
            </a:r>
            <a:r>
              <a:rPr lang="en-US" sz="1000" baseline="15000" dirty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ＭＳ Ｐゴシック" pitchFamily="-108" charset="-128"/>
                <a:sym typeface="Symbol" panose="05050102010706020507" pitchFamily="18" charset="2"/>
              </a:rPr>
              <a:t></a:t>
            </a:r>
            <a:r>
              <a:rPr lang="en-US" sz="1000" dirty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ＭＳ Ｐゴシック" pitchFamily="-108" charset="-128"/>
              </a:rPr>
              <a:t> </a:t>
            </a:r>
            <a:r>
              <a:rPr lang="en-US" sz="1000" i="1" dirty="0">
                <a:solidFill>
                  <a:schemeClr val="tx2">
                    <a:lumMod val="95000"/>
                    <a:lumOff val="5000"/>
                  </a:schemeClr>
                </a:solidFill>
                <a:latin typeface="Georgia" panose="02040502050405020303" pitchFamily="18" charset="0"/>
                <a:ea typeface="ＭＳ Ｐゴシック" pitchFamily="-108" charset="-128"/>
              </a:rPr>
              <a:t>Denver</a:t>
            </a:r>
            <a:r>
              <a:rPr lang="en-US" sz="1000" dirty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ＭＳ Ｐゴシック" pitchFamily="-108" charset="-128"/>
              </a:rPr>
              <a:t> </a:t>
            </a:r>
            <a:r>
              <a:rPr lang="en-US" sz="1000" baseline="15000" dirty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ＭＳ Ｐゴシック" pitchFamily="-108" charset="-128"/>
                <a:sym typeface="Symbol" panose="05050102010706020507" pitchFamily="18" charset="2"/>
              </a:rPr>
              <a:t></a:t>
            </a:r>
            <a:r>
              <a:rPr lang="en-US" sz="1000" dirty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ＭＳ Ｐゴシック" pitchFamily="-108" charset="-128"/>
              </a:rPr>
              <a:t> </a:t>
            </a:r>
            <a:r>
              <a:rPr lang="en-US" sz="1000" i="1" dirty="0">
                <a:solidFill>
                  <a:schemeClr val="tx2">
                    <a:lumMod val="95000"/>
                    <a:lumOff val="5000"/>
                  </a:schemeClr>
                </a:solidFill>
                <a:latin typeface="Georgia" panose="02040502050405020303" pitchFamily="18" charset="0"/>
                <a:ea typeface="ＭＳ Ｐゴシック" pitchFamily="-108" charset="-128"/>
              </a:rPr>
              <a:t>Philadelphia</a:t>
            </a:r>
            <a:r>
              <a:rPr lang="en-US" sz="1000" dirty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ＭＳ Ｐゴシック" pitchFamily="-108" charset="-128"/>
              </a:rPr>
              <a:t> </a:t>
            </a:r>
            <a:r>
              <a:rPr lang="en-US" sz="1000" baseline="15000" dirty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ＭＳ Ｐゴシック" pitchFamily="-108" charset="-128"/>
                <a:sym typeface="Symbol" panose="05050102010706020507" pitchFamily="18" charset="2"/>
              </a:rPr>
              <a:t></a:t>
            </a:r>
            <a:r>
              <a:rPr lang="en-US" sz="1000" dirty="0">
                <a:solidFill>
                  <a:schemeClr val="tx2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ea typeface="ＭＳ Ｐゴシック" pitchFamily="-108" charset="-128"/>
              </a:rPr>
              <a:t> </a:t>
            </a:r>
            <a:r>
              <a:rPr lang="en-US" sz="1000" i="1" dirty="0">
                <a:solidFill>
                  <a:schemeClr val="tx2">
                    <a:lumMod val="95000"/>
                    <a:lumOff val="5000"/>
                  </a:schemeClr>
                </a:solidFill>
                <a:latin typeface="Georgia" panose="02040502050405020303" pitchFamily="18" charset="0"/>
                <a:ea typeface="ＭＳ Ｐゴシック" pitchFamily="-108" charset="-128"/>
              </a:rPr>
              <a:t>Seattle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5C3C8C-9094-44A8-BB6A-4CAC442E90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80" y="4510008"/>
            <a:ext cx="1958056" cy="38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682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2B51"/>
      </a:dk1>
      <a:lt1>
        <a:srgbClr val="FFFFFF"/>
      </a:lt1>
      <a:dk2>
        <a:srgbClr val="000000"/>
      </a:dk2>
      <a:lt2>
        <a:srgbClr val="5CB7E7"/>
      </a:lt2>
      <a:accent1>
        <a:srgbClr val="5CB7E7"/>
      </a:accent1>
      <a:accent2>
        <a:srgbClr val="FFE090"/>
      </a:accent2>
      <a:accent3>
        <a:srgbClr val="6FC284"/>
      </a:accent3>
      <a:accent4>
        <a:srgbClr val="DBA628"/>
      </a:accent4>
      <a:accent5>
        <a:srgbClr val="005C90"/>
      </a:accent5>
      <a:accent6>
        <a:srgbClr val="A02A1D"/>
      </a:accent6>
      <a:hlink>
        <a:srgbClr val="5CB7E7"/>
      </a:hlink>
      <a:folHlink>
        <a:srgbClr val="3E8EC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8ABCE61-F454-4844-B75B-1D7FC89DD2A3}" vid="{B874EE9E-5A16-434F-B922-8E0D8F7F4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EDA PowerPoint Template_Logo</Template>
  <TotalTime>36</TotalTime>
  <Words>544</Words>
  <Application>Microsoft Office PowerPoint</Application>
  <PresentationFormat>On-screen Show (16:9)</PresentationFormat>
  <Paragraphs>43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ＭＳ Ｐゴシック</vt:lpstr>
      <vt:lpstr>Arial</vt:lpstr>
      <vt:lpstr>Arial Narrow</vt:lpstr>
      <vt:lpstr>Calibri</vt:lpstr>
      <vt:lpstr>Georgia</vt:lpstr>
      <vt:lpstr>Symbol</vt:lpstr>
      <vt:lpstr>Wingdings</vt:lpstr>
      <vt:lpstr>Office Theme</vt:lpstr>
      <vt:lpstr>Welcome to EDA’s Tribal Consultation Hosted By </vt:lpstr>
      <vt:lpstr>We Welcome Your Feedback Regarding…</vt:lpstr>
      <vt:lpstr>How to Submit Additional Feedback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Bruton, Rachel (Federal)</dc:creator>
  <cp:lastModifiedBy>Bruton, Rachel (Federal)</cp:lastModifiedBy>
  <cp:revision>7</cp:revision>
  <dcterms:created xsi:type="dcterms:W3CDTF">2021-04-15T18:07:34Z</dcterms:created>
  <dcterms:modified xsi:type="dcterms:W3CDTF">2021-04-15T18:44:28Z</dcterms:modified>
</cp:coreProperties>
</file>